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20.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2.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3.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24.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5.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6.xml" ContentType="application/vnd.openxmlformats-officedocument.themeOverr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heme/themeOverride7.xml" ContentType="application/vnd.openxmlformats-officedocument.themeOverr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theme/themeOverride8.xml" ContentType="application/vnd.openxmlformats-officedocument.themeOverr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heme/themeOverride9.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theme/themeOverride10.xml" ContentType="application/vnd.openxmlformats-officedocument.themeOverr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theme/themeOverride11.xml" ContentType="application/vnd.openxmlformats-officedocument.themeOverr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heme/themeOverride12.xml" ContentType="application/vnd.openxmlformats-officedocument.themeOverr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theme/themeOverride13.xml" ContentType="application/vnd.openxmlformats-officedocument.themeOverride+xml"/>
  <Override PartName="/ppt/notesSlides/notesSlide194.xml" ContentType="application/vnd.openxmlformats-officedocument.presentationml.notesSlide+xml"/>
  <Override PartName="/ppt/theme/themeOverride14.xml" ContentType="application/vnd.openxmlformats-officedocument.themeOverr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theme/themeOverride15.xml" ContentType="application/vnd.openxmlformats-officedocument.themeOverr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theme/themeOverride16.xml" ContentType="application/vnd.openxmlformats-officedocument.themeOverr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theme/themeOverride17.xml" ContentType="application/vnd.openxmlformats-officedocument.themeOverr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theme/themeOverride18.xml" ContentType="application/vnd.openxmlformats-officedocument.themeOverr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theme/themeOverride19.xml" ContentType="application/vnd.openxmlformats-officedocument.themeOverr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theme/themeOverride20.xml" ContentType="application/vnd.openxmlformats-officedocument.themeOverr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theme/themeOverride21.xml" ContentType="application/vnd.openxmlformats-officedocument.themeOverr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theme/themeOverride22.xml" ContentType="application/vnd.openxmlformats-officedocument.themeOverr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theme/themeOverride23.xml" ContentType="application/vnd.openxmlformats-officedocument.themeOverride+xml"/>
  <Override PartName="/ppt/notesSlides/notesSlide352.xml" ContentType="application/vnd.openxmlformats-officedocument.presentationml.notesSlide+xml"/>
  <Override PartName="/ppt/theme/themeOverride24.xml" ContentType="application/vnd.openxmlformats-officedocument.themeOverr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3"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36" r:id="rId24"/>
    <p:sldMasterId id="2147483948" r:id="rId25"/>
  </p:sldMasterIdLst>
  <p:notesMasterIdLst>
    <p:notesMasterId r:id="rId669"/>
  </p:notesMasterIdLst>
  <p:handoutMasterIdLst>
    <p:handoutMasterId r:id="rId670"/>
  </p:handoutMasterIdLst>
  <p:sldIdLst>
    <p:sldId id="256" r:id="rId26"/>
    <p:sldId id="262" r:id="rId27"/>
    <p:sldId id="261" r:id="rId28"/>
    <p:sldId id="1067" r:id="rId29"/>
    <p:sldId id="1068" r:id="rId30"/>
    <p:sldId id="1069" r:id="rId31"/>
    <p:sldId id="1070" r:id="rId32"/>
    <p:sldId id="1071" r:id="rId33"/>
    <p:sldId id="1072" r:id="rId34"/>
    <p:sldId id="1073" r:id="rId35"/>
    <p:sldId id="1074" r:id="rId36"/>
    <p:sldId id="1075" r:id="rId37"/>
    <p:sldId id="1076" r:id="rId38"/>
    <p:sldId id="1077" r:id="rId39"/>
    <p:sldId id="259" r:id="rId40"/>
    <p:sldId id="260" r:id="rId41"/>
    <p:sldId id="263" r:id="rId42"/>
    <p:sldId id="264" r:id="rId43"/>
    <p:sldId id="265" r:id="rId44"/>
    <p:sldId id="266" r:id="rId45"/>
    <p:sldId id="267" r:id="rId46"/>
    <p:sldId id="1078" r:id="rId47"/>
    <p:sldId id="1079" r:id="rId48"/>
    <p:sldId id="268" r:id="rId49"/>
    <p:sldId id="269" r:id="rId50"/>
    <p:sldId id="270" r:id="rId51"/>
    <p:sldId id="271" r:id="rId52"/>
    <p:sldId id="272" r:id="rId53"/>
    <p:sldId id="273" r:id="rId54"/>
    <p:sldId id="274" r:id="rId55"/>
    <p:sldId id="275" r:id="rId56"/>
    <p:sldId id="1083" r:id="rId57"/>
    <p:sldId id="1084" r:id="rId58"/>
    <p:sldId id="1085" r:id="rId59"/>
    <p:sldId id="1086" r:id="rId60"/>
    <p:sldId id="1087" r:id="rId61"/>
    <p:sldId id="1088" r:id="rId62"/>
    <p:sldId id="1089" r:id="rId63"/>
    <p:sldId id="1090" r:id="rId64"/>
    <p:sldId id="1091" r:id="rId65"/>
    <p:sldId id="1092" r:id="rId66"/>
    <p:sldId id="1093" r:id="rId67"/>
    <p:sldId id="1094" r:id="rId68"/>
    <p:sldId id="1095" r:id="rId69"/>
    <p:sldId id="1096" r:id="rId70"/>
    <p:sldId id="1097" r:id="rId71"/>
    <p:sldId id="1098" r:id="rId72"/>
    <p:sldId id="1099" r:id="rId73"/>
    <p:sldId id="1100" r:id="rId74"/>
    <p:sldId id="1104" r:id="rId75"/>
    <p:sldId id="1735" r:id="rId76"/>
    <p:sldId id="1736" r:id="rId77"/>
    <p:sldId id="1105" r:id="rId78"/>
    <p:sldId id="1106" r:id="rId79"/>
    <p:sldId id="1107" r:id="rId80"/>
    <p:sldId id="1108" r:id="rId81"/>
    <p:sldId id="1109" r:id="rId82"/>
    <p:sldId id="1110" r:id="rId83"/>
    <p:sldId id="1111" r:id="rId84"/>
    <p:sldId id="1112" r:id="rId85"/>
    <p:sldId id="1113" r:id="rId86"/>
    <p:sldId id="1114" r:id="rId87"/>
    <p:sldId id="1115" r:id="rId88"/>
    <p:sldId id="1116" r:id="rId89"/>
    <p:sldId id="1117" r:id="rId90"/>
    <p:sldId id="1118" r:id="rId91"/>
    <p:sldId id="1119" r:id="rId92"/>
    <p:sldId id="1120" r:id="rId93"/>
    <p:sldId id="1121" r:id="rId94"/>
    <p:sldId id="1122" r:id="rId95"/>
    <p:sldId id="1124" r:id="rId96"/>
    <p:sldId id="1730" r:id="rId97"/>
    <p:sldId id="1733" r:id="rId98"/>
    <p:sldId id="1731" r:id="rId99"/>
    <p:sldId id="1732" r:id="rId100"/>
    <p:sldId id="1123" r:id="rId101"/>
    <p:sldId id="1734" r:id="rId102"/>
    <p:sldId id="1125" r:id="rId103"/>
    <p:sldId id="1126" r:id="rId104"/>
    <p:sldId id="1127" r:id="rId105"/>
    <p:sldId id="1128" r:id="rId106"/>
    <p:sldId id="1129" r:id="rId107"/>
    <p:sldId id="1130" r:id="rId108"/>
    <p:sldId id="1725" r:id="rId109"/>
    <p:sldId id="1741" r:id="rId110"/>
    <p:sldId id="1697" r:id="rId111"/>
    <p:sldId id="1698" r:id="rId112"/>
    <p:sldId id="1699" r:id="rId113"/>
    <p:sldId id="1700" r:id="rId114"/>
    <p:sldId id="1701" r:id="rId115"/>
    <p:sldId id="1702" r:id="rId116"/>
    <p:sldId id="1724" r:id="rId117"/>
    <p:sldId id="1729" r:id="rId118"/>
    <p:sldId id="1726" r:id="rId119"/>
    <p:sldId id="1727" r:id="rId120"/>
    <p:sldId id="1728" r:id="rId121"/>
    <p:sldId id="1706" r:id="rId122"/>
    <p:sldId id="1707" r:id="rId123"/>
    <p:sldId id="1708" r:id="rId124"/>
    <p:sldId id="1709" r:id="rId125"/>
    <p:sldId id="1710" r:id="rId126"/>
    <p:sldId id="1135" r:id="rId127"/>
    <p:sldId id="1136" r:id="rId128"/>
    <p:sldId id="1137" r:id="rId129"/>
    <p:sldId id="1138" r:id="rId130"/>
    <p:sldId id="1139" r:id="rId131"/>
    <p:sldId id="1140" r:id="rId132"/>
    <p:sldId id="1141" r:id="rId133"/>
    <p:sldId id="1142" r:id="rId134"/>
    <p:sldId id="1143" r:id="rId135"/>
    <p:sldId id="1144" r:id="rId136"/>
    <p:sldId id="1145" r:id="rId137"/>
    <p:sldId id="1146" r:id="rId138"/>
    <p:sldId id="1147" r:id="rId139"/>
    <p:sldId id="1149" r:id="rId140"/>
    <p:sldId id="1150" r:id="rId141"/>
    <p:sldId id="1151" r:id="rId142"/>
    <p:sldId id="1737" r:id="rId143"/>
    <p:sldId id="1738" r:id="rId144"/>
    <p:sldId id="1155" r:id="rId145"/>
    <p:sldId id="1156" r:id="rId146"/>
    <p:sldId id="1157" r:id="rId147"/>
    <p:sldId id="1739" r:id="rId148"/>
    <p:sldId id="1159" r:id="rId149"/>
    <p:sldId id="1740" r:id="rId150"/>
    <p:sldId id="1160" r:id="rId151"/>
    <p:sldId id="1161" r:id="rId152"/>
    <p:sldId id="1162" r:id="rId153"/>
    <p:sldId id="1163" r:id="rId154"/>
    <p:sldId id="1168" r:id="rId155"/>
    <p:sldId id="1164" r:id="rId156"/>
    <p:sldId id="1742" r:id="rId157"/>
    <p:sldId id="1166" r:id="rId158"/>
    <p:sldId id="1167" r:id="rId159"/>
    <p:sldId id="1654" r:id="rId160"/>
    <p:sldId id="1655" r:id="rId161"/>
    <p:sldId id="1169" r:id="rId162"/>
    <p:sldId id="1170" r:id="rId163"/>
    <p:sldId id="1171" r:id="rId164"/>
    <p:sldId id="1172" r:id="rId165"/>
    <p:sldId id="1173" r:id="rId166"/>
    <p:sldId id="1174" r:id="rId167"/>
    <p:sldId id="1175" r:id="rId168"/>
    <p:sldId id="1176" r:id="rId169"/>
    <p:sldId id="1177" r:id="rId170"/>
    <p:sldId id="1178" r:id="rId171"/>
    <p:sldId id="1179" r:id="rId172"/>
    <p:sldId id="1180" r:id="rId173"/>
    <p:sldId id="1181" r:id="rId174"/>
    <p:sldId id="1182" r:id="rId175"/>
    <p:sldId id="1183" r:id="rId176"/>
    <p:sldId id="1184" r:id="rId177"/>
    <p:sldId id="1185" r:id="rId178"/>
    <p:sldId id="1186" r:id="rId179"/>
    <p:sldId id="1187" r:id="rId180"/>
    <p:sldId id="1188" r:id="rId181"/>
    <p:sldId id="1189" r:id="rId182"/>
    <p:sldId id="1190" r:id="rId183"/>
    <p:sldId id="1191" r:id="rId184"/>
    <p:sldId id="1192" r:id="rId185"/>
    <p:sldId id="1193" r:id="rId186"/>
    <p:sldId id="1194" r:id="rId187"/>
    <p:sldId id="1195" r:id="rId188"/>
    <p:sldId id="1196" r:id="rId189"/>
    <p:sldId id="1197" r:id="rId190"/>
    <p:sldId id="1198" r:id="rId191"/>
    <p:sldId id="1199" r:id="rId192"/>
    <p:sldId id="1200" r:id="rId193"/>
    <p:sldId id="1201" r:id="rId194"/>
    <p:sldId id="1202" r:id="rId195"/>
    <p:sldId id="1203" r:id="rId196"/>
    <p:sldId id="1204" r:id="rId197"/>
    <p:sldId id="1205" r:id="rId198"/>
    <p:sldId id="1206" r:id="rId199"/>
    <p:sldId id="1207" r:id="rId200"/>
    <p:sldId id="1208" r:id="rId201"/>
    <p:sldId id="1209" r:id="rId202"/>
    <p:sldId id="1688" r:id="rId203"/>
    <p:sldId id="1211" r:id="rId204"/>
    <p:sldId id="1212" r:id="rId205"/>
    <p:sldId id="1213" r:id="rId206"/>
    <p:sldId id="1215" r:id="rId207"/>
    <p:sldId id="1216" r:id="rId208"/>
    <p:sldId id="1217" r:id="rId209"/>
    <p:sldId id="1218" r:id="rId210"/>
    <p:sldId id="1219" r:id="rId211"/>
    <p:sldId id="1689" r:id="rId212"/>
    <p:sldId id="1690" r:id="rId213"/>
    <p:sldId id="1691" r:id="rId214"/>
    <p:sldId id="1692" r:id="rId215"/>
    <p:sldId id="1693" r:id="rId216"/>
    <p:sldId id="1694" r:id="rId217"/>
    <p:sldId id="1695" r:id="rId218"/>
    <p:sldId id="1220" r:id="rId219"/>
    <p:sldId id="1221" r:id="rId220"/>
    <p:sldId id="1222" r:id="rId221"/>
    <p:sldId id="1223" r:id="rId222"/>
    <p:sldId id="1224" r:id="rId223"/>
    <p:sldId id="1225" r:id="rId224"/>
    <p:sldId id="1226" r:id="rId225"/>
    <p:sldId id="1227" r:id="rId226"/>
    <p:sldId id="1228" r:id="rId227"/>
    <p:sldId id="1229" r:id="rId228"/>
    <p:sldId id="1230" r:id="rId229"/>
    <p:sldId id="1231" r:id="rId230"/>
    <p:sldId id="1232" r:id="rId231"/>
    <p:sldId id="1233" r:id="rId232"/>
    <p:sldId id="1234" r:id="rId233"/>
    <p:sldId id="1235" r:id="rId234"/>
    <p:sldId id="1236" r:id="rId235"/>
    <p:sldId id="1237" r:id="rId236"/>
    <p:sldId id="1238" r:id="rId237"/>
    <p:sldId id="1239" r:id="rId238"/>
    <p:sldId id="1240" r:id="rId239"/>
    <p:sldId id="1241" r:id="rId240"/>
    <p:sldId id="1242" r:id="rId241"/>
    <p:sldId id="1243" r:id="rId242"/>
    <p:sldId id="1244" r:id="rId243"/>
    <p:sldId id="1245" r:id="rId244"/>
    <p:sldId id="1246" r:id="rId245"/>
    <p:sldId id="1247" r:id="rId246"/>
    <p:sldId id="1248" r:id="rId247"/>
    <p:sldId id="1249" r:id="rId248"/>
    <p:sldId id="1250" r:id="rId249"/>
    <p:sldId id="1251" r:id="rId250"/>
    <p:sldId id="1252" r:id="rId251"/>
    <p:sldId id="1253" r:id="rId252"/>
    <p:sldId id="1254" r:id="rId253"/>
    <p:sldId id="1255" r:id="rId254"/>
    <p:sldId id="1256" r:id="rId255"/>
    <p:sldId id="1260" r:id="rId256"/>
    <p:sldId id="1261" r:id="rId257"/>
    <p:sldId id="1262" r:id="rId258"/>
    <p:sldId id="1263" r:id="rId259"/>
    <p:sldId id="1257" r:id="rId260"/>
    <p:sldId id="1258" r:id="rId261"/>
    <p:sldId id="1259" r:id="rId262"/>
    <p:sldId id="1265" r:id="rId263"/>
    <p:sldId id="1711" r:id="rId264"/>
    <p:sldId id="1266" r:id="rId265"/>
    <p:sldId id="1267" r:id="rId266"/>
    <p:sldId id="1268" r:id="rId267"/>
    <p:sldId id="1269" r:id="rId268"/>
    <p:sldId id="1264" r:id="rId269"/>
    <p:sldId id="1270" r:id="rId270"/>
    <p:sldId id="1271" r:id="rId271"/>
    <p:sldId id="1272" r:id="rId272"/>
    <p:sldId id="1273" r:id="rId273"/>
    <p:sldId id="1274" r:id="rId274"/>
    <p:sldId id="1275" r:id="rId275"/>
    <p:sldId id="1276" r:id="rId276"/>
    <p:sldId id="1712" r:id="rId277"/>
    <p:sldId id="1713" r:id="rId278"/>
    <p:sldId id="1714" r:id="rId279"/>
    <p:sldId id="1715" r:id="rId280"/>
    <p:sldId id="1277" r:id="rId281"/>
    <p:sldId id="1278" r:id="rId282"/>
    <p:sldId id="1716" r:id="rId283"/>
    <p:sldId id="1717" r:id="rId284"/>
    <p:sldId id="1718" r:id="rId285"/>
    <p:sldId id="1719" r:id="rId286"/>
    <p:sldId id="1720" r:id="rId287"/>
    <p:sldId id="1279" r:id="rId288"/>
    <p:sldId id="1280" r:id="rId289"/>
    <p:sldId id="1281" r:id="rId290"/>
    <p:sldId id="1744" r:id="rId291"/>
    <p:sldId id="1745" r:id="rId292"/>
    <p:sldId id="1747" r:id="rId293"/>
    <p:sldId id="1282" r:id="rId294"/>
    <p:sldId id="1283" r:id="rId295"/>
    <p:sldId id="1284" r:id="rId296"/>
    <p:sldId id="1285" r:id="rId297"/>
    <p:sldId id="1286" r:id="rId298"/>
    <p:sldId id="1287" r:id="rId299"/>
    <p:sldId id="1288" r:id="rId300"/>
    <p:sldId id="1748" r:id="rId301"/>
    <p:sldId id="1289" r:id="rId302"/>
    <p:sldId id="1290" r:id="rId303"/>
    <p:sldId id="1291" r:id="rId304"/>
    <p:sldId id="1292" r:id="rId305"/>
    <p:sldId id="1293" r:id="rId306"/>
    <p:sldId id="1312" r:id="rId307"/>
    <p:sldId id="1313" r:id="rId308"/>
    <p:sldId id="1314" r:id="rId309"/>
    <p:sldId id="1315" r:id="rId310"/>
    <p:sldId id="1316" r:id="rId311"/>
    <p:sldId id="1317" r:id="rId312"/>
    <p:sldId id="1318" r:id="rId313"/>
    <p:sldId id="1319" r:id="rId314"/>
    <p:sldId id="1320" r:id="rId315"/>
    <p:sldId id="1321" r:id="rId316"/>
    <p:sldId id="1322" r:id="rId317"/>
    <p:sldId id="1323" r:id="rId318"/>
    <p:sldId id="1324" r:id="rId319"/>
    <p:sldId id="1325" r:id="rId320"/>
    <p:sldId id="1326" r:id="rId321"/>
    <p:sldId id="1327" r:id="rId322"/>
    <p:sldId id="1328" r:id="rId323"/>
    <p:sldId id="1329" r:id="rId324"/>
    <p:sldId id="1656" r:id="rId325"/>
    <p:sldId id="1657" r:id="rId326"/>
    <p:sldId id="1658" r:id="rId327"/>
    <p:sldId id="1659" r:id="rId328"/>
    <p:sldId id="1660" r:id="rId329"/>
    <p:sldId id="1661" r:id="rId330"/>
    <p:sldId id="1662" r:id="rId331"/>
    <p:sldId id="1663" r:id="rId332"/>
    <p:sldId id="1664" r:id="rId333"/>
    <p:sldId id="1665" r:id="rId334"/>
    <p:sldId id="1666" r:id="rId335"/>
    <p:sldId id="1667" r:id="rId336"/>
    <p:sldId id="1668" r:id="rId337"/>
    <p:sldId id="1669" r:id="rId338"/>
    <p:sldId id="1670" r:id="rId339"/>
    <p:sldId id="1671" r:id="rId340"/>
    <p:sldId id="1672" r:id="rId341"/>
    <p:sldId id="1673" r:id="rId342"/>
    <p:sldId id="1674" r:id="rId343"/>
    <p:sldId id="1675" r:id="rId344"/>
    <p:sldId id="1676" r:id="rId345"/>
    <p:sldId id="1677" r:id="rId346"/>
    <p:sldId id="1678" r:id="rId347"/>
    <p:sldId id="1679" r:id="rId348"/>
    <p:sldId id="1680" r:id="rId349"/>
    <p:sldId id="1681" r:id="rId350"/>
    <p:sldId id="1682" r:id="rId351"/>
    <p:sldId id="1683" r:id="rId352"/>
    <p:sldId id="1294" r:id="rId353"/>
    <p:sldId id="1295" r:id="rId354"/>
    <p:sldId id="1653" r:id="rId355"/>
    <p:sldId id="1297" r:id="rId356"/>
    <p:sldId id="1298" r:id="rId357"/>
    <p:sldId id="1299" r:id="rId358"/>
    <p:sldId id="1300" r:id="rId359"/>
    <p:sldId id="1301" r:id="rId360"/>
    <p:sldId id="1302" r:id="rId361"/>
    <p:sldId id="1303" r:id="rId362"/>
    <p:sldId id="1304" r:id="rId363"/>
    <p:sldId id="1305" r:id="rId364"/>
    <p:sldId id="1306" r:id="rId365"/>
    <p:sldId id="1307" r:id="rId366"/>
    <p:sldId id="1308" r:id="rId367"/>
    <p:sldId id="1309" r:id="rId368"/>
    <p:sldId id="1310" r:id="rId369"/>
    <p:sldId id="1311" r:id="rId370"/>
    <p:sldId id="1358" r:id="rId371"/>
    <p:sldId id="1359" r:id="rId372"/>
    <p:sldId id="1360" r:id="rId373"/>
    <p:sldId id="1361" r:id="rId374"/>
    <p:sldId id="1362" r:id="rId375"/>
    <p:sldId id="1363" r:id="rId376"/>
    <p:sldId id="1364" r:id="rId377"/>
    <p:sldId id="1366" r:id="rId378"/>
    <p:sldId id="1367" r:id="rId379"/>
    <p:sldId id="1368" r:id="rId380"/>
    <p:sldId id="1369" r:id="rId381"/>
    <p:sldId id="1370" r:id="rId382"/>
    <p:sldId id="1371" r:id="rId383"/>
    <p:sldId id="1372" r:id="rId384"/>
    <p:sldId id="1373" r:id="rId385"/>
    <p:sldId id="1374" r:id="rId386"/>
    <p:sldId id="1375" r:id="rId387"/>
    <p:sldId id="1376" r:id="rId388"/>
    <p:sldId id="1377" r:id="rId389"/>
    <p:sldId id="1378" r:id="rId390"/>
    <p:sldId id="1379" r:id="rId391"/>
    <p:sldId id="1380" r:id="rId392"/>
    <p:sldId id="1381" r:id="rId393"/>
    <p:sldId id="1749" r:id="rId394"/>
    <p:sldId id="1383" r:id="rId395"/>
    <p:sldId id="1384" r:id="rId396"/>
    <p:sldId id="1385" r:id="rId397"/>
    <p:sldId id="1386" r:id="rId398"/>
    <p:sldId id="1387" r:id="rId399"/>
    <p:sldId id="1388" r:id="rId400"/>
    <p:sldId id="1389" r:id="rId401"/>
    <p:sldId id="1390" r:id="rId402"/>
    <p:sldId id="1391" r:id="rId403"/>
    <p:sldId id="1392" r:id="rId404"/>
    <p:sldId id="1393" r:id="rId405"/>
    <p:sldId id="1394" r:id="rId406"/>
    <p:sldId id="1395" r:id="rId407"/>
    <p:sldId id="1396" r:id="rId408"/>
    <p:sldId id="1397" r:id="rId409"/>
    <p:sldId id="1398" r:id="rId410"/>
    <p:sldId id="1399" r:id="rId411"/>
    <p:sldId id="1400" r:id="rId412"/>
    <p:sldId id="1401" r:id="rId413"/>
    <p:sldId id="1402" r:id="rId414"/>
    <p:sldId id="1403" r:id="rId415"/>
    <p:sldId id="1404" r:id="rId416"/>
    <p:sldId id="1405" r:id="rId417"/>
    <p:sldId id="1406" r:id="rId418"/>
    <p:sldId id="1407" r:id="rId419"/>
    <p:sldId id="1408" r:id="rId420"/>
    <p:sldId id="1409" r:id="rId421"/>
    <p:sldId id="1410" r:id="rId422"/>
    <p:sldId id="1411" r:id="rId423"/>
    <p:sldId id="1412" r:id="rId424"/>
    <p:sldId id="1413" r:id="rId425"/>
    <p:sldId id="1750" r:id="rId426"/>
    <p:sldId id="1751" r:id="rId427"/>
    <p:sldId id="1414" r:id="rId428"/>
    <p:sldId id="1415" r:id="rId429"/>
    <p:sldId id="1416" r:id="rId430"/>
    <p:sldId id="1417" r:id="rId431"/>
    <p:sldId id="1418" r:id="rId432"/>
    <p:sldId id="1419" r:id="rId433"/>
    <p:sldId id="1420" r:id="rId434"/>
    <p:sldId id="1421" r:id="rId435"/>
    <p:sldId id="1424" r:id="rId436"/>
    <p:sldId id="1425" r:id="rId437"/>
    <p:sldId id="1426" r:id="rId438"/>
    <p:sldId id="1427" r:id="rId439"/>
    <p:sldId id="1428" r:id="rId440"/>
    <p:sldId id="1429" r:id="rId441"/>
    <p:sldId id="1430" r:id="rId442"/>
    <p:sldId id="1431" r:id="rId443"/>
    <p:sldId id="1432" r:id="rId444"/>
    <p:sldId id="1433" r:id="rId445"/>
    <p:sldId id="1434" r:id="rId446"/>
    <p:sldId id="1435" r:id="rId447"/>
    <p:sldId id="1436" r:id="rId448"/>
    <p:sldId id="1437" r:id="rId449"/>
    <p:sldId id="1438" r:id="rId450"/>
    <p:sldId id="1439" r:id="rId451"/>
    <p:sldId id="1440" r:id="rId452"/>
    <p:sldId id="1441" r:id="rId453"/>
    <p:sldId id="1442" r:id="rId454"/>
    <p:sldId id="1443" r:id="rId455"/>
    <p:sldId id="1444" r:id="rId456"/>
    <p:sldId id="1445" r:id="rId457"/>
    <p:sldId id="1446" r:id="rId458"/>
    <p:sldId id="1447" r:id="rId459"/>
    <p:sldId id="1448" r:id="rId460"/>
    <p:sldId id="1449" r:id="rId461"/>
    <p:sldId id="1450" r:id="rId462"/>
    <p:sldId id="1451" r:id="rId463"/>
    <p:sldId id="1452" r:id="rId464"/>
    <p:sldId id="1453" r:id="rId465"/>
    <p:sldId id="1454" r:id="rId466"/>
    <p:sldId id="1455" r:id="rId467"/>
    <p:sldId id="1456" r:id="rId468"/>
    <p:sldId id="1457" r:id="rId469"/>
    <p:sldId id="1458" r:id="rId470"/>
    <p:sldId id="1459" r:id="rId471"/>
    <p:sldId id="1622" r:id="rId472"/>
    <p:sldId id="1623" r:id="rId473"/>
    <p:sldId id="1624" r:id="rId474"/>
    <p:sldId id="1625" r:id="rId475"/>
    <p:sldId id="1626" r:id="rId476"/>
    <p:sldId id="1627" r:id="rId477"/>
    <p:sldId id="1628" r:id="rId478"/>
    <p:sldId id="1629" r:id="rId479"/>
    <p:sldId id="1630" r:id="rId480"/>
    <p:sldId id="1631" r:id="rId481"/>
    <p:sldId id="1632" r:id="rId482"/>
    <p:sldId id="1633" r:id="rId483"/>
    <p:sldId id="1634" r:id="rId484"/>
    <p:sldId id="1635" r:id="rId485"/>
    <p:sldId id="1636" r:id="rId486"/>
    <p:sldId id="1637" r:id="rId487"/>
    <p:sldId id="1638" r:id="rId488"/>
    <p:sldId id="1639" r:id="rId489"/>
    <p:sldId id="1640" r:id="rId490"/>
    <p:sldId id="1641" r:id="rId491"/>
    <p:sldId id="1642" r:id="rId492"/>
    <p:sldId id="1643" r:id="rId493"/>
    <p:sldId id="1644" r:id="rId494"/>
    <p:sldId id="1645" r:id="rId495"/>
    <p:sldId id="1646" r:id="rId496"/>
    <p:sldId id="1647" r:id="rId497"/>
    <p:sldId id="1648" r:id="rId498"/>
    <p:sldId id="1649" r:id="rId499"/>
    <p:sldId id="1650" r:id="rId500"/>
    <p:sldId id="1651" r:id="rId501"/>
    <p:sldId id="1460" r:id="rId502"/>
    <p:sldId id="1461" r:id="rId503"/>
    <p:sldId id="1462" r:id="rId504"/>
    <p:sldId id="1463" r:id="rId505"/>
    <p:sldId id="1464" r:id="rId506"/>
    <p:sldId id="1465" r:id="rId507"/>
    <p:sldId id="1466" r:id="rId508"/>
    <p:sldId id="1467" r:id="rId509"/>
    <p:sldId id="1468" r:id="rId510"/>
    <p:sldId id="1469" r:id="rId511"/>
    <p:sldId id="1470" r:id="rId512"/>
    <p:sldId id="1472" r:id="rId513"/>
    <p:sldId id="1473" r:id="rId514"/>
    <p:sldId id="1474" r:id="rId515"/>
    <p:sldId id="1475" r:id="rId516"/>
    <p:sldId id="1476" r:id="rId517"/>
    <p:sldId id="1477" r:id="rId518"/>
    <p:sldId id="1478" r:id="rId519"/>
    <p:sldId id="1479" r:id="rId520"/>
    <p:sldId id="1480" r:id="rId521"/>
    <p:sldId id="1481" r:id="rId522"/>
    <p:sldId id="1722" r:id="rId523"/>
    <p:sldId id="1483" r:id="rId524"/>
    <p:sldId id="1484" r:id="rId525"/>
    <p:sldId id="1485" r:id="rId526"/>
    <p:sldId id="1486" r:id="rId527"/>
    <p:sldId id="1487" r:id="rId528"/>
    <p:sldId id="1488" r:id="rId529"/>
    <p:sldId id="1489" r:id="rId530"/>
    <p:sldId id="1490" r:id="rId531"/>
    <p:sldId id="1491" r:id="rId532"/>
    <p:sldId id="1492" r:id="rId533"/>
    <p:sldId id="1493" r:id="rId534"/>
    <p:sldId id="1494" r:id="rId535"/>
    <p:sldId id="1495" r:id="rId536"/>
    <p:sldId id="1496" r:id="rId537"/>
    <p:sldId id="1497" r:id="rId538"/>
    <p:sldId id="1498" r:id="rId539"/>
    <p:sldId id="1499" r:id="rId540"/>
    <p:sldId id="1500" r:id="rId541"/>
    <p:sldId id="1501" r:id="rId542"/>
    <p:sldId id="1502" r:id="rId543"/>
    <p:sldId id="1503" r:id="rId544"/>
    <p:sldId id="1504" r:id="rId545"/>
    <p:sldId id="1505" r:id="rId546"/>
    <p:sldId id="1506" r:id="rId547"/>
    <p:sldId id="1507" r:id="rId548"/>
    <p:sldId id="1508" r:id="rId549"/>
    <p:sldId id="1509" r:id="rId550"/>
    <p:sldId id="1510" r:id="rId551"/>
    <p:sldId id="1511" r:id="rId552"/>
    <p:sldId id="1512" r:id="rId553"/>
    <p:sldId id="1513" r:id="rId554"/>
    <p:sldId id="1514" r:id="rId555"/>
    <p:sldId id="1515" r:id="rId556"/>
    <p:sldId id="1516" r:id="rId557"/>
    <p:sldId id="1685" r:id="rId558"/>
    <p:sldId id="1686" r:id="rId559"/>
    <p:sldId id="1687" r:id="rId560"/>
    <p:sldId id="1522" r:id="rId561"/>
    <p:sldId id="1523" r:id="rId562"/>
    <p:sldId id="1524" r:id="rId563"/>
    <p:sldId id="1525" r:id="rId564"/>
    <p:sldId id="1526" r:id="rId565"/>
    <p:sldId id="1527" r:id="rId566"/>
    <p:sldId id="1528" r:id="rId567"/>
    <p:sldId id="1529" r:id="rId568"/>
    <p:sldId id="1530" r:id="rId569"/>
    <p:sldId id="1531" r:id="rId570"/>
    <p:sldId id="1532" r:id="rId571"/>
    <p:sldId id="1533" r:id="rId572"/>
    <p:sldId id="1534" r:id="rId573"/>
    <p:sldId id="1535" r:id="rId574"/>
    <p:sldId id="1536" r:id="rId575"/>
    <p:sldId id="1537" r:id="rId576"/>
    <p:sldId id="1538" r:id="rId577"/>
    <p:sldId id="1539" r:id="rId578"/>
    <p:sldId id="1540" r:id="rId579"/>
    <p:sldId id="1541" r:id="rId580"/>
    <p:sldId id="1542" r:id="rId581"/>
    <p:sldId id="1543" r:id="rId582"/>
    <p:sldId id="1544" r:id="rId583"/>
    <p:sldId id="1545" r:id="rId584"/>
    <p:sldId id="1546" r:id="rId585"/>
    <p:sldId id="1547" r:id="rId586"/>
    <p:sldId id="1548" r:id="rId587"/>
    <p:sldId id="1549" r:id="rId588"/>
    <p:sldId id="1550" r:id="rId589"/>
    <p:sldId id="1551" r:id="rId590"/>
    <p:sldId id="1552" r:id="rId591"/>
    <p:sldId id="1553" r:id="rId592"/>
    <p:sldId id="1554" r:id="rId593"/>
    <p:sldId id="1555" r:id="rId594"/>
    <p:sldId id="1752" r:id="rId595"/>
    <p:sldId id="1753" r:id="rId596"/>
    <p:sldId id="1754" r:id="rId597"/>
    <p:sldId id="1755" r:id="rId598"/>
    <p:sldId id="1756" r:id="rId599"/>
    <p:sldId id="1757" r:id="rId600"/>
    <p:sldId id="1758" r:id="rId601"/>
    <p:sldId id="1556" r:id="rId602"/>
    <p:sldId id="1557" r:id="rId603"/>
    <p:sldId id="1558" r:id="rId604"/>
    <p:sldId id="1559" r:id="rId605"/>
    <p:sldId id="1560" r:id="rId606"/>
    <p:sldId id="1561" r:id="rId607"/>
    <p:sldId id="1562" r:id="rId608"/>
    <p:sldId id="1563" r:id="rId609"/>
    <p:sldId id="1564" r:id="rId610"/>
    <p:sldId id="1565" r:id="rId611"/>
    <p:sldId id="1566" r:id="rId612"/>
    <p:sldId id="1567" r:id="rId613"/>
    <p:sldId id="1568" r:id="rId614"/>
    <p:sldId id="1569" r:id="rId615"/>
    <p:sldId id="1570" r:id="rId616"/>
    <p:sldId id="1571" r:id="rId617"/>
    <p:sldId id="1572" r:id="rId618"/>
    <p:sldId id="1573" r:id="rId619"/>
    <p:sldId id="1574" r:id="rId620"/>
    <p:sldId id="1575" r:id="rId621"/>
    <p:sldId id="1576" r:id="rId622"/>
    <p:sldId id="1577" r:id="rId623"/>
    <p:sldId id="1578" r:id="rId624"/>
    <p:sldId id="1723" r:id="rId625"/>
    <p:sldId id="1759" r:id="rId626"/>
    <p:sldId id="1579" r:id="rId627"/>
    <p:sldId id="1580" r:id="rId628"/>
    <p:sldId id="1581" r:id="rId629"/>
    <p:sldId id="1582" r:id="rId630"/>
    <p:sldId id="1583" r:id="rId631"/>
    <p:sldId id="1584" r:id="rId632"/>
    <p:sldId id="1585" r:id="rId633"/>
    <p:sldId id="1586" r:id="rId634"/>
    <p:sldId id="1587" r:id="rId635"/>
    <p:sldId id="1588" r:id="rId636"/>
    <p:sldId id="1589" r:id="rId637"/>
    <p:sldId id="1590" r:id="rId638"/>
    <p:sldId id="1591" r:id="rId639"/>
    <p:sldId id="1592" r:id="rId640"/>
    <p:sldId id="1593" r:id="rId641"/>
    <p:sldId id="1594" r:id="rId642"/>
    <p:sldId id="1595" r:id="rId643"/>
    <p:sldId id="1596" r:id="rId644"/>
    <p:sldId id="1597" r:id="rId645"/>
    <p:sldId id="1598" r:id="rId646"/>
    <p:sldId id="1599" r:id="rId647"/>
    <p:sldId id="1600" r:id="rId648"/>
    <p:sldId id="1601" r:id="rId649"/>
    <p:sldId id="1602" r:id="rId650"/>
    <p:sldId id="1603" r:id="rId651"/>
    <p:sldId id="1604" r:id="rId652"/>
    <p:sldId id="1605" r:id="rId653"/>
    <p:sldId id="1606" r:id="rId654"/>
    <p:sldId id="1607" r:id="rId655"/>
    <p:sldId id="1608" r:id="rId656"/>
    <p:sldId id="1609" r:id="rId657"/>
    <p:sldId id="1610" r:id="rId658"/>
    <p:sldId id="1611" r:id="rId659"/>
    <p:sldId id="1612" r:id="rId660"/>
    <p:sldId id="1613" r:id="rId661"/>
    <p:sldId id="1614" r:id="rId662"/>
    <p:sldId id="1615" r:id="rId663"/>
    <p:sldId id="1616" r:id="rId664"/>
    <p:sldId id="1617" r:id="rId665"/>
    <p:sldId id="1618" r:id="rId666"/>
    <p:sldId id="1619" r:id="rId667"/>
    <p:sldId id="1620" r:id="rId668"/>
  </p:sldIdLst>
  <p:sldSz cx="16257588" cy="9144000"/>
  <p:notesSz cx="6858000" cy="9144000"/>
  <p:defaultTextStyle>
    <a:defPPr>
      <a:defRPr lang="en-US"/>
    </a:defPPr>
    <a:lvl1pPr marL="0" algn="l" defTabSz="1408061" rtl="0" eaLnBrk="1" latinLnBrk="0" hangingPunct="1">
      <a:defRPr sz="2800" kern="1200">
        <a:solidFill>
          <a:schemeClr val="tx1"/>
        </a:solidFill>
        <a:latin typeface="+mn-lt"/>
        <a:ea typeface="+mn-ea"/>
        <a:cs typeface="+mn-cs"/>
      </a:defRPr>
    </a:lvl1pPr>
    <a:lvl2pPr marL="704033" algn="l" defTabSz="1408061" rtl="0" eaLnBrk="1" latinLnBrk="0" hangingPunct="1">
      <a:defRPr sz="2800" kern="1200">
        <a:solidFill>
          <a:schemeClr val="tx1"/>
        </a:solidFill>
        <a:latin typeface="+mn-lt"/>
        <a:ea typeface="+mn-ea"/>
        <a:cs typeface="+mn-cs"/>
      </a:defRPr>
    </a:lvl2pPr>
    <a:lvl3pPr marL="1408061" algn="l" defTabSz="1408061" rtl="0" eaLnBrk="1" latinLnBrk="0" hangingPunct="1">
      <a:defRPr sz="2800" kern="1200">
        <a:solidFill>
          <a:schemeClr val="tx1"/>
        </a:solidFill>
        <a:latin typeface="+mn-lt"/>
        <a:ea typeface="+mn-ea"/>
        <a:cs typeface="+mn-cs"/>
      </a:defRPr>
    </a:lvl3pPr>
    <a:lvl4pPr marL="2112093" algn="l" defTabSz="1408061" rtl="0" eaLnBrk="1" latinLnBrk="0" hangingPunct="1">
      <a:defRPr sz="2800" kern="1200">
        <a:solidFill>
          <a:schemeClr val="tx1"/>
        </a:solidFill>
        <a:latin typeface="+mn-lt"/>
        <a:ea typeface="+mn-ea"/>
        <a:cs typeface="+mn-cs"/>
      </a:defRPr>
    </a:lvl4pPr>
    <a:lvl5pPr marL="2816121" algn="l" defTabSz="1408061" rtl="0" eaLnBrk="1" latinLnBrk="0" hangingPunct="1">
      <a:defRPr sz="2800" kern="1200">
        <a:solidFill>
          <a:schemeClr val="tx1"/>
        </a:solidFill>
        <a:latin typeface="+mn-lt"/>
        <a:ea typeface="+mn-ea"/>
        <a:cs typeface="+mn-cs"/>
      </a:defRPr>
    </a:lvl5pPr>
    <a:lvl6pPr marL="3520152" algn="l" defTabSz="1408061" rtl="0" eaLnBrk="1" latinLnBrk="0" hangingPunct="1">
      <a:defRPr sz="2800" kern="1200">
        <a:solidFill>
          <a:schemeClr val="tx1"/>
        </a:solidFill>
        <a:latin typeface="+mn-lt"/>
        <a:ea typeface="+mn-ea"/>
        <a:cs typeface="+mn-cs"/>
      </a:defRPr>
    </a:lvl6pPr>
    <a:lvl7pPr marL="4224182" algn="l" defTabSz="1408061" rtl="0" eaLnBrk="1" latinLnBrk="0" hangingPunct="1">
      <a:defRPr sz="2800" kern="1200">
        <a:solidFill>
          <a:schemeClr val="tx1"/>
        </a:solidFill>
        <a:latin typeface="+mn-lt"/>
        <a:ea typeface="+mn-ea"/>
        <a:cs typeface="+mn-cs"/>
      </a:defRPr>
    </a:lvl7pPr>
    <a:lvl8pPr marL="4928214" algn="l" defTabSz="1408061" rtl="0" eaLnBrk="1" latinLnBrk="0" hangingPunct="1">
      <a:defRPr sz="2800" kern="1200">
        <a:solidFill>
          <a:schemeClr val="tx1"/>
        </a:solidFill>
        <a:latin typeface="+mn-lt"/>
        <a:ea typeface="+mn-ea"/>
        <a:cs typeface="+mn-cs"/>
      </a:defRPr>
    </a:lvl8pPr>
    <a:lvl9pPr marL="5632239" algn="l" defTabSz="1408061" rtl="0" eaLnBrk="1" latinLnBrk="0" hangingPunct="1">
      <a:defRPr sz="2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947A84-E457-614E-B8B7-26B400487634}">
          <p14:sldIdLst>
            <p14:sldId id="256"/>
          </p14:sldIdLst>
        </p14:section>
        <p14:section name="Introductions" id="{D34B99EF-B16B-6F48-B607-526BC3DDF9E5}">
          <p14:sldIdLst>
            <p14:sldId id="262"/>
            <p14:sldId id="261"/>
            <p14:sldId id="1067"/>
            <p14:sldId id="1068"/>
            <p14:sldId id="1069"/>
            <p14:sldId id="1070"/>
            <p14:sldId id="1071"/>
            <p14:sldId id="1072"/>
            <p14:sldId id="1073"/>
            <p14:sldId id="1074"/>
            <p14:sldId id="1075"/>
            <p14:sldId id="1076"/>
            <p14:sldId id="1077"/>
            <p14:sldId id="259"/>
            <p14:sldId id="260"/>
            <p14:sldId id="263"/>
            <p14:sldId id="264"/>
            <p14:sldId id="265"/>
            <p14:sldId id="266"/>
            <p14:sldId id="267"/>
            <p14:sldId id="1078"/>
            <p14:sldId id="1079"/>
          </p14:sldIdLst>
        </p14:section>
        <p14:section name="Agenda" id="{ED87D798-B6A4-724B-8C3F-12388F831417}">
          <p14:sldIdLst>
            <p14:sldId id="268"/>
            <p14:sldId id="269"/>
            <p14:sldId id="270"/>
            <p14:sldId id="271"/>
            <p14:sldId id="272"/>
            <p14:sldId id="273"/>
            <p14:sldId id="274"/>
            <p14:sldId id="275"/>
          </p14:sldIdLst>
        </p14:section>
        <p14:section name="Overview of Chef" id="{440B36E2-4D98-D646-B7C0-63EFAFB716D2}">
          <p14:sldIdLst>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4"/>
            <p14:sldId id="1735"/>
            <p14:sldId id="1736"/>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4"/>
            <p14:sldId id="1730"/>
            <p14:sldId id="1733"/>
            <p14:sldId id="1731"/>
            <p14:sldId id="1732"/>
            <p14:sldId id="1123"/>
            <p14:sldId id="1734"/>
            <p14:sldId id="1125"/>
            <p14:sldId id="1126"/>
            <p14:sldId id="1127"/>
            <p14:sldId id="1128"/>
            <p14:sldId id="1129"/>
            <p14:sldId id="1130"/>
            <p14:sldId id="1725"/>
            <p14:sldId id="1741"/>
            <p14:sldId id="1697"/>
            <p14:sldId id="1698"/>
            <p14:sldId id="1699"/>
            <p14:sldId id="1700"/>
            <p14:sldId id="1701"/>
            <p14:sldId id="1702"/>
            <p14:sldId id="1724"/>
            <p14:sldId id="1729"/>
            <p14:sldId id="1726"/>
            <p14:sldId id="1727"/>
            <p14:sldId id="1728"/>
            <p14:sldId id="1706"/>
            <p14:sldId id="1707"/>
            <p14:sldId id="1708"/>
            <p14:sldId id="1709"/>
            <p14:sldId id="1710"/>
            <p14:sldId id="1135"/>
            <p14:sldId id="1136"/>
            <p14:sldId id="1137"/>
            <p14:sldId id="1138"/>
            <p14:sldId id="1139"/>
            <p14:sldId id="1140"/>
            <p14:sldId id="1141"/>
            <p14:sldId id="1142"/>
          </p14:sldIdLst>
        </p14:section>
        <p14:section name="Workstation Setup" id="{DF8FD439-8AD7-C947-A1D1-0A36CE375CE6}">
          <p14:sldIdLst>
            <p14:sldId id="1143"/>
            <p14:sldId id="1144"/>
            <p14:sldId id="1145"/>
            <p14:sldId id="1146"/>
            <p14:sldId id="1147"/>
            <p14:sldId id="1149"/>
            <p14:sldId id="1150"/>
            <p14:sldId id="1151"/>
            <p14:sldId id="1737"/>
            <p14:sldId id="1738"/>
            <p14:sldId id="1155"/>
            <p14:sldId id="1156"/>
            <p14:sldId id="1157"/>
            <p14:sldId id="1739"/>
            <p14:sldId id="1159"/>
            <p14:sldId id="1740"/>
            <p14:sldId id="1160"/>
            <p14:sldId id="1161"/>
            <p14:sldId id="1162"/>
            <p14:sldId id="1163"/>
            <p14:sldId id="1168"/>
            <p14:sldId id="1164"/>
            <p14:sldId id="1742"/>
            <p14:sldId id="1166"/>
            <p14:sldId id="1167"/>
            <p14:sldId id="1654"/>
            <p14:sldId id="1655"/>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Lst>
        </p14:section>
        <p14:section name="Organization Setup" id="{29DF998F-E594-0849-BB66-9AFD8B49E06C}">
          <p14:sldIdLst>
            <p14:sldId id="1188"/>
            <p14:sldId id="1189"/>
            <p14:sldId id="1190"/>
            <p14:sldId id="1191"/>
            <p14:sldId id="1192"/>
            <p14:sldId id="1193"/>
            <p14:sldId id="1194"/>
            <p14:sldId id="1195"/>
            <p14:sldId id="1196"/>
            <p14:sldId id="1197"/>
            <p14:sldId id="1198"/>
            <p14:sldId id="1199"/>
            <p14:sldId id="1200"/>
            <p14:sldId id="1201"/>
            <p14:sldId id="1202"/>
            <p14:sldId id="1203"/>
          </p14:sldIdLst>
        </p14:section>
        <p14:section name="Test Node Setup" id="{9F6E8881-05B8-4843-ABF6-C1ABBF1F272C}">
          <p14:sldIdLst>
            <p14:sldId id="1204"/>
            <p14:sldId id="1205"/>
            <p14:sldId id="1206"/>
            <p14:sldId id="1207"/>
            <p14:sldId id="1208"/>
            <p14:sldId id="1209"/>
            <p14:sldId id="1688"/>
            <p14:sldId id="1211"/>
            <p14:sldId id="1212"/>
            <p14:sldId id="1213"/>
            <p14:sldId id="1215"/>
            <p14:sldId id="1216"/>
            <p14:sldId id="1217"/>
            <p14:sldId id="1218"/>
            <p14:sldId id="1219"/>
            <p14:sldId id="1689"/>
            <p14:sldId id="1690"/>
            <p14:sldId id="1691"/>
            <p14:sldId id="1692"/>
            <p14:sldId id="1693"/>
            <p14:sldId id="1694"/>
            <p14:sldId id="1695"/>
            <p14:sldId id="1220"/>
            <p14:sldId id="1221"/>
            <p14:sldId id="1222"/>
            <p14:sldId id="1223"/>
            <p14:sldId id="1224"/>
            <p14:sldId id="1225"/>
            <p14:sldId id="1226"/>
            <p14:sldId id="1227"/>
            <p14:sldId id="1228"/>
            <p14:sldId id="1229"/>
            <p14:sldId id="1230"/>
            <p14:sldId id="1231"/>
            <p14:sldId id="1232"/>
            <p14:sldId id="1233"/>
          </p14:sldIdLst>
        </p14:section>
        <p14:section name="Chef Resources and Recipes" id="{E71508BD-66F4-8641-A944-BFE013A5B425}">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60"/>
            <p14:sldId id="1261"/>
            <p14:sldId id="1262"/>
            <p14:sldId id="1263"/>
            <p14:sldId id="1257"/>
            <p14:sldId id="1258"/>
            <p14:sldId id="1259"/>
            <p14:sldId id="1265"/>
            <p14:sldId id="1711"/>
            <p14:sldId id="1266"/>
            <p14:sldId id="1267"/>
            <p14:sldId id="1268"/>
            <p14:sldId id="1269"/>
            <p14:sldId id="1264"/>
            <p14:sldId id="1270"/>
            <p14:sldId id="1271"/>
            <p14:sldId id="1272"/>
            <p14:sldId id="1273"/>
            <p14:sldId id="1274"/>
            <p14:sldId id="1275"/>
            <p14:sldId id="1276"/>
            <p14:sldId id="1712"/>
            <p14:sldId id="1713"/>
            <p14:sldId id="1714"/>
            <p14:sldId id="1715"/>
            <p14:sldId id="1277"/>
            <p14:sldId id="1278"/>
            <p14:sldId id="1716"/>
            <p14:sldId id="1717"/>
            <p14:sldId id="1718"/>
            <p14:sldId id="1719"/>
            <p14:sldId id="1720"/>
            <p14:sldId id="1279"/>
            <p14:sldId id="1280"/>
            <p14:sldId id="1281"/>
            <p14:sldId id="1744"/>
            <p14:sldId id="1745"/>
            <p14:sldId id="1747"/>
            <p14:sldId id="1282"/>
            <p14:sldId id="1283"/>
            <p14:sldId id="1284"/>
            <p14:sldId id="1285"/>
            <p14:sldId id="1286"/>
            <p14:sldId id="1287"/>
            <p14:sldId id="1288"/>
            <p14:sldId id="1748"/>
            <p14:sldId id="1289"/>
            <p14:sldId id="1290"/>
            <p14:sldId id="1291"/>
            <p14:sldId id="1292"/>
            <p14:sldId id="1293"/>
          </p14:sldIdLst>
        </p14:section>
        <p14:section name="Introducing the node object" id="{B39683F7-F6BB-A545-8DA4-9AE1A7D3B06E}">
          <p14:sldIdLst>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Lst>
        </p14:section>
        <p14:section name="Setting Node Attributes" id="{FAAC248E-A9BD-9646-A907-CB7FBF07EF71}">
          <p14:sldIdLst>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Lst>
        </p14:section>
        <p14:section name="Dissecting your first chef-cllient run" id="{9A6D374D-3F27-1F46-98FD-EBFB8016DF60}">
          <p14:sldIdLst>
            <p14:sldId id="1294"/>
            <p14:sldId id="1295"/>
            <p14:sldId id="1653"/>
            <p14:sldId id="1297"/>
            <p14:sldId id="1298"/>
            <p14:sldId id="1299"/>
            <p14:sldId id="1300"/>
            <p14:sldId id="1301"/>
            <p14:sldId id="1302"/>
            <p14:sldId id="1303"/>
            <p14:sldId id="1304"/>
            <p14:sldId id="1305"/>
            <p14:sldId id="1306"/>
            <p14:sldId id="1307"/>
            <p14:sldId id="1308"/>
            <p14:sldId id="1309"/>
            <p14:sldId id="1310"/>
            <p14:sldId id="1311"/>
          </p14:sldIdLst>
        </p14:section>
        <p14:section name="Attributes, Templates, and Cookbook Dependencies" id="{ECCDF9B4-5CF8-524F-91A6-A3901FBA18CB}">
          <p14:sldIdLst>
            <p14:sldId id="1358"/>
            <p14:sldId id="1359"/>
            <p14:sldId id="1360"/>
            <p14:sldId id="1361"/>
            <p14:sldId id="1362"/>
            <p14:sldId id="1363"/>
            <p14:sldId id="1364"/>
            <p14:sldId id="1366"/>
            <p14:sldId id="1367"/>
            <p14:sldId id="1368"/>
            <p14:sldId id="1369"/>
            <p14:sldId id="1370"/>
            <p14:sldId id="1371"/>
            <p14:sldId id="1372"/>
            <p14:sldId id="1373"/>
            <p14:sldId id="1374"/>
            <p14:sldId id="1375"/>
            <p14:sldId id="1376"/>
            <p14:sldId id="1377"/>
            <p14:sldId id="1378"/>
            <p14:sldId id="1379"/>
            <p14:sldId id="1380"/>
            <p14:sldId id="1381"/>
            <p14:sldId id="1749"/>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0"/>
            <p14:sldId id="1401"/>
            <p14:sldId id="1402"/>
            <p14:sldId id="1403"/>
            <p14:sldId id="1404"/>
            <p14:sldId id="1405"/>
            <p14:sldId id="1406"/>
            <p14:sldId id="1407"/>
          </p14:sldIdLst>
        </p14:section>
        <p14:section name="Template Variables, Notifications, and Controlling Idempotency" id="{0E9FC83A-EEEC-FA47-9BF4-5B96DD64504C}">
          <p14:sldIdLst>
            <p14:sldId id="1408"/>
            <p14:sldId id="1409"/>
            <p14:sldId id="1410"/>
            <p14:sldId id="1411"/>
            <p14:sldId id="1412"/>
            <p14:sldId id="1413"/>
            <p14:sldId id="1750"/>
            <p14:sldId id="1751"/>
            <p14:sldId id="1414"/>
            <p14:sldId id="1415"/>
            <p14:sldId id="1416"/>
            <p14:sldId id="1417"/>
            <p14:sldId id="1418"/>
            <p14:sldId id="1419"/>
            <p14:sldId id="1420"/>
            <p14:sldId id="1421"/>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Lst>
        </p14:section>
        <p14:section name="Search" id="{BB0FA4FC-9E3D-1E46-A201-F0D7E1B8C579}">
          <p14:sldIdLst>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Lst>
        </p14:section>
        <p14:section name="Recipe Inclusion, Data Bags, and Search" id="{75C9ECDE-0D6C-A14B-B199-7A1F15B1B48A}">
          <p14:sldIdLst>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Lst>
        </p14:section>
        <p14:section name="Roles" id="{C29D3F5C-9C65-C148-85E1-B0D2F97006EB}">
          <p14:sldIdLst>
            <p14:sldId id="1460"/>
            <p14:sldId id="1461"/>
            <p14:sldId id="1462"/>
            <p14:sldId id="1463"/>
            <p14:sldId id="1464"/>
            <p14:sldId id="1465"/>
            <p14:sldId id="1466"/>
            <p14:sldId id="1467"/>
            <p14:sldId id="1468"/>
            <p14:sldId id="1469"/>
            <p14:sldId id="1470"/>
            <p14:sldId id="1472"/>
            <p14:sldId id="1473"/>
            <p14:sldId id="1474"/>
            <p14:sldId id="1475"/>
            <p14:sldId id="1476"/>
            <p14:sldId id="1477"/>
            <p14:sldId id="1478"/>
            <p14:sldId id="1479"/>
            <p14:sldId id="1480"/>
            <p14:sldId id="1481"/>
            <p14:sldId id="1722"/>
            <p14:sldId id="1483"/>
            <p14:sldId id="1484"/>
            <p14:sldId id="1485"/>
            <p14:sldId id="1486"/>
            <p14:sldId id="1487"/>
            <p14:sldId id="1488"/>
            <p14:sldId id="1489"/>
            <p14:sldId id="1490"/>
            <p14:sldId id="1491"/>
            <p14:sldId id="1492"/>
          </p14:sldIdLst>
        </p14:section>
        <p14:section name="Environments" id="{48853BC5-911A-D249-99CD-0CD53A7CA94D}">
          <p14:sldIdLst>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1512"/>
            <p14:sldId id="1513"/>
            <p14:sldId id="1514"/>
            <p14:sldId id="1515"/>
            <p14:sldId id="1516"/>
            <p14:sldId id="1685"/>
            <p14:sldId id="1686"/>
            <p14:sldId id="1687"/>
            <p14:sldId id="1522"/>
          </p14:sldIdLst>
        </p14:section>
        <p14:section name="Using Community Cookbooks" id="{65D99F70-D2A3-FA4E-A9D9-3FCB6AA3BD26}">
          <p14:sldIdLst>
            <p14:sldId id="1523"/>
            <p14:sldId id="1524"/>
            <p14:sldId id="1525"/>
            <p14:sldId id="1526"/>
            <p14:sldId id="1527"/>
            <p14:sldId id="1528"/>
            <p14:sldId id="1529"/>
            <p14:sldId id="1530"/>
            <p14:sldId id="1531"/>
            <p14:sldId id="1532"/>
            <p14:sldId id="1533"/>
            <p14:sldId id="1534"/>
            <p14:sldId id="1535"/>
            <p14:sldId id="1536"/>
            <p14:sldId id="1537"/>
            <p14:sldId id="1538"/>
            <p14:sldId id="1539"/>
            <p14:sldId id="1540"/>
            <p14:sldId id="1541"/>
            <p14:sldId id="1542"/>
            <p14:sldId id="1543"/>
            <p14:sldId id="1544"/>
            <p14:sldId id="1545"/>
            <p14:sldId id="1546"/>
            <p14:sldId id="1547"/>
            <p14:sldId id="1548"/>
            <p14:sldId id="1549"/>
            <p14:sldId id="1550"/>
            <p14:sldId id="1551"/>
            <p14:sldId id="1552"/>
            <p14:sldId id="1553"/>
            <p14:sldId id="1554"/>
            <p14:sldId id="1555"/>
            <p14:sldId id="1752"/>
            <p14:sldId id="1753"/>
            <p14:sldId id="1754"/>
            <p14:sldId id="1755"/>
            <p14:sldId id="1756"/>
            <p14:sldId id="1757"/>
            <p14:sldId id="1758"/>
            <p14:sldId id="1556"/>
            <p14:sldId id="1557"/>
            <p14:sldId id="1558"/>
            <p14:sldId id="1559"/>
            <p14:sldId id="1560"/>
            <p14:sldId id="1561"/>
            <p14:sldId id="1562"/>
            <p14:sldId id="1563"/>
            <p14:sldId id="1564"/>
            <p14:sldId id="1565"/>
          </p14:sldIdLst>
        </p14:section>
        <p14:section name="Further Resources" id="{22287737-8A06-224A-A5E6-47E0D52B7963}">
          <p14:sldIdLst>
            <p14:sldId id="1566"/>
            <p14:sldId id="1567"/>
            <p14:sldId id="1568"/>
            <p14:sldId id="1569"/>
            <p14:sldId id="1570"/>
            <p14:sldId id="1571"/>
            <p14:sldId id="1572"/>
            <p14:sldId id="1573"/>
            <p14:sldId id="1574"/>
            <p14:sldId id="1575"/>
            <p14:sldId id="1576"/>
            <p14:sldId id="1577"/>
            <p14:sldId id="1578"/>
            <p14:sldId id="1723"/>
            <p14:sldId id="1759"/>
            <p14:sldId id="1579"/>
            <p14:sldId id="1580"/>
            <p14:sldId id="1581"/>
          </p14:sldIdLst>
        </p14:section>
        <p14:section name="Just enough Ruby for Chef" id="{C0DB06E1-5AD6-7840-AF2D-BD8AAA97CB6B}">
          <p14:sldIdLst>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 id="1606"/>
            <p14:sldId id="1607"/>
            <p14:sldId id="1608"/>
            <p14:sldId id="1609"/>
            <p14:sldId id="1610"/>
            <p14:sldId id="1611"/>
            <p14:sldId id="1612"/>
            <p14:sldId id="1613"/>
            <p14:sldId id="1614"/>
            <p14:sldId id="1615"/>
            <p14:sldId id="1616"/>
            <p14:sldId id="1617"/>
            <p14:sldId id="1618"/>
            <p14:sldId id="1619"/>
            <p14:sldId id="162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Vinya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6" autoAdjust="0"/>
    <p:restoredTop sz="91824" autoAdjust="0"/>
  </p:normalViewPr>
  <p:slideViewPr>
    <p:cSldViewPr snapToGrid="0">
      <p:cViewPr varScale="1">
        <p:scale>
          <a:sx n="72" d="100"/>
          <a:sy n="72" d="100"/>
        </p:scale>
        <p:origin x="-1040" y="-104"/>
      </p:cViewPr>
      <p:guideLst>
        <p:guide orient="horz" pos="2880"/>
        <p:guide pos="5121"/>
      </p:guideLst>
    </p:cSldViewPr>
  </p:slideViewPr>
  <p:outlineViewPr>
    <p:cViewPr>
      <p:scale>
        <a:sx n="33" d="100"/>
        <a:sy n="33" d="100"/>
      </p:scale>
      <p:origin x="0" y="225368"/>
    </p:cViewPr>
  </p:outlineViewPr>
  <p:notesTextViewPr>
    <p:cViewPr>
      <p:scale>
        <a:sx n="1" d="1"/>
        <a:sy n="1" d="1"/>
      </p:scale>
      <p:origin x="0" y="0"/>
    </p:cViewPr>
  </p:notesTextViewPr>
  <p:sorterViewPr>
    <p:cViewPr>
      <p:scale>
        <a:sx n="55" d="100"/>
        <a:sy n="55" d="100"/>
      </p:scale>
      <p:origin x="0" y="94752"/>
    </p:cViewPr>
  </p:sorterViewPr>
  <p:gridSpacing cx="76200" cy="76200"/>
</p:viewPr>
</file>

<file path=ppt/_rels/presentation.xml.rels><?xml version="1.0" encoding="UTF-8" standalone="yes"?>
<Relationships xmlns="http://schemas.openxmlformats.org/package/2006/relationships"><Relationship Id="rId283" Type="http://schemas.openxmlformats.org/officeDocument/2006/relationships/slide" Target="slides/slide258.xml"/><Relationship Id="rId284" Type="http://schemas.openxmlformats.org/officeDocument/2006/relationships/slide" Target="slides/slide259.xml"/><Relationship Id="rId285" Type="http://schemas.openxmlformats.org/officeDocument/2006/relationships/slide" Target="slides/slide260.xml"/><Relationship Id="rId286" Type="http://schemas.openxmlformats.org/officeDocument/2006/relationships/slide" Target="slides/slide261.xml"/><Relationship Id="rId287" Type="http://schemas.openxmlformats.org/officeDocument/2006/relationships/slide" Target="slides/slide262.xml"/><Relationship Id="rId288" Type="http://schemas.openxmlformats.org/officeDocument/2006/relationships/slide" Target="slides/slide263.xml"/><Relationship Id="rId289" Type="http://schemas.openxmlformats.org/officeDocument/2006/relationships/slide" Target="slides/slide264.xml"/><Relationship Id="rId170" Type="http://schemas.openxmlformats.org/officeDocument/2006/relationships/slide" Target="slides/slide145.xml"/><Relationship Id="rId171" Type="http://schemas.openxmlformats.org/officeDocument/2006/relationships/slide" Target="slides/slide146.xml"/><Relationship Id="rId172" Type="http://schemas.openxmlformats.org/officeDocument/2006/relationships/slide" Target="slides/slide147.xml"/><Relationship Id="rId173" Type="http://schemas.openxmlformats.org/officeDocument/2006/relationships/slide" Target="slides/slide148.xml"/><Relationship Id="rId174" Type="http://schemas.openxmlformats.org/officeDocument/2006/relationships/slide" Target="slides/slide149.xml"/><Relationship Id="rId175" Type="http://schemas.openxmlformats.org/officeDocument/2006/relationships/slide" Target="slides/slide150.xml"/><Relationship Id="rId176" Type="http://schemas.openxmlformats.org/officeDocument/2006/relationships/slide" Target="slides/slide151.xml"/><Relationship Id="rId177" Type="http://schemas.openxmlformats.org/officeDocument/2006/relationships/slide" Target="slides/slide152.xml"/><Relationship Id="rId178" Type="http://schemas.openxmlformats.org/officeDocument/2006/relationships/slide" Target="slides/slide153.xml"/><Relationship Id="rId179" Type="http://schemas.openxmlformats.org/officeDocument/2006/relationships/slide" Target="slides/slide154.xml"/><Relationship Id="rId290" Type="http://schemas.openxmlformats.org/officeDocument/2006/relationships/slide" Target="slides/slide265.xml"/><Relationship Id="rId291" Type="http://schemas.openxmlformats.org/officeDocument/2006/relationships/slide" Target="slides/slide266.xml"/><Relationship Id="rId292" Type="http://schemas.openxmlformats.org/officeDocument/2006/relationships/slide" Target="slides/slide267.xml"/><Relationship Id="rId293" Type="http://schemas.openxmlformats.org/officeDocument/2006/relationships/slide" Target="slides/slide268.xml"/><Relationship Id="rId294" Type="http://schemas.openxmlformats.org/officeDocument/2006/relationships/slide" Target="slides/slide269.xml"/><Relationship Id="rId295" Type="http://schemas.openxmlformats.org/officeDocument/2006/relationships/slide" Target="slides/slide270.xml"/><Relationship Id="rId296" Type="http://schemas.openxmlformats.org/officeDocument/2006/relationships/slide" Target="slides/slide271.xml"/><Relationship Id="rId297" Type="http://schemas.openxmlformats.org/officeDocument/2006/relationships/slide" Target="slides/slide272.xml"/><Relationship Id="rId298" Type="http://schemas.openxmlformats.org/officeDocument/2006/relationships/slide" Target="slides/slide273.xml"/><Relationship Id="rId299" Type="http://schemas.openxmlformats.org/officeDocument/2006/relationships/slide" Target="slides/slide274.xml"/><Relationship Id="rId180" Type="http://schemas.openxmlformats.org/officeDocument/2006/relationships/slide" Target="slides/slide155.xml"/><Relationship Id="rId181" Type="http://schemas.openxmlformats.org/officeDocument/2006/relationships/slide" Target="slides/slide156.xml"/><Relationship Id="rId182" Type="http://schemas.openxmlformats.org/officeDocument/2006/relationships/slide" Target="slides/slide157.xml"/><Relationship Id="rId183" Type="http://schemas.openxmlformats.org/officeDocument/2006/relationships/slide" Target="slides/slide158.xml"/><Relationship Id="rId184" Type="http://schemas.openxmlformats.org/officeDocument/2006/relationships/slide" Target="slides/slide159.xml"/><Relationship Id="rId185" Type="http://schemas.openxmlformats.org/officeDocument/2006/relationships/slide" Target="slides/slide160.xml"/><Relationship Id="rId186" Type="http://schemas.openxmlformats.org/officeDocument/2006/relationships/slide" Target="slides/slide161.xml"/><Relationship Id="rId187" Type="http://schemas.openxmlformats.org/officeDocument/2006/relationships/slide" Target="slides/slide162.xml"/><Relationship Id="rId188" Type="http://schemas.openxmlformats.org/officeDocument/2006/relationships/slide" Target="slides/slide163.xml"/><Relationship Id="rId189" Type="http://schemas.openxmlformats.org/officeDocument/2006/relationships/slide" Target="slides/slide164.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90" Type="http://schemas.openxmlformats.org/officeDocument/2006/relationships/slide" Target="slides/slide165.xml"/><Relationship Id="rId191" Type="http://schemas.openxmlformats.org/officeDocument/2006/relationships/slide" Target="slides/slide166.xml"/><Relationship Id="rId192" Type="http://schemas.openxmlformats.org/officeDocument/2006/relationships/slide" Target="slides/slide167.xml"/><Relationship Id="rId193" Type="http://schemas.openxmlformats.org/officeDocument/2006/relationships/slide" Target="slides/slide168.xml"/><Relationship Id="rId194" Type="http://schemas.openxmlformats.org/officeDocument/2006/relationships/slide" Target="slides/slide169.xml"/><Relationship Id="rId195" Type="http://schemas.openxmlformats.org/officeDocument/2006/relationships/slide" Target="slides/slide170.xml"/><Relationship Id="rId196" Type="http://schemas.openxmlformats.org/officeDocument/2006/relationships/slide" Target="slides/slide171.xml"/><Relationship Id="rId197" Type="http://schemas.openxmlformats.org/officeDocument/2006/relationships/slide" Target="slides/slide172.xml"/><Relationship Id="rId198" Type="http://schemas.openxmlformats.org/officeDocument/2006/relationships/slide" Target="slides/slide173.xml"/><Relationship Id="rId199" Type="http://schemas.openxmlformats.org/officeDocument/2006/relationships/slide" Target="slides/slide174.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600" Type="http://schemas.openxmlformats.org/officeDocument/2006/relationships/slide" Target="slides/slide575.xml"/><Relationship Id="rId601" Type="http://schemas.openxmlformats.org/officeDocument/2006/relationships/slide" Target="slides/slide576.xml"/><Relationship Id="rId602" Type="http://schemas.openxmlformats.org/officeDocument/2006/relationships/slide" Target="slides/slide577.xml"/><Relationship Id="rId603" Type="http://schemas.openxmlformats.org/officeDocument/2006/relationships/slide" Target="slides/slide578.xml"/><Relationship Id="rId604" Type="http://schemas.openxmlformats.org/officeDocument/2006/relationships/slide" Target="slides/slide579.xml"/><Relationship Id="rId605" Type="http://schemas.openxmlformats.org/officeDocument/2006/relationships/slide" Target="slides/slide580.xml"/><Relationship Id="rId606" Type="http://schemas.openxmlformats.org/officeDocument/2006/relationships/slide" Target="slides/slide581.xml"/><Relationship Id="rId607" Type="http://schemas.openxmlformats.org/officeDocument/2006/relationships/slide" Target="slides/slide582.xml"/><Relationship Id="rId608" Type="http://schemas.openxmlformats.org/officeDocument/2006/relationships/slide" Target="slides/slide583.xml"/><Relationship Id="rId609" Type="http://schemas.openxmlformats.org/officeDocument/2006/relationships/slide" Target="slides/slide58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610" Type="http://schemas.openxmlformats.org/officeDocument/2006/relationships/slide" Target="slides/slide585.xml"/><Relationship Id="rId611" Type="http://schemas.openxmlformats.org/officeDocument/2006/relationships/slide" Target="slides/slide586.xml"/><Relationship Id="rId612" Type="http://schemas.openxmlformats.org/officeDocument/2006/relationships/slide" Target="slides/slide587.xml"/><Relationship Id="rId613" Type="http://schemas.openxmlformats.org/officeDocument/2006/relationships/slide" Target="slides/slide588.xml"/><Relationship Id="rId614" Type="http://schemas.openxmlformats.org/officeDocument/2006/relationships/slide" Target="slides/slide589.xml"/><Relationship Id="rId615" Type="http://schemas.openxmlformats.org/officeDocument/2006/relationships/slide" Target="slides/slide590.xml"/><Relationship Id="rId616" Type="http://schemas.openxmlformats.org/officeDocument/2006/relationships/slide" Target="slides/slide591.xml"/><Relationship Id="rId617" Type="http://schemas.openxmlformats.org/officeDocument/2006/relationships/slide" Target="slides/slide592.xml"/><Relationship Id="rId618" Type="http://schemas.openxmlformats.org/officeDocument/2006/relationships/slide" Target="slides/slide593.xml"/><Relationship Id="rId619" Type="http://schemas.openxmlformats.org/officeDocument/2006/relationships/slide" Target="slides/slide594.xml"/><Relationship Id="rId500" Type="http://schemas.openxmlformats.org/officeDocument/2006/relationships/slide" Target="slides/slide475.xml"/><Relationship Id="rId501" Type="http://schemas.openxmlformats.org/officeDocument/2006/relationships/slide" Target="slides/slide476.xml"/><Relationship Id="rId502" Type="http://schemas.openxmlformats.org/officeDocument/2006/relationships/slide" Target="slides/slide477.xml"/><Relationship Id="rId503" Type="http://schemas.openxmlformats.org/officeDocument/2006/relationships/slide" Target="slides/slide478.xml"/><Relationship Id="rId504" Type="http://schemas.openxmlformats.org/officeDocument/2006/relationships/slide" Target="slides/slide479.xml"/><Relationship Id="rId505" Type="http://schemas.openxmlformats.org/officeDocument/2006/relationships/slide" Target="slides/slide480.xml"/><Relationship Id="rId506" Type="http://schemas.openxmlformats.org/officeDocument/2006/relationships/slide" Target="slides/slide481.xml"/><Relationship Id="rId507" Type="http://schemas.openxmlformats.org/officeDocument/2006/relationships/slide" Target="slides/slide482.xml"/><Relationship Id="rId508" Type="http://schemas.openxmlformats.org/officeDocument/2006/relationships/slide" Target="slides/slide483.xml"/><Relationship Id="rId509" Type="http://schemas.openxmlformats.org/officeDocument/2006/relationships/slide" Target="slides/slide48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620" Type="http://schemas.openxmlformats.org/officeDocument/2006/relationships/slide" Target="slides/slide595.xml"/><Relationship Id="rId621" Type="http://schemas.openxmlformats.org/officeDocument/2006/relationships/slide" Target="slides/slide596.xml"/><Relationship Id="rId622" Type="http://schemas.openxmlformats.org/officeDocument/2006/relationships/slide" Target="slides/slide597.xml"/><Relationship Id="rId623" Type="http://schemas.openxmlformats.org/officeDocument/2006/relationships/slide" Target="slides/slide598.xml"/><Relationship Id="rId624" Type="http://schemas.openxmlformats.org/officeDocument/2006/relationships/slide" Target="slides/slide599.xml"/><Relationship Id="rId625" Type="http://schemas.openxmlformats.org/officeDocument/2006/relationships/slide" Target="slides/slide600.xml"/><Relationship Id="rId626" Type="http://schemas.openxmlformats.org/officeDocument/2006/relationships/slide" Target="slides/slide601.xml"/><Relationship Id="rId627" Type="http://schemas.openxmlformats.org/officeDocument/2006/relationships/slide" Target="slides/slide602.xml"/><Relationship Id="rId628" Type="http://schemas.openxmlformats.org/officeDocument/2006/relationships/slide" Target="slides/slide603.xml"/><Relationship Id="rId629" Type="http://schemas.openxmlformats.org/officeDocument/2006/relationships/slide" Target="slides/slide604.xml"/><Relationship Id="rId510" Type="http://schemas.openxmlformats.org/officeDocument/2006/relationships/slide" Target="slides/slide485.xml"/><Relationship Id="rId511" Type="http://schemas.openxmlformats.org/officeDocument/2006/relationships/slide" Target="slides/slide486.xml"/><Relationship Id="rId512" Type="http://schemas.openxmlformats.org/officeDocument/2006/relationships/slide" Target="slides/slide487.xml"/><Relationship Id="rId513" Type="http://schemas.openxmlformats.org/officeDocument/2006/relationships/slide" Target="slides/slide488.xml"/><Relationship Id="rId514" Type="http://schemas.openxmlformats.org/officeDocument/2006/relationships/slide" Target="slides/slide489.xml"/><Relationship Id="rId515" Type="http://schemas.openxmlformats.org/officeDocument/2006/relationships/slide" Target="slides/slide490.xml"/><Relationship Id="rId516" Type="http://schemas.openxmlformats.org/officeDocument/2006/relationships/slide" Target="slides/slide491.xml"/><Relationship Id="rId517" Type="http://schemas.openxmlformats.org/officeDocument/2006/relationships/slide" Target="slides/slide492.xml"/><Relationship Id="rId518" Type="http://schemas.openxmlformats.org/officeDocument/2006/relationships/slide" Target="slides/slide493.xml"/><Relationship Id="rId519" Type="http://schemas.openxmlformats.org/officeDocument/2006/relationships/slide" Target="slides/slide49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0" Type="http://schemas.openxmlformats.org/officeDocument/2006/relationships/slide" Target="slides/slide375.xml"/><Relationship Id="rId401" Type="http://schemas.openxmlformats.org/officeDocument/2006/relationships/slide" Target="slides/slide376.xml"/><Relationship Id="rId402" Type="http://schemas.openxmlformats.org/officeDocument/2006/relationships/slide" Target="slides/slide377.xml"/><Relationship Id="rId403" Type="http://schemas.openxmlformats.org/officeDocument/2006/relationships/slide" Target="slides/slide378.xml"/><Relationship Id="rId404" Type="http://schemas.openxmlformats.org/officeDocument/2006/relationships/slide" Target="slides/slide379.xml"/><Relationship Id="rId405" Type="http://schemas.openxmlformats.org/officeDocument/2006/relationships/slide" Target="slides/slide380.xml"/><Relationship Id="rId406" Type="http://schemas.openxmlformats.org/officeDocument/2006/relationships/slide" Target="slides/slide381.xml"/><Relationship Id="rId407" Type="http://schemas.openxmlformats.org/officeDocument/2006/relationships/slide" Target="slides/slide382.xml"/><Relationship Id="rId408" Type="http://schemas.openxmlformats.org/officeDocument/2006/relationships/slide" Target="slides/slide383.xml"/><Relationship Id="rId409" Type="http://schemas.openxmlformats.org/officeDocument/2006/relationships/slide" Target="slides/slide384.xml"/><Relationship Id="rId630" Type="http://schemas.openxmlformats.org/officeDocument/2006/relationships/slide" Target="slides/slide605.xml"/><Relationship Id="rId631" Type="http://schemas.openxmlformats.org/officeDocument/2006/relationships/slide" Target="slides/slide606.xml"/><Relationship Id="rId632" Type="http://schemas.openxmlformats.org/officeDocument/2006/relationships/slide" Target="slides/slide607.xml"/><Relationship Id="rId633" Type="http://schemas.openxmlformats.org/officeDocument/2006/relationships/slide" Target="slides/slide608.xml"/><Relationship Id="rId634" Type="http://schemas.openxmlformats.org/officeDocument/2006/relationships/slide" Target="slides/slide609.xml"/><Relationship Id="rId635" Type="http://schemas.openxmlformats.org/officeDocument/2006/relationships/slide" Target="slides/slide610.xml"/><Relationship Id="rId636" Type="http://schemas.openxmlformats.org/officeDocument/2006/relationships/slide" Target="slides/slide611.xml"/><Relationship Id="rId637" Type="http://schemas.openxmlformats.org/officeDocument/2006/relationships/slide" Target="slides/slide612.xml"/><Relationship Id="rId638" Type="http://schemas.openxmlformats.org/officeDocument/2006/relationships/slide" Target="slides/slide613.xml"/><Relationship Id="rId639" Type="http://schemas.openxmlformats.org/officeDocument/2006/relationships/slide" Target="slides/slide614.xml"/><Relationship Id="rId520" Type="http://schemas.openxmlformats.org/officeDocument/2006/relationships/slide" Target="slides/slide495.xml"/><Relationship Id="rId521" Type="http://schemas.openxmlformats.org/officeDocument/2006/relationships/slide" Target="slides/slide496.xml"/><Relationship Id="rId522" Type="http://schemas.openxmlformats.org/officeDocument/2006/relationships/slide" Target="slides/slide497.xml"/><Relationship Id="rId523" Type="http://schemas.openxmlformats.org/officeDocument/2006/relationships/slide" Target="slides/slide498.xml"/><Relationship Id="rId524" Type="http://schemas.openxmlformats.org/officeDocument/2006/relationships/slide" Target="slides/slide499.xml"/><Relationship Id="rId525" Type="http://schemas.openxmlformats.org/officeDocument/2006/relationships/slide" Target="slides/slide500.xml"/><Relationship Id="rId526" Type="http://schemas.openxmlformats.org/officeDocument/2006/relationships/slide" Target="slides/slide501.xml"/><Relationship Id="rId527" Type="http://schemas.openxmlformats.org/officeDocument/2006/relationships/slide" Target="slides/slide502.xml"/><Relationship Id="rId528" Type="http://schemas.openxmlformats.org/officeDocument/2006/relationships/slide" Target="slides/slide503.xml"/><Relationship Id="rId529" Type="http://schemas.openxmlformats.org/officeDocument/2006/relationships/slide" Target="slides/slide504.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410" Type="http://schemas.openxmlformats.org/officeDocument/2006/relationships/slide" Target="slides/slide385.xml"/><Relationship Id="rId411" Type="http://schemas.openxmlformats.org/officeDocument/2006/relationships/slide" Target="slides/slide386.xml"/><Relationship Id="rId412" Type="http://schemas.openxmlformats.org/officeDocument/2006/relationships/slide" Target="slides/slide387.xml"/><Relationship Id="rId413" Type="http://schemas.openxmlformats.org/officeDocument/2006/relationships/slide" Target="slides/slide388.xml"/><Relationship Id="rId414" Type="http://schemas.openxmlformats.org/officeDocument/2006/relationships/slide" Target="slides/slide389.xml"/><Relationship Id="rId415" Type="http://schemas.openxmlformats.org/officeDocument/2006/relationships/slide" Target="slides/slide390.xml"/><Relationship Id="rId416" Type="http://schemas.openxmlformats.org/officeDocument/2006/relationships/slide" Target="slides/slide391.xml"/><Relationship Id="rId417" Type="http://schemas.openxmlformats.org/officeDocument/2006/relationships/slide" Target="slides/slide392.xml"/><Relationship Id="rId418" Type="http://schemas.openxmlformats.org/officeDocument/2006/relationships/slide" Target="slides/slide393.xml"/><Relationship Id="rId419" Type="http://schemas.openxmlformats.org/officeDocument/2006/relationships/slide" Target="slides/slide394.xml"/><Relationship Id="rId640" Type="http://schemas.openxmlformats.org/officeDocument/2006/relationships/slide" Target="slides/slide615.xml"/><Relationship Id="rId641" Type="http://schemas.openxmlformats.org/officeDocument/2006/relationships/slide" Target="slides/slide616.xml"/><Relationship Id="rId642" Type="http://schemas.openxmlformats.org/officeDocument/2006/relationships/slide" Target="slides/slide617.xml"/><Relationship Id="rId643" Type="http://schemas.openxmlformats.org/officeDocument/2006/relationships/slide" Target="slides/slide618.xml"/><Relationship Id="rId644" Type="http://schemas.openxmlformats.org/officeDocument/2006/relationships/slide" Target="slides/slide619.xml"/><Relationship Id="rId645" Type="http://schemas.openxmlformats.org/officeDocument/2006/relationships/slide" Target="slides/slide620.xml"/><Relationship Id="rId646" Type="http://schemas.openxmlformats.org/officeDocument/2006/relationships/slide" Target="slides/slide621.xml"/><Relationship Id="rId300" Type="http://schemas.openxmlformats.org/officeDocument/2006/relationships/slide" Target="slides/slide275.xml"/><Relationship Id="rId301" Type="http://schemas.openxmlformats.org/officeDocument/2006/relationships/slide" Target="slides/slide276.xml"/><Relationship Id="rId302" Type="http://schemas.openxmlformats.org/officeDocument/2006/relationships/slide" Target="slides/slide277.xml"/><Relationship Id="rId303" Type="http://schemas.openxmlformats.org/officeDocument/2006/relationships/slide" Target="slides/slide278.xml"/><Relationship Id="rId304" Type="http://schemas.openxmlformats.org/officeDocument/2006/relationships/slide" Target="slides/slide279.xml"/><Relationship Id="rId305" Type="http://schemas.openxmlformats.org/officeDocument/2006/relationships/slide" Target="slides/slide280.xml"/><Relationship Id="rId306" Type="http://schemas.openxmlformats.org/officeDocument/2006/relationships/slide" Target="slides/slide281.xml"/><Relationship Id="rId307" Type="http://schemas.openxmlformats.org/officeDocument/2006/relationships/slide" Target="slides/slide282.xml"/><Relationship Id="rId308" Type="http://schemas.openxmlformats.org/officeDocument/2006/relationships/slide" Target="slides/slide283.xml"/><Relationship Id="rId309" Type="http://schemas.openxmlformats.org/officeDocument/2006/relationships/slide" Target="slides/slide284.xml"/><Relationship Id="rId647" Type="http://schemas.openxmlformats.org/officeDocument/2006/relationships/slide" Target="slides/slide622.xml"/><Relationship Id="rId648" Type="http://schemas.openxmlformats.org/officeDocument/2006/relationships/slide" Target="slides/slide623.xml"/><Relationship Id="rId649" Type="http://schemas.openxmlformats.org/officeDocument/2006/relationships/slide" Target="slides/slide624.xml"/><Relationship Id="rId530" Type="http://schemas.openxmlformats.org/officeDocument/2006/relationships/slide" Target="slides/slide505.xml"/><Relationship Id="rId531" Type="http://schemas.openxmlformats.org/officeDocument/2006/relationships/slide" Target="slides/slide506.xml"/><Relationship Id="rId532" Type="http://schemas.openxmlformats.org/officeDocument/2006/relationships/slide" Target="slides/slide507.xml"/><Relationship Id="rId533" Type="http://schemas.openxmlformats.org/officeDocument/2006/relationships/slide" Target="slides/slide508.xml"/><Relationship Id="rId534" Type="http://schemas.openxmlformats.org/officeDocument/2006/relationships/slide" Target="slides/slide509.xml"/><Relationship Id="rId535" Type="http://schemas.openxmlformats.org/officeDocument/2006/relationships/slide" Target="slides/slide510.xml"/><Relationship Id="rId536" Type="http://schemas.openxmlformats.org/officeDocument/2006/relationships/slide" Target="slides/slide511.xml"/><Relationship Id="rId537" Type="http://schemas.openxmlformats.org/officeDocument/2006/relationships/slide" Target="slides/slide512.xml"/><Relationship Id="rId538" Type="http://schemas.openxmlformats.org/officeDocument/2006/relationships/slide" Target="slides/slide513.xml"/><Relationship Id="rId539" Type="http://schemas.openxmlformats.org/officeDocument/2006/relationships/slide" Target="slides/slide514.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420" Type="http://schemas.openxmlformats.org/officeDocument/2006/relationships/slide" Target="slides/slide395.xml"/><Relationship Id="rId421" Type="http://schemas.openxmlformats.org/officeDocument/2006/relationships/slide" Target="slides/slide396.xml"/><Relationship Id="rId422" Type="http://schemas.openxmlformats.org/officeDocument/2006/relationships/slide" Target="slides/slide397.xml"/><Relationship Id="rId423" Type="http://schemas.openxmlformats.org/officeDocument/2006/relationships/slide" Target="slides/slide398.xml"/><Relationship Id="rId424" Type="http://schemas.openxmlformats.org/officeDocument/2006/relationships/slide" Target="slides/slide399.xml"/><Relationship Id="rId425" Type="http://schemas.openxmlformats.org/officeDocument/2006/relationships/slide" Target="slides/slide400.xml"/><Relationship Id="rId426" Type="http://schemas.openxmlformats.org/officeDocument/2006/relationships/slide" Target="slides/slide401.xml"/><Relationship Id="rId427" Type="http://schemas.openxmlformats.org/officeDocument/2006/relationships/slide" Target="slides/slide402.xml"/><Relationship Id="rId428" Type="http://schemas.openxmlformats.org/officeDocument/2006/relationships/slide" Target="slides/slide403.xml"/><Relationship Id="rId429" Type="http://schemas.openxmlformats.org/officeDocument/2006/relationships/slide" Target="slides/slide404.xml"/><Relationship Id="rId650" Type="http://schemas.openxmlformats.org/officeDocument/2006/relationships/slide" Target="slides/slide625.xml"/><Relationship Id="rId651" Type="http://schemas.openxmlformats.org/officeDocument/2006/relationships/slide" Target="slides/slide626.xml"/><Relationship Id="rId652" Type="http://schemas.openxmlformats.org/officeDocument/2006/relationships/slide" Target="slides/slide627.xml"/><Relationship Id="rId653" Type="http://schemas.openxmlformats.org/officeDocument/2006/relationships/slide" Target="slides/slide628.xml"/><Relationship Id="rId654" Type="http://schemas.openxmlformats.org/officeDocument/2006/relationships/slide" Target="slides/slide629.xml"/><Relationship Id="rId655" Type="http://schemas.openxmlformats.org/officeDocument/2006/relationships/slide" Target="slides/slide630.xml"/><Relationship Id="rId656" Type="http://schemas.openxmlformats.org/officeDocument/2006/relationships/slide" Target="slides/slide631.xml"/><Relationship Id="rId310" Type="http://schemas.openxmlformats.org/officeDocument/2006/relationships/slide" Target="slides/slide285.xml"/><Relationship Id="rId311" Type="http://schemas.openxmlformats.org/officeDocument/2006/relationships/slide" Target="slides/slide286.xml"/><Relationship Id="rId312" Type="http://schemas.openxmlformats.org/officeDocument/2006/relationships/slide" Target="slides/slide287.xml"/><Relationship Id="rId313" Type="http://schemas.openxmlformats.org/officeDocument/2006/relationships/slide" Target="slides/slide288.xml"/><Relationship Id="rId314" Type="http://schemas.openxmlformats.org/officeDocument/2006/relationships/slide" Target="slides/slide289.xml"/><Relationship Id="rId315" Type="http://schemas.openxmlformats.org/officeDocument/2006/relationships/slide" Target="slides/slide290.xml"/><Relationship Id="rId316" Type="http://schemas.openxmlformats.org/officeDocument/2006/relationships/slide" Target="slides/slide291.xml"/><Relationship Id="rId317" Type="http://schemas.openxmlformats.org/officeDocument/2006/relationships/slide" Target="slides/slide292.xml"/><Relationship Id="rId318" Type="http://schemas.openxmlformats.org/officeDocument/2006/relationships/slide" Target="slides/slide293.xml"/><Relationship Id="rId319" Type="http://schemas.openxmlformats.org/officeDocument/2006/relationships/slide" Target="slides/slide294.xml"/><Relationship Id="rId657" Type="http://schemas.openxmlformats.org/officeDocument/2006/relationships/slide" Target="slides/slide632.xml"/><Relationship Id="rId658" Type="http://schemas.openxmlformats.org/officeDocument/2006/relationships/slide" Target="slides/slide633.xml"/><Relationship Id="rId659" Type="http://schemas.openxmlformats.org/officeDocument/2006/relationships/slide" Target="slides/slide634.xml"/><Relationship Id="rId540" Type="http://schemas.openxmlformats.org/officeDocument/2006/relationships/slide" Target="slides/slide515.xml"/><Relationship Id="rId541" Type="http://schemas.openxmlformats.org/officeDocument/2006/relationships/slide" Target="slides/slide516.xml"/><Relationship Id="rId542" Type="http://schemas.openxmlformats.org/officeDocument/2006/relationships/slide" Target="slides/slide517.xml"/><Relationship Id="rId543" Type="http://schemas.openxmlformats.org/officeDocument/2006/relationships/slide" Target="slides/slide518.xml"/><Relationship Id="rId544" Type="http://schemas.openxmlformats.org/officeDocument/2006/relationships/slide" Target="slides/slide519.xml"/><Relationship Id="rId545" Type="http://schemas.openxmlformats.org/officeDocument/2006/relationships/slide" Target="slides/slide520.xml"/><Relationship Id="rId546" Type="http://schemas.openxmlformats.org/officeDocument/2006/relationships/slide" Target="slides/slide521.xml"/><Relationship Id="rId547" Type="http://schemas.openxmlformats.org/officeDocument/2006/relationships/slide" Target="slides/slide522.xml"/><Relationship Id="rId548" Type="http://schemas.openxmlformats.org/officeDocument/2006/relationships/slide" Target="slides/slide523.xml"/><Relationship Id="rId549" Type="http://schemas.openxmlformats.org/officeDocument/2006/relationships/slide" Target="slides/slide524.xml"/><Relationship Id="rId200" Type="http://schemas.openxmlformats.org/officeDocument/2006/relationships/slide" Target="slides/slide175.xml"/><Relationship Id="rId201" Type="http://schemas.openxmlformats.org/officeDocument/2006/relationships/slide" Target="slides/slide176.xml"/><Relationship Id="rId202" Type="http://schemas.openxmlformats.org/officeDocument/2006/relationships/slide" Target="slides/slide177.xml"/><Relationship Id="rId203" Type="http://schemas.openxmlformats.org/officeDocument/2006/relationships/slide" Target="slides/slide178.xml"/><Relationship Id="rId204" Type="http://schemas.openxmlformats.org/officeDocument/2006/relationships/slide" Target="slides/slide179.xml"/><Relationship Id="rId205" Type="http://schemas.openxmlformats.org/officeDocument/2006/relationships/slide" Target="slides/slide180.xml"/><Relationship Id="rId206" Type="http://schemas.openxmlformats.org/officeDocument/2006/relationships/slide" Target="slides/slide181.xml"/><Relationship Id="rId207" Type="http://schemas.openxmlformats.org/officeDocument/2006/relationships/slide" Target="slides/slide182.xml"/><Relationship Id="rId208" Type="http://schemas.openxmlformats.org/officeDocument/2006/relationships/slide" Target="slides/slide183.xml"/><Relationship Id="rId209" Type="http://schemas.openxmlformats.org/officeDocument/2006/relationships/slide" Target="slides/slide18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430" Type="http://schemas.openxmlformats.org/officeDocument/2006/relationships/slide" Target="slides/slide405.xml"/><Relationship Id="rId431" Type="http://schemas.openxmlformats.org/officeDocument/2006/relationships/slide" Target="slides/slide406.xml"/><Relationship Id="rId432" Type="http://schemas.openxmlformats.org/officeDocument/2006/relationships/slide" Target="slides/slide407.xml"/><Relationship Id="rId433" Type="http://schemas.openxmlformats.org/officeDocument/2006/relationships/slide" Target="slides/slide408.xml"/><Relationship Id="rId434" Type="http://schemas.openxmlformats.org/officeDocument/2006/relationships/slide" Target="slides/slide409.xml"/><Relationship Id="rId435" Type="http://schemas.openxmlformats.org/officeDocument/2006/relationships/slide" Target="slides/slide410.xml"/><Relationship Id="rId436" Type="http://schemas.openxmlformats.org/officeDocument/2006/relationships/slide" Target="slides/slide411.xml"/><Relationship Id="rId437" Type="http://schemas.openxmlformats.org/officeDocument/2006/relationships/slide" Target="slides/slide412.xml"/><Relationship Id="rId438" Type="http://schemas.openxmlformats.org/officeDocument/2006/relationships/slide" Target="slides/slide413.xml"/><Relationship Id="rId439" Type="http://schemas.openxmlformats.org/officeDocument/2006/relationships/slide" Target="slides/slide414.xml"/><Relationship Id="rId660" Type="http://schemas.openxmlformats.org/officeDocument/2006/relationships/slide" Target="slides/slide635.xml"/><Relationship Id="rId661" Type="http://schemas.openxmlformats.org/officeDocument/2006/relationships/slide" Target="slides/slide636.xml"/><Relationship Id="rId662" Type="http://schemas.openxmlformats.org/officeDocument/2006/relationships/slide" Target="slides/slide637.xml"/><Relationship Id="rId663" Type="http://schemas.openxmlformats.org/officeDocument/2006/relationships/slide" Target="slides/slide638.xml"/><Relationship Id="rId664" Type="http://schemas.openxmlformats.org/officeDocument/2006/relationships/slide" Target="slides/slide639.xml"/><Relationship Id="rId665" Type="http://schemas.openxmlformats.org/officeDocument/2006/relationships/slide" Target="slides/slide640.xml"/><Relationship Id="rId666" Type="http://schemas.openxmlformats.org/officeDocument/2006/relationships/slide" Target="slides/slide641.xml"/><Relationship Id="rId320" Type="http://schemas.openxmlformats.org/officeDocument/2006/relationships/slide" Target="slides/slide295.xml"/><Relationship Id="rId321" Type="http://schemas.openxmlformats.org/officeDocument/2006/relationships/slide" Target="slides/slide296.xml"/><Relationship Id="rId322" Type="http://schemas.openxmlformats.org/officeDocument/2006/relationships/slide" Target="slides/slide297.xml"/><Relationship Id="rId323" Type="http://schemas.openxmlformats.org/officeDocument/2006/relationships/slide" Target="slides/slide298.xml"/><Relationship Id="rId324" Type="http://schemas.openxmlformats.org/officeDocument/2006/relationships/slide" Target="slides/slide299.xml"/><Relationship Id="rId325" Type="http://schemas.openxmlformats.org/officeDocument/2006/relationships/slide" Target="slides/slide300.xml"/><Relationship Id="rId326" Type="http://schemas.openxmlformats.org/officeDocument/2006/relationships/slide" Target="slides/slide301.xml"/><Relationship Id="rId327" Type="http://schemas.openxmlformats.org/officeDocument/2006/relationships/slide" Target="slides/slide302.xml"/><Relationship Id="rId328" Type="http://schemas.openxmlformats.org/officeDocument/2006/relationships/slide" Target="slides/slide303.xml"/><Relationship Id="rId329" Type="http://schemas.openxmlformats.org/officeDocument/2006/relationships/slide" Target="slides/slide304.xml"/><Relationship Id="rId667" Type="http://schemas.openxmlformats.org/officeDocument/2006/relationships/slide" Target="slides/slide642.xml"/><Relationship Id="rId668" Type="http://schemas.openxmlformats.org/officeDocument/2006/relationships/slide" Target="slides/slide643.xml"/><Relationship Id="rId669" Type="http://schemas.openxmlformats.org/officeDocument/2006/relationships/notesMaster" Target="notesMasters/notesMaster1.xml"/><Relationship Id="rId550" Type="http://schemas.openxmlformats.org/officeDocument/2006/relationships/slide" Target="slides/slide525.xml"/><Relationship Id="rId551" Type="http://schemas.openxmlformats.org/officeDocument/2006/relationships/slide" Target="slides/slide526.xml"/><Relationship Id="rId552" Type="http://schemas.openxmlformats.org/officeDocument/2006/relationships/slide" Target="slides/slide527.xml"/><Relationship Id="rId553" Type="http://schemas.openxmlformats.org/officeDocument/2006/relationships/slide" Target="slides/slide528.xml"/><Relationship Id="rId554" Type="http://schemas.openxmlformats.org/officeDocument/2006/relationships/slide" Target="slides/slide529.xml"/><Relationship Id="rId555" Type="http://schemas.openxmlformats.org/officeDocument/2006/relationships/slide" Target="slides/slide530.xml"/><Relationship Id="rId556" Type="http://schemas.openxmlformats.org/officeDocument/2006/relationships/slide" Target="slides/slide531.xml"/><Relationship Id="rId557" Type="http://schemas.openxmlformats.org/officeDocument/2006/relationships/slide" Target="slides/slide532.xml"/><Relationship Id="rId558" Type="http://schemas.openxmlformats.org/officeDocument/2006/relationships/slide" Target="slides/slide533.xml"/><Relationship Id="rId559" Type="http://schemas.openxmlformats.org/officeDocument/2006/relationships/slide" Target="slides/slide534.xml"/><Relationship Id="rId210" Type="http://schemas.openxmlformats.org/officeDocument/2006/relationships/slide" Target="slides/slide185.xml"/><Relationship Id="rId211" Type="http://schemas.openxmlformats.org/officeDocument/2006/relationships/slide" Target="slides/slide186.xml"/><Relationship Id="rId212" Type="http://schemas.openxmlformats.org/officeDocument/2006/relationships/slide" Target="slides/slide187.xml"/><Relationship Id="rId213" Type="http://schemas.openxmlformats.org/officeDocument/2006/relationships/slide" Target="slides/slide188.xml"/><Relationship Id="rId214" Type="http://schemas.openxmlformats.org/officeDocument/2006/relationships/slide" Target="slides/slide189.xml"/><Relationship Id="rId215" Type="http://schemas.openxmlformats.org/officeDocument/2006/relationships/slide" Target="slides/slide190.xml"/><Relationship Id="rId216" Type="http://schemas.openxmlformats.org/officeDocument/2006/relationships/slide" Target="slides/slide191.xml"/><Relationship Id="rId217" Type="http://schemas.openxmlformats.org/officeDocument/2006/relationships/slide" Target="slides/slide192.xml"/><Relationship Id="rId218" Type="http://schemas.openxmlformats.org/officeDocument/2006/relationships/slide" Target="slides/slide193.xml"/><Relationship Id="rId219" Type="http://schemas.openxmlformats.org/officeDocument/2006/relationships/slide" Target="slides/slide194.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97" Type="http://schemas.openxmlformats.org/officeDocument/2006/relationships/slide" Target="slides/slide72.xml"/><Relationship Id="rId98" Type="http://schemas.openxmlformats.org/officeDocument/2006/relationships/slide" Target="slides/slide73.xml"/><Relationship Id="rId100" Type="http://schemas.openxmlformats.org/officeDocument/2006/relationships/slide" Target="slides/slide75.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99" Type="http://schemas.openxmlformats.org/officeDocument/2006/relationships/slide" Target="slides/slide74.xml"/><Relationship Id="rId440" Type="http://schemas.openxmlformats.org/officeDocument/2006/relationships/slide" Target="slides/slide415.xml"/><Relationship Id="rId441" Type="http://schemas.openxmlformats.org/officeDocument/2006/relationships/slide" Target="slides/slide416.xml"/><Relationship Id="rId442" Type="http://schemas.openxmlformats.org/officeDocument/2006/relationships/slide" Target="slides/slide417.xml"/><Relationship Id="rId443" Type="http://schemas.openxmlformats.org/officeDocument/2006/relationships/slide" Target="slides/slide418.xml"/><Relationship Id="rId444" Type="http://schemas.openxmlformats.org/officeDocument/2006/relationships/slide" Target="slides/slide419.xml"/><Relationship Id="rId445" Type="http://schemas.openxmlformats.org/officeDocument/2006/relationships/slide" Target="slides/slide420.xml"/><Relationship Id="rId446" Type="http://schemas.openxmlformats.org/officeDocument/2006/relationships/slide" Target="slides/slide421.xml"/><Relationship Id="rId447" Type="http://schemas.openxmlformats.org/officeDocument/2006/relationships/slide" Target="slides/slide422.xml"/><Relationship Id="rId448" Type="http://schemas.openxmlformats.org/officeDocument/2006/relationships/slide" Target="slides/slide423.xml"/><Relationship Id="rId449" Type="http://schemas.openxmlformats.org/officeDocument/2006/relationships/slide" Target="slides/slide424.xml"/><Relationship Id="rId670" Type="http://schemas.openxmlformats.org/officeDocument/2006/relationships/handoutMaster" Target="handoutMasters/handoutMaster1.xml"/><Relationship Id="rId671" Type="http://schemas.openxmlformats.org/officeDocument/2006/relationships/printerSettings" Target="printerSettings/printerSettings1.bin"/><Relationship Id="rId672" Type="http://schemas.openxmlformats.org/officeDocument/2006/relationships/commentAuthors" Target="commentAuthors.xml"/><Relationship Id="rId673" Type="http://schemas.openxmlformats.org/officeDocument/2006/relationships/presProps" Target="presProps.xml"/><Relationship Id="rId674" Type="http://schemas.openxmlformats.org/officeDocument/2006/relationships/viewProps" Target="viewProps.xml"/><Relationship Id="rId675" Type="http://schemas.openxmlformats.org/officeDocument/2006/relationships/theme" Target="theme/theme1.xml"/><Relationship Id="rId676" Type="http://schemas.openxmlformats.org/officeDocument/2006/relationships/tableStyles" Target="tableStyles.xml"/><Relationship Id="rId330" Type="http://schemas.openxmlformats.org/officeDocument/2006/relationships/slide" Target="slides/slide305.xml"/><Relationship Id="rId331" Type="http://schemas.openxmlformats.org/officeDocument/2006/relationships/slide" Target="slides/slide306.xml"/><Relationship Id="rId332" Type="http://schemas.openxmlformats.org/officeDocument/2006/relationships/slide" Target="slides/slide307.xml"/><Relationship Id="rId333" Type="http://schemas.openxmlformats.org/officeDocument/2006/relationships/slide" Target="slides/slide308.xml"/><Relationship Id="rId334" Type="http://schemas.openxmlformats.org/officeDocument/2006/relationships/slide" Target="slides/slide309.xml"/><Relationship Id="rId335" Type="http://schemas.openxmlformats.org/officeDocument/2006/relationships/slide" Target="slides/slide310.xml"/><Relationship Id="rId336" Type="http://schemas.openxmlformats.org/officeDocument/2006/relationships/slide" Target="slides/slide311.xml"/><Relationship Id="rId337" Type="http://schemas.openxmlformats.org/officeDocument/2006/relationships/slide" Target="slides/slide312.xml"/><Relationship Id="rId338" Type="http://schemas.openxmlformats.org/officeDocument/2006/relationships/slide" Target="slides/slide313.xml"/><Relationship Id="rId339" Type="http://schemas.openxmlformats.org/officeDocument/2006/relationships/slide" Target="slides/slide314.xml"/><Relationship Id="rId560" Type="http://schemas.openxmlformats.org/officeDocument/2006/relationships/slide" Target="slides/slide535.xml"/><Relationship Id="rId561" Type="http://schemas.openxmlformats.org/officeDocument/2006/relationships/slide" Target="slides/slide536.xml"/><Relationship Id="rId562" Type="http://schemas.openxmlformats.org/officeDocument/2006/relationships/slide" Target="slides/slide537.xml"/><Relationship Id="rId563" Type="http://schemas.openxmlformats.org/officeDocument/2006/relationships/slide" Target="slides/slide538.xml"/><Relationship Id="rId564" Type="http://schemas.openxmlformats.org/officeDocument/2006/relationships/slide" Target="slides/slide539.xml"/><Relationship Id="rId565" Type="http://schemas.openxmlformats.org/officeDocument/2006/relationships/slide" Target="slides/slide540.xml"/><Relationship Id="rId566" Type="http://schemas.openxmlformats.org/officeDocument/2006/relationships/slide" Target="slides/slide541.xml"/><Relationship Id="rId567" Type="http://schemas.openxmlformats.org/officeDocument/2006/relationships/slide" Target="slides/slide542.xml"/><Relationship Id="rId568" Type="http://schemas.openxmlformats.org/officeDocument/2006/relationships/slide" Target="slides/slide543.xml"/><Relationship Id="rId569" Type="http://schemas.openxmlformats.org/officeDocument/2006/relationships/slide" Target="slides/slide544.xml"/><Relationship Id="rId220" Type="http://schemas.openxmlformats.org/officeDocument/2006/relationships/slide" Target="slides/slide195.xml"/><Relationship Id="rId221" Type="http://schemas.openxmlformats.org/officeDocument/2006/relationships/slide" Target="slides/slide196.xml"/><Relationship Id="rId222" Type="http://schemas.openxmlformats.org/officeDocument/2006/relationships/slide" Target="slides/slide197.xml"/><Relationship Id="rId223" Type="http://schemas.openxmlformats.org/officeDocument/2006/relationships/slide" Target="slides/slide198.xml"/><Relationship Id="rId224" Type="http://schemas.openxmlformats.org/officeDocument/2006/relationships/slide" Target="slides/slide199.xml"/><Relationship Id="rId225" Type="http://schemas.openxmlformats.org/officeDocument/2006/relationships/slide" Target="slides/slide200.xml"/><Relationship Id="rId226" Type="http://schemas.openxmlformats.org/officeDocument/2006/relationships/slide" Target="slides/slide201.xml"/><Relationship Id="rId227" Type="http://schemas.openxmlformats.org/officeDocument/2006/relationships/slide" Target="slides/slide202.xml"/><Relationship Id="rId228" Type="http://schemas.openxmlformats.org/officeDocument/2006/relationships/slide" Target="slides/slide203.xml"/><Relationship Id="rId229" Type="http://schemas.openxmlformats.org/officeDocument/2006/relationships/slide" Target="slides/slide204.xml"/><Relationship Id="rId450" Type="http://schemas.openxmlformats.org/officeDocument/2006/relationships/slide" Target="slides/slide425.xml"/><Relationship Id="rId451" Type="http://schemas.openxmlformats.org/officeDocument/2006/relationships/slide" Target="slides/slide426.xml"/><Relationship Id="rId452" Type="http://schemas.openxmlformats.org/officeDocument/2006/relationships/slide" Target="slides/slide427.xml"/><Relationship Id="rId453" Type="http://schemas.openxmlformats.org/officeDocument/2006/relationships/slide" Target="slides/slide428.xml"/><Relationship Id="rId454" Type="http://schemas.openxmlformats.org/officeDocument/2006/relationships/slide" Target="slides/slide429.xml"/><Relationship Id="rId455" Type="http://schemas.openxmlformats.org/officeDocument/2006/relationships/slide" Target="slides/slide430.xml"/><Relationship Id="rId456" Type="http://schemas.openxmlformats.org/officeDocument/2006/relationships/slide" Target="slides/slide431.xml"/><Relationship Id="rId110" Type="http://schemas.openxmlformats.org/officeDocument/2006/relationships/slide" Target="slides/slide85.xml"/><Relationship Id="rId111" Type="http://schemas.openxmlformats.org/officeDocument/2006/relationships/slide" Target="slides/slide86.xml"/><Relationship Id="rId459" Type="http://schemas.openxmlformats.org/officeDocument/2006/relationships/slide" Target="slides/slide43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457" Type="http://schemas.openxmlformats.org/officeDocument/2006/relationships/slide" Target="slides/slide432.xml"/><Relationship Id="rId458" Type="http://schemas.openxmlformats.org/officeDocument/2006/relationships/slide" Target="slides/slide433.xml"/><Relationship Id="rId340" Type="http://schemas.openxmlformats.org/officeDocument/2006/relationships/slide" Target="slides/slide315.xml"/><Relationship Id="rId341" Type="http://schemas.openxmlformats.org/officeDocument/2006/relationships/slide" Target="slides/slide316.xml"/><Relationship Id="rId342" Type="http://schemas.openxmlformats.org/officeDocument/2006/relationships/slide" Target="slides/slide317.xml"/><Relationship Id="rId343" Type="http://schemas.openxmlformats.org/officeDocument/2006/relationships/slide" Target="slides/slide318.xml"/><Relationship Id="rId344" Type="http://schemas.openxmlformats.org/officeDocument/2006/relationships/slide" Target="slides/slide319.xml"/><Relationship Id="rId345" Type="http://schemas.openxmlformats.org/officeDocument/2006/relationships/slide" Target="slides/slide320.xml"/><Relationship Id="rId346" Type="http://schemas.openxmlformats.org/officeDocument/2006/relationships/slide" Target="slides/slide321.xml"/><Relationship Id="rId347" Type="http://schemas.openxmlformats.org/officeDocument/2006/relationships/slide" Target="slides/slide322.xml"/><Relationship Id="rId348" Type="http://schemas.openxmlformats.org/officeDocument/2006/relationships/slide" Target="slides/slide323.xml"/><Relationship Id="rId349" Type="http://schemas.openxmlformats.org/officeDocument/2006/relationships/slide" Target="slides/slide324.xml"/><Relationship Id="rId570" Type="http://schemas.openxmlformats.org/officeDocument/2006/relationships/slide" Target="slides/slide545.xml"/><Relationship Id="rId571" Type="http://schemas.openxmlformats.org/officeDocument/2006/relationships/slide" Target="slides/slide546.xml"/><Relationship Id="rId572" Type="http://schemas.openxmlformats.org/officeDocument/2006/relationships/slide" Target="slides/slide547.xml"/><Relationship Id="rId573" Type="http://schemas.openxmlformats.org/officeDocument/2006/relationships/slide" Target="slides/slide548.xml"/><Relationship Id="rId574" Type="http://schemas.openxmlformats.org/officeDocument/2006/relationships/slide" Target="slides/slide549.xml"/><Relationship Id="rId575" Type="http://schemas.openxmlformats.org/officeDocument/2006/relationships/slide" Target="slides/slide550.xml"/><Relationship Id="rId576" Type="http://schemas.openxmlformats.org/officeDocument/2006/relationships/slide" Target="slides/slide551.xml"/><Relationship Id="rId230" Type="http://schemas.openxmlformats.org/officeDocument/2006/relationships/slide" Target="slides/slide205.xml"/><Relationship Id="rId231" Type="http://schemas.openxmlformats.org/officeDocument/2006/relationships/slide" Target="slides/slide206.xml"/><Relationship Id="rId232" Type="http://schemas.openxmlformats.org/officeDocument/2006/relationships/slide" Target="slides/slide207.xml"/><Relationship Id="rId233" Type="http://schemas.openxmlformats.org/officeDocument/2006/relationships/slide" Target="slides/slide208.xml"/><Relationship Id="rId234" Type="http://schemas.openxmlformats.org/officeDocument/2006/relationships/slide" Target="slides/slide209.xml"/><Relationship Id="rId235" Type="http://schemas.openxmlformats.org/officeDocument/2006/relationships/slide" Target="slides/slide210.xml"/><Relationship Id="rId236" Type="http://schemas.openxmlformats.org/officeDocument/2006/relationships/slide" Target="slides/slide211.xml"/><Relationship Id="rId237" Type="http://schemas.openxmlformats.org/officeDocument/2006/relationships/slide" Target="slides/slide212.xml"/><Relationship Id="rId238" Type="http://schemas.openxmlformats.org/officeDocument/2006/relationships/slide" Target="slides/slide213.xml"/><Relationship Id="rId239" Type="http://schemas.openxmlformats.org/officeDocument/2006/relationships/slide" Target="slides/slide214.xml"/><Relationship Id="rId577" Type="http://schemas.openxmlformats.org/officeDocument/2006/relationships/slide" Target="slides/slide552.xml"/><Relationship Id="rId578" Type="http://schemas.openxmlformats.org/officeDocument/2006/relationships/slide" Target="slides/slide553.xml"/><Relationship Id="rId579" Type="http://schemas.openxmlformats.org/officeDocument/2006/relationships/slide" Target="slides/slide554.xml"/><Relationship Id="rId460" Type="http://schemas.openxmlformats.org/officeDocument/2006/relationships/slide" Target="slides/slide435.xml"/><Relationship Id="rId461" Type="http://schemas.openxmlformats.org/officeDocument/2006/relationships/slide" Target="slides/slide436.xml"/><Relationship Id="rId462" Type="http://schemas.openxmlformats.org/officeDocument/2006/relationships/slide" Target="slides/slide437.xml"/><Relationship Id="rId463" Type="http://schemas.openxmlformats.org/officeDocument/2006/relationships/slide" Target="slides/slide438.xml"/><Relationship Id="rId464" Type="http://schemas.openxmlformats.org/officeDocument/2006/relationships/slide" Target="slides/slide439.xml"/><Relationship Id="rId465" Type="http://schemas.openxmlformats.org/officeDocument/2006/relationships/slide" Target="slides/slide440.xml"/><Relationship Id="rId466" Type="http://schemas.openxmlformats.org/officeDocument/2006/relationships/slide" Target="slides/slide441.xml"/><Relationship Id="rId467" Type="http://schemas.openxmlformats.org/officeDocument/2006/relationships/slide" Target="slides/slide442.xml"/><Relationship Id="rId468" Type="http://schemas.openxmlformats.org/officeDocument/2006/relationships/slide" Target="slides/slide443.xml"/><Relationship Id="rId469" Type="http://schemas.openxmlformats.org/officeDocument/2006/relationships/slide" Target="slides/slide44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350" Type="http://schemas.openxmlformats.org/officeDocument/2006/relationships/slide" Target="slides/slide325.xml"/><Relationship Id="rId351" Type="http://schemas.openxmlformats.org/officeDocument/2006/relationships/slide" Target="slides/slide326.xml"/><Relationship Id="rId352" Type="http://schemas.openxmlformats.org/officeDocument/2006/relationships/slide" Target="slides/slide327.xml"/><Relationship Id="rId353" Type="http://schemas.openxmlformats.org/officeDocument/2006/relationships/slide" Target="slides/slide328.xml"/><Relationship Id="rId354" Type="http://schemas.openxmlformats.org/officeDocument/2006/relationships/slide" Target="slides/slide329.xml"/><Relationship Id="rId355" Type="http://schemas.openxmlformats.org/officeDocument/2006/relationships/slide" Target="slides/slide330.xml"/><Relationship Id="rId356" Type="http://schemas.openxmlformats.org/officeDocument/2006/relationships/slide" Target="slides/slide331.xml"/><Relationship Id="rId357" Type="http://schemas.openxmlformats.org/officeDocument/2006/relationships/slide" Target="slides/slide332.xml"/><Relationship Id="rId358" Type="http://schemas.openxmlformats.org/officeDocument/2006/relationships/slide" Target="slides/slide333.xml"/><Relationship Id="rId359" Type="http://schemas.openxmlformats.org/officeDocument/2006/relationships/slide" Target="slides/slide334.xml"/><Relationship Id="rId580" Type="http://schemas.openxmlformats.org/officeDocument/2006/relationships/slide" Target="slides/slide555.xml"/><Relationship Id="rId581" Type="http://schemas.openxmlformats.org/officeDocument/2006/relationships/slide" Target="slides/slide556.xml"/><Relationship Id="rId582" Type="http://schemas.openxmlformats.org/officeDocument/2006/relationships/slide" Target="slides/slide557.xml"/><Relationship Id="rId583" Type="http://schemas.openxmlformats.org/officeDocument/2006/relationships/slide" Target="slides/slide558.xml"/><Relationship Id="rId584" Type="http://schemas.openxmlformats.org/officeDocument/2006/relationships/slide" Target="slides/slide559.xml"/><Relationship Id="rId585" Type="http://schemas.openxmlformats.org/officeDocument/2006/relationships/slide" Target="slides/slide560.xml"/><Relationship Id="rId586" Type="http://schemas.openxmlformats.org/officeDocument/2006/relationships/slide" Target="slides/slide561.xml"/><Relationship Id="rId240" Type="http://schemas.openxmlformats.org/officeDocument/2006/relationships/slide" Target="slides/slide215.xml"/><Relationship Id="rId241" Type="http://schemas.openxmlformats.org/officeDocument/2006/relationships/slide" Target="slides/slide216.xml"/><Relationship Id="rId242" Type="http://schemas.openxmlformats.org/officeDocument/2006/relationships/slide" Target="slides/slide217.xml"/><Relationship Id="rId243" Type="http://schemas.openxmlformats.org/officeDocument/2006/relationships/slide" Target="slides/slide218.xml"/><Relationship Id="rId244" Type="http://schemas.openxmlformats.org/officeDocument/2006/relationships/slide" Target="slides/slide219.xml"/><Relationship Id="rId245" Type="http://schemas.openxmlformats.org/officeDocument/2006/relationships/slide" Target="slides/slide220.xml"/><Relationship Id="rId246" Type="http://schemas.openxmlformats.org/officeDocument/2006/relationships/slide" Target="slides/slide221.xml"/><Relationship Id="rId247" Type="http://schemas.openxmlformats.org/officeDocument/2006/relationships/slide" Target="slides/slide222.xml"/><Relationship Id="rId248" Type="http://schemas.openxmlformats.org/officeDocument/2006/relationships/slide" Target="slides/slide223.xml"/><Relationship Id="rId249" Type="http://schemas.openxmlformats.org/officeDocument/2006/relationships/slide" Target="slides/slide224.xml"/><Relationship Id="rId587" Type="http://schemas.openxmlformats.org/officeDocument/2006/relationships/slide" Target="slides/slide562.xml"/><Relationship Id="rId588" Type="http://schemas.openxmlformats.org/officeDocument/2006/relationships/slide" Target="slides/slide563.xml"/><Relationship Id="rId589" Type="http://schemas.openxmlformats.org/officeDocument/2006/relationships/slide" Target="slides/slide564.xml"/><Relationship Id="rId470" Type="http://schemas.openxmlformats.org/officeDocument/2006/relationships/slide" Target="slides/slide445.xml"/><Relationship Id="rId471" Type="http://schemas.openxmlformats.org/officeDocument/2006/relationships/slide" Target="slides/slide446.xml"/><Relationship Id="rId472" Type="http://schemas.openxmlformats.org/officeDocument/2006/relationships/slide" Target="slides/slide447.xml"/><Relationship Id="rId473" Type="http://schemas.openxmlformats.org/officeDocument/2006/relationships/slide" Target="slides/slide448.xml"/><Relationship Id="rId474" Type="http://schemas.openxmlformats.org/officeDocument/2006/relationships/slide" Target="slides/slide449.xml"/><Relationship Id="rId475" Type="http://schemas.openxmlformats.org/officeDocument/2006/relationships/slide" Target="slides/slide450.xml"/><Relationship Id="rId476" Type="http://schemas.openxmlformats.org/officeDocument/2006/relationships/slide" Target="slides/slide451.xml"/><Relationship Id="rId477" Type="http://schemas.openxmlformats.org/officeDocument/2006/relationships/slide" Target="slides/slide452.xml"/><Relationship Id="rId478" Type="http://schemas.openxmlformats.org/officeDocument/2006/relationships/slide" Target="slides/slide453.xml"/><Relationship Id="rId479" Type="http://schemas.openxmlformats.org/officeDocument/2006/relationships/slide" Target="slides/slide45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360" Type="http://schemas.openxmlformats.org/officeDocument/2006/relationships/slide" Target="slides/slide335.xml"/><Relationship Id="rId361" Type="http://schemas.openxmlformats.org/officeDocument/2006/relationships/slide" Target="slides/slide336.xml"/><Relationship Id="rId362" Type="http://schemas.openxmlformats.org/officeDocument/2006/relationships/slide" Target="slides/slide337.xml"/><Relationship Id="rId363" Type="http://schemas.openxmlformats.org/officeDocument/2006/relationships/slide" Target="slides/slide338.xml"/><Relationship Id="rId364" Type="http://schemas.openxmlformats.org/officeDocument/2006/relationships/slide" Target="slides/slide339.xml"/><Relationship Id="rId365" Type="http://schemas.openxmlformats.org/officeDocument/2006/relationships/slide" Target="slides/slide340.xml"/><Relationship Id="rId366" Type="http://schemas.openxmlformats.org/officeDocument/2006/relationships/slide" Target="slides/slide341.xml"/><Relationship Id="rId367" Type="http://schemas.openxmlformats.org/officeDocument/2006/relationships/slide" Target="slides/slide342.xml"/><Relationship Id="rId368" Type="http://schemas.openxmlformats.org/officeDocument/2006/relationships/slide" Target="slides/slide343.xml"/><Relationship Id="rId369" Type="http://schemas.openxmlformats.org/officeDocument/2006/relationships/slide" Target="slides/slide344.xml"/><Relationship Id="rId590" Type="http://schemas.openxmlformats.org/officeDocument/2006/relationships/slide" Target="slides/slide565.xml"/><Relationship Id="rId591" Type="http://schemas.openxmlformats.org/officeDocument/2006/relationships/slide" Target="slides/slide566.xml"/><Relationship Id="rId592" Type="http://schemas.openxmlformats.org/officeDocument/2006/relationships/slide" Target="slides/slide567.xml"/><Relationship Id="rId593" Type="http://schemas.openxmlformats.org/officeDocument/2006/relationships/slide" Target="slides/slide568.xml"/><Relationship Id="rId594" Type="http://schemas.openxmlformats.org/officeDocument/2006/relationships/slide" Target="slides/slide569.xml"/><Relationship Id="rId595" Type="http://schemas.openxmlformats.org/officeDocument/2006/relationships/slide" Target="slides/slide570.xml"/><Relationship Id="rId596" Type="http://schemas.openxmlformats.org/officeDocument/2006/relationships/slide" Target="slides/slide571.xml"/><Relationship Id="rId250" Type="http://schemas.openxmlformats.org/officeDocument/2006/relationships/slide" Target="slides/slide225.xml"/><Relationship Id="rId251" Type="http://schemas.openxmlformats.org/officeDocument/2006/relationships/slide" Target="slides/slide226.xml"/><Relationship Id="rId252" Type="http://schemas.openxmlformats.org/officeDocument/2006/relationships/slide" Target="slides/slide227.xml"/><Relationship Id="rId253" Type="http://schemas.openxmlformats.org/officeDocument/2006/relationships/slide" Target="slides/slide228.xml"/><Relationship Id="rId254" Type="http://schemas.openxmlformats.org/officeDocument/2006/relationships/slide" Target="slides/slide229.xml"/><Relationship Id="rId255" Type="http://schemas.openxmlformats.org/officeDocument/2006/relationships/slide" Target="slides/slide230.xml"/><Relationship Id="rId256" Type="http://schemas.openxmlformats.org/officeDocument/2006/relationships/slide" Target="slides/slide231.xml"/><Relationship Id="rId257" Type="http://schemas.openxmlformats.org/officeDocument/2006/relationships/slide" Target="slides/slide232.xml"/><Relationship Id="rId258" Type="http://schemas.openxmlformats.org/officeDocument/2006/relationships/slide" Target="slides/slide233.xml"/><Relationship Id="rId259" Type="http://schemas.openxmlformats.org/officeDocument/2006/relationships/slide" Target="slides/slide234.xml"/><Relationship Id="rId597" Type="http://schemas.openxmlformats.org/officeDocument/2006/relationships/slide" Target="slides/slide572.xml"/><Relationship Id="rId598" Type="http://schemas.openxmlformats.org/officeDocument/2006/relationships/slide" Target="slides/slide573.xml"/><Relationship Id="rId599" Type="http://schemas.openxmlformats.org/officeDocument/2006/relationships/slide" Target="slides/slide574.xml"/><Relationship Id="rId480" Type="http://schemas.openxmlformats.org/officeDocument/2006/relationships/slide" Target="slides/slide455.xml"/><Relationship Id="rId481" Type="http://schemas.openxmlformats.org/officeDocument/2006/relationships/slide" Target="slides/slide456.xml"/><Relationship Id="rId482" Type="http://schemas.openxmlformats.org/officeDocument/2006/relationships/slide" Target="slides/slide457.xml"/><Relationship Id="rId483" Type="http://schemas.openxmlformats.org/officeDocument/2006/relationships/slide" Target="slides/slide458.xml"/><Relationship Id="rId484" Type="http://schemas.openxmlformats.org/officeDocument/2006/relationships/slide" Target="slides/slide459.xml"/><Relationship Id="rId485" Type="http://schemas.openxmlformats.org/officeDocument/2006/relationships/slide" Target="slides/slide460.xml"/><Relationship Id="rId486" Type="http://schemas.openxmlformats.org/officeDocument/2006/relationships/slide" Target="slides/slide461.xml"/><Relationship Id="rId487" Type="http://schemas.openxmlformats.org/officeDocument/2006/relationships/slide" Target="slides/slide462.xml"/><Relationship Id="rId488" Type="http://schemas.openxmlformats.org/officeDocument/2006/relationships/slide" Target="slides/slide463.xml"/><Relationship Id="rId489" Type="http://schemas.openxmlformats.org/officeDocument/2006/relationships/slide" Target="slides/slide46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slide" Target="slides/slide118.xml"/><Relationship Id="rId144" Type="http://schemas.openxmlformats.org/officeDocument/2006/relationships/slide" Target="slides/slide119.xml"/><Relationship Id="rId145" Type="http://schemas.openxmlformats.org/officeDocument/2006/relationships/slide" Target="slides/slide120.xml"/><Relationship Id="rId146" Type="http://schemas.openxmlformats.org/officeDocument/2006/relationships/slide" Target="slides/slide121.xml"/><Relationship Id="rId147" Type="http://schemas.openxmlformats.org/officeDocument/2006/relationships/slide" Target="slides/slide122.xml"/><Relationship Id="rId148" Type="http://schemas.openxmlformats.org/officeDocument/2006/relationships/slide" Target="slides/slide123.xml"/><Relationship Id="rId149" Type="http://schemas.openxmlformats.org/officeDocument/2006/relationships/slide" Target="slides/slide124.xml"/><Relationship Id="rId370" Type="http://schemas.openxmlformats.org/officeDocument/2006/relationships/slide" Target="slides/slide345.xml"/><Relationship Id="rId371" Type="http://schemas.openxmlformats.org/officeDocument/2006/relationships/slide" Target="slides/slide346.xml"/><Relationship Id="rId372" Type="http://schemas.openxmlformats.org/officeDocument/2006/relationships/slide" Target="slides/slide347.xml"/><Relationship Id="rId373" Type="http://schemas.openxmlformats.org/officeDocument/2006/relationships/slide" Target="slides/slide348.xml"/><Relationship Id="rId374" Type="http://schemas.openxmlformats.org/officeDocument/2006/relationships/slide" Target="slides/slide349.xml"/><Relationship Id="rId375" Type="http://schemas.openxmlformats.org/officeDocument/2006/relationships/slide" Target="slides/slide350.xml"/><Relationship Id="rId376" Type="http://schemas.openxmlformats.org/officeDocument/2006/relationships/slide" Target="slides/slide351.xml"/><Relationship Id="rId377" Type="http://schemas.openxmlformats.org/officeDocument/2006/relationships/slide" Target="slides/slide352.xml"/><Relationship Id="rId378" Type="http://schemas.openxmlformats.org/officeDocument/2006/relationships/slide" Target="slides/slide353.xml"/><Relationship Id="rId379" Type="http://schemas.openxmlformats.org/officeDocument/2006/relationships/slide" Target="slides/slide354.xml"/><Relationship Id="rId260" Type="http://schemas.openxmlformats.org/officeDocument/2006/relationships/slide" Target="slides/slide235.xml"/><Relationship Id="rId261" Type="http://schemas.openxmlformats.org/officeDocument/2006/relationships/slide" Target="slides/slide236.xml"/><Relationship Id="rId262" Type="http://schemas.openxmlformats.org/officeDocument/2006/relationships/slide" Target="slides/slide237.xml"/><Relationship Id="rId263" Type="http://schemas.openxmlformats.org/officeDocument/2006/relationships/slide" Target="slides/slide238.xml"/><Relationship Id="rId264" Type="http://schemas.openxmlformats.org/officeDocument/2006/relationships/slide" Target="slides/slide239.xml"/><Relationship Id="rId265" Type="http://schemas.openxmlformats.org/officeDocument/2006/relationships/slide" Target="slides/slide240.xml"/><Relationship Id="rId266" Type="http://schemas.openxmlformats.org/officeDocument/2006/relationships/slide" Target="slides/slide241.xml"/><Relationship Id="rId267" Type="http://schemas.openxmlformats.org/officeDocument/2006/relationships/slide" Target="slides/slide242.xml"/><Relationship Id="rId268" Type="http://schemas.openxmlformats.org/officeDocument/2006/relationships/slide" Target="slides/slide243.xml"/><Relationship Id="rId269" Type="http://schemas.openxmlformats.org/officeDocument/2006/relationships/slide" Target="slides/slide244.xml"/><Relationship Id="rId490" Type="http://schemas.openxmlformats.org/officeDocument/2006/relationships/slide" Target="slides/slide465.xml"/><Relationship Id="rId491" Type="http://schemas.openxmlformats.org/officeDocument/2006/relationships/slide" Target="slides/slide466.xml"/><Relationship Id="rId492" Type="http://schemas.openxmlformats.org/officeDocument/2006/relationships/slide" Target="slides/slide467.xml"/><Relationship Id="rId493" Type="http://schemas.openxmlformats.org/officeDocument/2006/relationships/slide" Target="slides/slide468.xml"/><Relationship Id="rId494" Type="http://schemas.openxmlformats.org/officeDocument/2006/relationships/slide" Target="slides/slide469.xml"/><Relationship Id="rId495" Type="http://schemas.openxmlformats.org/officeDocument/2006/relationships/slide" Target="slides/slide470.xml"/><Relationship Id="rId496" Type="http://schemas.openxmlformats.org/officeDocument/2006/relationships/slide" Target="slides/slide471.xml"/><Relationship Id="rId497" Type="http://schemas.openxmlformats.org/officeDocument/2006/relationships/slide" Target="slides/slide472.xml"/><Relationship Id="rId498" Type="http://schemas.openxmlformats.org/officeDocument/2006/relationships/slide" Target="slides/slide473.xml"/><Relationship Id="rId499" Type="http://schemas.openxmlformats.org/officeDocument/2006/relationships/slide" Target="slides/slide474.xml"/><Relationship Id="rId150" Type="http://schemas.openxmlformats.org/officeDocument/2006/relationships/slide" Target="slides/slide125.xml"/><Relationship Id="rId151" Type="http://schemas.openxmlformats.org/officeDocument/2006/relationships/slide" Target="slides/slide126.xml"/><Relationship Id="rId152" Type="http://schemas.openxmlformats.org/officeDocument/2006/relationships/slide" Target="slides/slide127.xml"/><Relationship Id="rId153" Type="http://schemas.openxmlformats.org/officeDocument/2006/relationships/slide" Target="slides/slide128.xml"/><Relationship Id="rId154" Type="http://schemas.openxmlformats.org/officeDocument/2006/relationships/slide" Target="slides/slide129.xml"/><Relationship Id="rId155" Type="http://schemas.openxmlformats.org/officeDocument/2006/relationships/slide" Target="slides/slide130.xml"/><Relationship Id="rId156" Type="http://schemas.openxmlformats.org/officeDocument/2006/relationships/slide" Target="slides/slide131.xml"/><Relationship Id="rId157" Type="http://schemas.openxmlformats.org/officeDocument/2006/relationships/slide" Target="slides/slide132.xml"/><Relationship Id="rId158" Type="http://schemas.openxmlformats.org/officeDocument/2006/relationships/slide" Target="slides/slide133.xml"/><Relationship Id="rId159" Type="http://schemas.openxmlformats.org/officeDocument/2006/relationships/slide" Target="slides/slide134.xml"/><Relationship Id="rId380" Type="http://schemas.openxmlformats.org/officeDocument/2006/relationships/slide" Target="slides/slide355.xml"/><Relationship Id="rId381" Type="http://schemas.openxmlformats.org/officeDocument/2006/relationships/slide" Target="slides/slide356.xml"/><Relationship Id="rId382" Type="http://schemas.openxmlformats.org/officeDocument/2006/relationships/slide" Target="slides/slide357.xml"/><Relationship Id="rId383" Type="http://schemas.openxmlformats.org/officeDocument/2006/relationships/slide" Target="slides/slide358.xml"/><Relationship Id="rId384" Type="http://schemas.openxmlformats.org/officeDocument/2006/relationships/slide" Target="slides/slide359.xml"/><Relationship Id="rId385" Type="http://schemas.openxmlformats.org/officeDocument/2006/relationships/slide" Target="slides/slide360.xml"/><Relationship Id="rId386" Type="http://schemas.openxmlformats.org/officeDocument/2006/relationships/slide" Target="slides/slide361.xml"/><Relationship Id="rId387" Type="http://schemas.openxmlformats.org/officeDocument/2006/relationships/slide" Target="slides/slide362.xml"/><Relationship Id="rId388" Type="http://schemas.openxmlformats.org/officeDocument/2006/relationships/slide" Target="slides/slide363.xml"/><Relationship Id="rId389" Type="http://schemas.openxmlformats.org/officeDocument/2006/relationships/slide" Target="slides/slide364.xml"/><Relationship Id="rId270" Type="http://schemas.openxmlformats.org/officeDocument/2006/relationships/slide" Target="slides/slide245.xml"/><Relationship Id="rId271" Type="http://schemas.openxmlformats.org/officeDocument/2006/relationships/slide" Target="slides/slide246.xml"/><Relationship Id="rId272" Type="http://schemas.openxmlformats.org/officeDocument/2006/relationships/slide" Target="slides/slide247.xml"/><Relationship Id="rId273" Type="http://schemas.openxmlformats.org/officeDocument/2006/relationships/slide" Target="slides/slide248.xml"/><Relationship Id="rId274" Type="http://schemas.openxmlformats.org/officeDocument/2006/relationships/slide" Target="slides/slide249.xml"/><Relationship Id="rId275" Type="http://schemas.openxmlformats.org/officeDocument/2006/relationships/slide" Target="slides/slide250.xml"/><Relationship Id="rId276" Type="http://schemas.openxmlformats.org/officeDocument/2006/relationships/slide" Target="slides/slide251.xml"/><Relationship Id="rId277" Type="http://schemas.openxmlformats.org/officeDocument/2006/relationships/slide" Target="slides/slide252.xml"/><Relationship Id="rId278" Type="http://schemas.openxmlformats.org/officeDocument/2006/relationships/slide" Target="slides/slide253.xml"/><Relationship Id="rId279" Type="http://schemas.openxmlformats.org/officeDocument/2006/relationships/slide" Target="slides/slide254.xml"/><Relationship Id="rId160" Type="http://schemas.openxmlformats.org/officeDocument/2006/relationships/slide" Target="slides/slide135.xml"/><Relationship Id="rId161" Type="http://schemas.openxmlformats.org/officeDocument/2006/relationships/slide" Target="slides/slide136.xml"/><Relationship Id="rId162" Type="http://schemas.openxmlformats.org/officeDocument/2006/relationships/slide" Target="slides/slide137.xml"/><Relationship Id="rId163" Type="http://schemas.openxmlformats.org/officeDocument/2006/relationships/slide" Target="slides/slide138.xml"/><Relationship Id="rId164" Type="http://schemas.openxmlformats.org/officeDocument/2006/relationships/slide" Target="slides/slide139.xml"/><Relationship Id="rId165" Type="http://schemas.openxmlformats.org/officeDocument/2006/relationships/slide" Target="slides/slide140.xml"/><Relationship Id="rId166" Type="http://schemas.openxmlformats.org/officeDocument/2006/relationships/slide" Target="slides/slide141.xml"/><Relationship Id="rId167" Type="http://schemas.openxmlformats.org/officeDocument/2006/relationships/slide" Target="slides/slide142.xml"/><Relationship Id="rId168" Type="http://schemas.openxmlformats.org/officeDocument/2006/relationships/slide" Target="slides/slide143.xml"/><Relationship Id="rId169" Type="http://schemas.openxmlformats.org/officeDocument/2006/relationships/slide" Target="slides/slide144.xml"/><Relationship Id="rId390" Type="http://schemas.openxmlformats.org/officeDocument/2006/relationships/slide" Target="slides/slide365.xml"/><Relationship Id="rId391" Type="http://schemas.openxmlformats.org/officeDocument/2006/relationships/slide" Target="slides/slide366.xml"/><Relationship Id="rId392" Type="http://schemas.openxmlformats.org/officeDocument/2006/relationships/slide" Target="slides/slide367.xml"/><Relationship Id="rId393" Type="http://schemas.openxmlformats.org/officeDocument/2006/relationships/slide" Target="slides/slide368.xml"/><Relationship Id="rId394" Type="http://schemas.openxmlformats.org/officeDocument/2006/relationships/slide" Target="slides/slide369.xml"/><Relationship Id="rId395" Type="http://schemas.openxmlformats.org/officeDocument/2006/relationships/slide" Target="slides/slide370.xml"/><Relationship Id="rId396" Type="http://schemas.openxmlformats.org/officeDocument/2006/relationships/slide" Target="slides/slide371.xml"/><Relationship Id="rId397" Type="http://schemas.openxmlformats.org/officeDocument/2006/relationships/slide" Target="slides/slide372.xml"/><Relationship Id="rId398" Type="http://schemas.openxmlformats.org/officeDocument/2006/relationships/slide" Target="slides/slide373.xml"/><Relationship Id="rId399" Type="http://schemas.openxmlformats.org/officeDocument/2006/relationships/slide" Target="slides/slide374.xml"/><Relationship Id="rId280" Type="http://schemas.openxmlformats.org/officeDocument/2006/relationships/slide" Target="slides/slide255.xml"/><Relationship Id="rId281" Type="http://schemas.openxmlformats.org/officeDocument/2006/relationships/slide" Target="slides/slide256.xml"/><Relationship Id="rId282" Type="http://schemas.openxmlformats.org/officeDocument/2006/relationships/slide" Target="slides/slide2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60CC20-CD3A-C648-BA5D-31B925E4D4DC}" type="datetime1">
              <a:rPr lang="en-GB" smtClean="0"/>
              <a:t>15/09/2014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6A4AAF-FD0F-9D47-869D-739258489200}" type="slidenum">
              <a:rPr lang="en-US" smtClean="0"/>
              <a:t>‹#›</a:t>
            </a:fld>
            <a:endParaRPr lang="en-US"/>
          </a:p>
        </p:txBody>
      </p:sp>
    </p:spTree>
    <p:extLst>
      <p:ext uri="{BB962C8B-B14F-4D97-AF65-F5344CB8AC3E}">
        <p14:creationId xmlns:p14="http://schemas.microsoft.com/office/powerpoint/2010/main" val="2545146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852175-09D5-A647-8825-9EC37B44CE9C}" type="datetime1">
              <a:rPr lang="en-GB" smtClean="0"/>
              <a:t>15/09/2014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EA22A5-3891-4C7D-9BEC-1B591C1D46DE}" type="slidenum">
              <a:rPr lang="en-US" smtClean="0"/>
              <a:t>‹#›</a:t>
            </a:fld>
            <a:endParaRPr lang="en-US"/>
          </a:p>
        </p:txBody>
      </p:sp>
    </p:spTree>
    <p:extLst>
      <p:ext uri="{BB962C8B-B14F-4D97-AF65-F5344CB8AC3E}">
        <p14:creationId xmlns:p14="http://schemas.microsoft.com/office/powerpoint/2010/main" val="2992074171"/>
      </p:ext>
    </p:extLst>
  </p:cSld>
  <p:clrMap bg1="lt1" tx1="dk1" bg2="lt2" tx2="dk2" accent1="accent1" accent2="accent2" accent3="accent3" accent4="accent4" accent5="accent5" accent6="accent6" hlink="hlink" folHlink="folHlink"/>
  <p:hf hdr="0" ftr="0" dt="0"/>
  <p:notesStyle>
    <a:lvl1pPr marL="0" algn="l" defTabSz="1408061" rtl="0" eaLnBrk="1" latinLnBrk="0" hangingPunct="1">
      <a:defRPr sz="1800" kern="1200">
        <a:solidFill>
          <a:schemeClr val="tx1"/>
        </a:solidFill>
        <a:latin typeface="+mn-lt"/>
        <a:ea typeface="+mn-ea"/>
        <a:cs typeface="+mn-cs"/>
      </a:defRPr>
    </a:lvl1pPr>
    <a:lvl2pPr marL="704033" algn="l" defTabSz="1408061" rtl="0" eaLnBrk="1" latinLnBrk="0" hangingPunct="1">
      <a:defRPr sz="1800" kern="1200">
        <a:solidFill>
          <a:schemeClr val="tx1"/>
        </a:solidFill>
        <a:latin typeface="+mn-lt"/>
        <a:ea typeface="+mn-ea"/>
        <a:cs typeface="+mn-cs"/>
      </a:defRPr>
    </a:lvl2pPr>
    <a:lvl3pPr marL="1408061" algn="l" defTabSz="1408061" rtl="0" eaLnBrk="1" latinLnBrk="0" hangingPunct="1">
      <a:defRPr sz="1800" kern="1200">
        <a:solidFill>
          <a:schemeClr val="tx1"/>
        </a:solidFill>
        <a:latin typeface="+mn-lt"/>
        <a:ea typeface="+mn-ea"/>
        <a:cs typeface="+mn-cs"/>
      </a:defRPr>
    </a:lvl3pPr>
    <a:lvl4pPr marL="2112093" algn="l" defTabSz="1408061" rtl="0" eaLnBrk="1" latinLnBrk="0" hangingPunct="1">
      <a:defRPr sz="1800" kern="1200">
        <a:solidFill>
          <a:schemeClr val="tx1"/>
        </a:solidFill>
        <a:latin typeface="+mn-lt"/>
        <a:ea typeface="+mn-ea"/>
        <a:cs typeface="+mn-cs"/>
      </a:defRPr>
    </a:lvl4pPr>
    <a:lvl5pPr marL="2816121" algn="l" defTabSz="1408061" rtl="0" eaLnBrk="1" latinLnBrk="0" hangingPunct="1">
      <a:defRPr sz="1800" kern="1200">
        <a:solidFill>
          <a:schemeClr val="tx1"/>
        </a:solidFill>
        <a:latin typeface="+mn-lt"/>
        <a:ea typeface="+mn-ea"/>
        <a:cs typeface="+mn-cs"/>
      </a:defRPr>
    </a:lvl5pPr>
    <a:lvl6pPr marL="3520152" algn="l" defTabSz="1408061" rtl="0" eaLnBrk="1" latinLnBrk="0" hangingPunct="1">
      <a:defRPr sz="1800" kern="1200">
        <a:solidFill>
          <a:schemeClr val="tx1"/>
        </a:solidFill>
        <a:latin typeface="+mn-lt"/>
        <a:ea typeface="+mn-ea"/>
        <a:cs typeface="+mn-cs"/>
      </a:defRPr>
    </a:lvl6pPr>
    <a:lvl7pPr marL="4224182" algn="l" defTabSz="1408061" rtl="0" eaLnBrk="1" latinLnBrk="0" hangingPunct="1">
      <a:defRPr sz="1800" kern="1200">
        <a:solidFill>
          <a:schemeClr val="tx1"/>
        </a:solidFill>
        <a:latin typeface="+mn-lt"/>
        <a:ea typeface="+mn-ea"/>
        <a:cs typeface="+mn-cs"/>
      </a:defRPr>
    </a:lvl7pPr>
    <a:lvl8pPr marL="4928214" algn="l" defTabSz="1408061" rtl="0" eaLnBrk="1" latinLnBrk="0" hangingPunct="1">
      <a:defRPr sz="1800" kern="1200">
        <a:solidFill>
          <a:schemeClr val="tx1"/>
        </a:solidFill>
        <a:latin typeface="+mn-lt"/>
        <a:ea typeface="+mn-ea"/>
        <a:cs typeface="+mn-cs"/>
      </a:defRPr>
    </a:lvl8pPr>
    <a:lvl9pPr marL="5632239" algn="l" defTabSz="140806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 Id="rId3" Type="http://schemas.openxmlformats.org/officeDocument/2006/relationships/hyperlink" Target="http://manage.getchef.com"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 Id="rId3" Type="http://schemas.openxmlformats.org/officeDocument/2006/relationships/hyperlink" Target="http://bit.ly/1kvxEF7'" TargetMode="Externa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 Id="rId3" Type="http://schemas.openxmlformats.org/officeDocument/2006/relationships/hyperlink" Target="https://gist.github.com/vinyar/6705367" TargetMode="Externa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 Id="rId3" Type="http://schemas.openxmlformats.org/officeDocument/2006/relationships/hyperlink" Target="http://localhost" TargetMode="Externa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 Id="rId3" Type="http://schemas.openxmlformats.org/officeDocument/2006/relationships/hyperlink" Target="http://docs.opscode.com/chef_overview_attributes.html" TargetMode="Externa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 Id="rId3" Type="http://schemas.openxmlformats.org/officeDocument/2006/relationships/hyperlink" Target="http://bit.ly/18cUKjR" TargetMode="Externa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5.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4.xml"/><Relationship Id="rId3" Type="http://schemas.openxmlformats.org/officeDocument/2006/relationships/hyperlink" Target="http://lukaszwrobel.pl/blog/ruby-is-nil" TargetMode="Externa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5.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0.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2.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3.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4.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5.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6.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2.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3.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4.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5.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6.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7.xml"/><Relationship Id="rId3" Type="http://schemas.openxmlformats.org/officeDocument/2006/relationships/hyperlink" Target="https://en.wikipedia.org/wiki/Here_document" TargetMode="Externa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8.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9.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2.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3.xml"/><Relationship Id="rId3" Type="http://schemas.openxmlformats.org/officeDocument/2006/relationships/hyperlink" Target="https://gist.github.com/2866421" TargetMode="Externa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5.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6.xml"/><Relationship Id="rId3" Type="http://schemas.openxmlformats.org/officeDocument/2006/relationships/hyperlink" Target="http://localhost:81" TargetMode="Externa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7.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9.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0.xml"/><Relationship Id="rId3" Type="http://schemas.openxmlformats.org/officeDocument/2006/relationships/hyperlink" Target="http://docs.opscode.com/chef_overview_attributes.html" TargetMode="Externa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1.xml"/><Relationship Id="rId3" Type="http://schemas.openxmlformats.org/officeDocument/2006/relationships/hyperlink" Target="http://wiki.apache.org/solr/SolrQuerySyntax" TargetMode="Externa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3.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4.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5.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6.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7.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8.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9.xml"/><Relationship Id="rId3" Type="http://schemas.openxmlformats.org/officeDocument/2006/relationships/hyperlink" Target="http://docs.opscode.com/knife_search.html" TargetMode="Externa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2.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3.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5.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5.xml"/><Relationship Id="rId3" Type="http://schemas.openxmlformats.org/officeDocument/2006/relationships/hyperlink" Target="https://gist.github.com/vinyar/6616139" TargetMode="Externa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6.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7.xml"/><Relationship Id="rId3" Type="http://schemas.openxmlformats.org/officeDocument/2006/relationships/hyperlink" Target="https://gist.github.com/vinyar/6616289" TargetMode="Externa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9.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0.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2.xml"/><Relationship Id="rId3" Type="http://schemas.openxmlformats.org/officeDocument/2006/relationships/hyperlink" Target="https://gist.github.com/vinyar/6616444" TargetMode="Externa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7.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9.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2.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3.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4.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5.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3.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7.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9.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2.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3.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8.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9.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0.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3.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5.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7.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0.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4.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5.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6.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8.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9.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0.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4.xml"/><Relationship Id="rId3" Type="http://schemas.openxmlformats.org/officeDocument/2006/relationships/hyperlink" Target="https://github.com/jonlives/knife-flip"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5.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6.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8.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9.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6.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0.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2.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7.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9.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0.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2.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3.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5.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6.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0.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4.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8.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4.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8.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0.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2.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3.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8.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4.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4.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7.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8.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9.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0.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2.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4.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5.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6.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7.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8.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9.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0.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2.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4.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5.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6.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7.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8.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9.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0.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2.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4.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6.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7.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8.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9.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0.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 Id="rId3" Type="http://schemas.openxmlformats.org/officeDocument/2006/relationships/hyperlink" Target="https://www.opscode.com/chef/install.ms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 Id="rId3" Type="http://schemas.openxmlformats.org/officeDocument/2006/relationships/hyperlink" Target="http://docs.opscode.com/essentials_repository.htm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greenandsecure/knife-block" TargetMode="External"/><Relationship Id="rId4" Type="http://schemas.openxmlformats.org/officeDocument/2006/relationships/hyperlink" Target="https://github.com/trobrock/chefvm" TargetMode="External"/><Relationship Id="rId5" Type="http://schemas.openxmlformats.org/officeDocument/2006/relationships/hyperlink" Target="http://docs.opscode.com/config_rb_knife.html%23many-users-same-repo" TargetMode="External"/><Relationship Id="rId6" Type="http://schemas.openxmlformats.org/officeDocument/2006/relationships/hyperlink" Target="http://docs.opscode.com/config_rb_knife.html" TargetMode="External"/><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en.wikipedia.org/wiki/Shuhari"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 Id="rId3" Type="http://schemas.openxmlformats.org/officeDocument/2006/relationships/hyperlink" Target="http://bit.ly/1kvxEF7'"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 Id="rId3" Type="http://schemas.openxmlformats.org/officeDocument/2006/relationships/hyperlink" Target="http://bit.ly/1kvxEF7'"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a:t>
            </a:fld>
            <a:endParaRPr lang="en-US"/>
          </a:p>
        </p:txBody>
      </p:sp>
    </p:spTree>
    <p:extLst>
      <p:ext uri="{BB962C8B-B14F-4D97-AF65-F5344CB8AC3E}">
        <p14:creationId xmlns:p14="http://schemas.microsoft.com/office/powerpoint/2010/main" val="2195181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Take 5 minute breaks </a:t>
            </a:r>
            <a:r>
              <a:rPr lang="en-US" sz="1600" dirty="0" smtClean="0">
                <a:latin typeface="Lucida Grande" charset="0"/>
                <a:ea typeface="Lucida Grande" charset="0"/>
                <a:cs typeface="Lucida Grande" charset="0"/>
                <a:sym typeface="Lucida Grande" charset="0"/>
              </a:rPr>
              <a:t>frequently</a:t>
            </a:r>
          </a:p>
          <a:p>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We have a lot of content to go through.</a:t>
            </a:r>
          </a:p>
          <a:p>
            <a:pPr eaLnBrk="1" hangingPunct="1"/>
            <a:r>
              <a:rPr lang="en-US" sz="1600" dirty="0" smtClean="0">
                <a:latin typeface="Lucida Grande" charset="0"/>
                <a:ea typeface="Lucida Grande" charset="0"/>
                <a:cs typeface="Lucida Grande" charset="0"/>
                <a:sym typeface="Lucida Grande" charset="0"/>
              </a:rPr>
              <a:t>Take a 15 minute break after every few sections or 2 hours (whichever comes first)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a working (~30 minute) lunch break after the first round of writing Cookbooks</a:t>
            </a:r>
          </a:p>
          <a:p>
            <a:pPr eaLnBrk="1" hangingPunct="1"/>
            <a:r>
              <a:rPr lang="en-US" sz="1600" dirty="0" smtClean="0">
                <a:latin typeface="Lucida Grande" charset="0"/>
                <a:ea typeface="Lucida Grande" charset="0"/>
                <a:cs typeface="Lucida Grande" charset="0"/>
                <a:sym typeface="Lucida Grande" charset="0"/>
              </a:rPr>
              <a:t>Lunch time lecture: Using Community Resources (talk through community cookbooks and the wiki).  Break for 15 </a:t>
            </a:r>
            <a:r>
              <a:rPr lang="en-US" sz="1600" dirty="0" err="1" smtClean="0">
                <a:latin typeface="Lucida Grande" charset="0"/>
                <a:ea typeface="Lucida Grande" charset="0"/>
                <a:cs typeface="Lucida Grande" charset="0"/>
                <a:sym typeface="Lucida Grande" charset="0"/>
              </a:rPr>
              <a:t>mins</a:t>
            </a:r>
            <a:r>
              <a:rPr lang="en-US" sz="1600" dirty="0" smtClean="0">
                <a:latin typeface="Lucida Grande" charset="0"/>
                <a:ea typeface="Lucida Grande" charset="0"/>
                <a:cs typeface="Lucida Grande" charset="0"/>
                <a:sym typeface="Lucida Grande" charset="0"/>
              </a:rPr>
              <a:t> after lunch session (cleanup </a:t>
            </a:r>
            <a:r>
              <a:rPr lang="en-US" sz="1600" dirty="0" err="1" smtClean="0">
                <a:latin typeface="Lucida Grande" charset="0"/>
                <a:ea typeface="Lucida Grande" charset="0"/>
                <a:cs typeface="Lucida Grande" charset="0"/>
                <a:sym typeface="Lucida Grande" charset="0"/>
              </a:rPr>
              <a:t>etc</a:t>
            </a:r>
            <a:r>
              <a:rPr lang="en-US" sz="1600" dirty="0" smtClean="0">
                <a:latin typeface="Lucida Grande" charset="0"/>
                <a:ea typeface="Lucida Grande" charset="0"/>
                <a:cs typeface="Lucida Grande" charset="0"/>
                <a:sym typeface="Lucida Grande" charset="0"/>
              </a:rPr>
              <a:t>)</a:t>
            </a:r>
          </a:p>
          <a:p>
            <a:pPr eaLnBrk="1" hangingPunct="1"/>
            <a:endParaRPr lang="en-US" sz="1600" dirty="0" smtClean="0">
              <a:latin typeface="Lucida Grande" charset="0"/>
              <a:ea typeface="Lucida Grande" charset="0"/>
              <a:cs typeface="Lucida Grande" charset="0"/>
              <a:sym typeface="Lucida Grande" charset="0"/>
            </a:endParaRPr>
          </a:p>
          <a:p>
            <a:pPr eaLnBrk="1" hangingPunct="1"/>
            <a:r>
              <a:rPr lang="en-US" sz="1600" dirty="0" smtClean="0">
                <a:latin typeface="Lucida Grande" charset="0"/>
                <a:ea typeface="Lucida Grande" charset="0"/>
                <a:cs typeface="Lucida Grande" charset="0"/>
                <a:sym typeface="Lucida Grande" charset="0"/>
              </a:rPr>
              <a:t>Take the last break right after Refactoring IIS (deserves its own break before and after)</a:t>
            </a:r>
          </a:p>
          <a:p>
            <a:pPr eaLnBrk="1" hangingPunct="1"/>
            <a:endParaRPr lang="en-US" sz="1600" dirty="0" smtClean="0">
              <a:latin typeface="Lucida Grande" charset="0"/>
              <a:ea typeface="Lucida Grande" charset="0"/>
              <a:cs typeface="Lucida Grande" charset="0"/>
              <a:sym typeface="Lucida Grande" charset="0"/>
            </a:endParaRP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5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From the Organizations page you can: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Reset the organization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validation key</a:t>
            </a:r>
          </a:p>
          <a:p>
            <a:r>
              <a:rPr lang="en-US" sz="1600" dirty="0">
                <a:latin typeface="Lucida Grande" charset="0"/>
                <a:cs typeface="Lucida Grande" charset="0"/>
                <a:sym typeface="Lucida Grande" charset="0"/>
              </a:rPr>
              <a:t>Generate a </a:t>
            </a:r>
            <a:r>
              <a:rPr lang="en-US" sz="1600" dirty="0" err="1">
                <a:latin typeface="Lucida Grande" charset="0"/>
                <a:cs typeface="Lucida Grande" charset="0"/>
                <a:sym typeface="Lucida Grande" charset="0"/>
              </a:rPr>
              <a:t>knife.rb</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Leave the Organization</a:t>
            </a:r>
          </a:p>
          <a:p>
            <a:r>
              <a:rPr lang="en-US" sz="1600" dirty="0">
                <a:latin typeface="Lucida Grande" charset="0"/>
                <a:cs typeface="Lucida Grande" charset="0"/>
                <a:sym typeface="Lucida Grande" charset="0"/>
              </a:rPr>
              <a:t>Recreate and download the starter kit</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NOTE:  as of 2013-10-15 - Inviting users </a:t>
            </a:r>
            <a:r>
              <a:rPr lang="en-US" sz="1600" dirty="0" err="1">
                <a:solidFill>
                  <a:srgbClr val="000000"/>
                </a:solidFill>
                <a:latin typeface="Lucida Grande" charset="0"/>
                <a:cs typeface="Lucida Grande" charset="0"/>
                <a:sym typeface="Lucida Grande" charset="0"/>
              </a:rPr>
              <a:t>isn</a:t>
            </a:r>
            <a:r>
              <a:rPr lang="ja-JP" altLang="en-US" sz="1600" dirty="0">
                <a:solidFill>
                  <a:srgbClr val="000000"/>
                </a:solidFill>
                <a:latin typeface="Arial"/>
                <a:cs typeface="Lucida Grande" charset="0"/>
                <a:sym typeface="Lucida Grande" charset="0"/>
              </a:rPr>
              <a:t>’</a:t>
            </a:r>
            <a:r>
              <a:rPr lang="en-US" sz="1600" dirty="0">
                <a:solidFill>
                  <a:srgbClr val="000000"/>
                </a:solidFill>
                <a:latin typeface="Lucida Grande" charset="0"/>
                <a:cs typeface="Lucida Grande" charset="0"/>
                <a:sym typeface="Lucida Grande" charset="0"/>
              </a:rPr>
              <a:t>t supported.  Switch back to </a:t>
            </a:r>
            <a:r>
              <a:rPr lang="en-US" sz="1600" dirty="0" err="1">
                <a:solidFill>
                  <a:srgbClr val="000000"/>
                </a:solidFill>
                <a:latin typeface="Lucida Grande" charset="0"/>
                <a:cs typeface="Lucida Grande" charset="0"/>
                <a:sym typeface="Lucida Grande" charset="0"/>
              </a:rPr>
              <a:t>manage.opscode.com</a:t>
            </a:r>
            <a:r>
              <a:rPr lang="en-US" sz="1600" dirty="0">
                <a:solidFill>
                  <a:srgbClr val="000000"/>
                </a:solidFill>
                <a:latin typeface="Lucida Grande" charset="0"/>
                <a:cs typeface="Lucida Grande" charset="0"/>
                <a:sym typeface="Lucida Grande" charset="0"/>
              </a:rPr>
              <a:t> to show this functionality if asked / necessary.</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Need to check the newly released </a:t>
            </a:r>
            <a:r>
              <a:rPr lang="en-US" sz="1600" dirty="0" err="1">
                <a:solidFill>
                  <a:srgbClr val="FF0000"/>
                </a:solidFill>
                <a:latin typeface="Lucida Grande" charset="0"/>
                <a:cs typeface="Lucida Grande" charset="0"/>
                <a:sym typeface="Lucida Grande" charset="0"/>
              </a:rPr>
              <a:t>webui</a:t>
            </a:r>
            <a:r>
              <a:rPr lang="en-US" sz="1600" dirty="0">
                <a:solidFill>
                  <a:srgbClr val="FF0000"/>
                </a:solidFill>
                <a:latin typeface="Lucida Grande" charset="0"/>
                <a:cs typeface="Lucida Grande" charset="0"/>
                <a:sym typeface="Lucida Grande" charset="0"/>
              </a:rPr>
              <a:t> is at '</a:t>
            </a:r>
            <a:r>
              <a:rPr lang="en-US" sz="1600" dirty="0" err="1">
                <a:solidFill>
                  <a:srgbClr val="FF0000"/>
                </a:solidFill>
                <a:latin typeface="Lucida Grande" charset="0"/>
                <a:cs typeface="Lucida Grande" charset="0"/>
                <a:sym typeface="Lucida Grande" charset="0"/>
              </a:rPr>
              <a:t>manage.opscode.com</a:t>
            </a:r>
            <a:r>
              <a:rPr lang="en-US" sz="1600" dirty="0">
                <a:solidFill>
                  <a:srgbClr val="FF0000"/>
                </a:solidFill>
                <a:latin typeface="Lucida Grande" charset="0"/>
                <a:cs typeface="Lucida Grande" charset="0"/>
                <a:sym typeface="Lucida Grande" charset="0"/>
              </a:rPr>
              <a:t>'.</a:t>
            </a:r>
          </a:p>
          <a:p>
            <a:r>
              <a:rPr lang="en-US" sz="1600" dirty="0">
                <a:solidFill>
                  <a:srgbClr val="FF0000"/>
                </a:solidFill>
                <a:latin typeface="Lucida Grande" charset="0"/>
                <a:cs typeface="Lucida Grande" charset="0"/>
                <a:sym typeface="Lucida Grande" charset="0"/>
              </a:rPr>
              <a:t>&lt;&lt;WIP: Update this when </a:t>
            </a:r>
            <a:r>
              <a:rPr lang="en-US" sz="1600" dirty="0" err="1">
                <a:solidFill>
                  <a:srgbClr val="FF0000"/>
                </a:solidFill>
                <a:latin typeface="Lucida Grande" charset="0"/>
                <a:cs typeface="Lucida Grande" charset="0"/>
                <a:sym typeface="Lucida Grande" charset="0"/>
              </a:rPr>
              <a:t>url</a:t>
            </a:r>
            <a:r>
              <a:rPr lang="en-US" sz="1600" dirty="0">
                <a:solidFill>
                  <a:srgbClr val="FF0000"/>
                </a:solidFill>
                <a:latin typeface="Lucida Grande" charset="0"/>
                <a:cs typeface="Lucida Grande" charset="0"/>
                <a:sym typeface="Lucida Grande" charset="0"/>
              </a:rPr>
              <a:t> changes to </a:t>
            </a:r>
            <a:r>
              <a:rPr lang="en-US" sz="1600" u="sng" dirty="0">
                <a:solidFill>
                  <a:srgbClr val="FF0000"/>
                </a:solidFill>
                <a:latin typeface="Lucida Grande" charset="0"/>
                <a:cs typeface="Lucida Grande" charset="0"/>
                <a:sym typeface="Lucida Grande" charset="0"/>
              </a:rPr>
              <a:t>http://</a:t>
            </a:r>
            <a:r>
              <a:rPr lang="en-US" sz="1600" u="sng" dirty="0" err="1">
                <a:solidFill>
                  <a:srgbClr val="FF0000"/>
                </a:solidFill>
                <a:latin typeface="Lucida Grande" charset="0"/>
                <a:cs typeface="Lucida Grande" charset="0"/>
                <a:sym typeface="Lucida Grande" charset="0"/>
              </a:rPr>
              <a:t>manage.getchef</a:t>
            </a:r>
            <a:r>
              <a:rPr lang="en-US" sz="1600" u="sng" dirty="0" err="1">
                <a:solidFill>
                  <a:srgbClr val="FF0000"/>
                </a:solidFill>
                <a:latin typeface="Lucida Grande" charset="0"/>
                <a:cs typeface="Lucida Grande" charset="0"/>
                <a:sym typeface="Lucida Grande" charset="0"/>
                <a:hlinkClick r:id="rId3"/>
              </a:rPr>
              <a:t>.com</a:t>
            </a:r>
            <a:r>
              <a:rPr lang="en-US" sz="1600" dirty="0">
                <a:solidFill>
                  <a:srgbClr val="FF0000"/>
                </a:solidFill>
                <a:latin typeface="Lucida Grande" charset="0"/>
                <a:cs typeface="Lucida Grande" charset="0"/>
                <a:sym typeface="Lucida Grande" charset="0"/>
                <a:hlinkClick r:id="rId3"/>
              </a:rPr>
              <a:t>'.</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9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2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4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6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287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61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49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 Arista, Juniper, Cisco</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1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Just to show there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any nodes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This is a very frequent question in trainings. </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3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Use this if </a:t>
            </a:r>
            <a:r>
              <a:rPr lang="en-US" sz="1600" dirty="0" err="1">
                <a:latin typeface="Lucida Grande" charset="0"/>
                <a:cs typeface="Lucida Grande" charset="0"/>
                <a:sym typeface="Lucida Grande" charset="0"/>
              </a:rPr>
              <a:t>cloudshare</a:t>
            </a:r>
            <a:r>
              <a:rPr lang="en-US" sz="1600" dirty="0">
                <a:latin typeface="Lucida Grande" charset="0"/>
                <a:cs typeface="Lucida Grande" charset="0"/>
                <a:sym typeface="Lucida Grande" charset="0"/>
              </a:rPr>
              <a:t> or some other on-demand training lab / environment are unavailable.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There is also an EC2 AMI </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oc</a:t>
            </a:r>
            <a:r>
              <a:rPr lang="en-US" sz="1600" dirty="0">
                <a:latin typeface="Lucida Grande" charset="0"/>
                <a:cs typeface="Lucida Grande" charset="0"/>
                <a:sym typeface="Lucida Grande" charset="0"/>
              </a:rPr>
              <a:t>-training-public</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but its Ubuntu, and the labs are based around </a:t>
            </a:r>
            <a:r>
              <a:rPr lang="en-US" sz="1600" dirty="0" err="1">
                <a:latin typeface="Lucida Grande" charset="0"/>
                <a:cs typeface="Lucida Grande" charset="0"/>
                <a:sym typeface="Lucida Grande" charset="0"/>
              </a:rPr>
              <a:t>CentOS</a:t>
            </a:r>
            <a:r>
              <a:rPr lang="en-US" sz="1600" dirty="0">
                <a:latin typeface="Lucida Grande" charset="0"/>
                <a:cs typeface="Lucida Grande" charset="0"/>
                <a:sym typeface="Lucida Grande" charset="0"/>
              </a:rPr>
              <a:t> (Apache lab will not work as the configuration is different between RHEL &amp; Ubuntu)</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Instructors</a:t>
            </a:r>
            <a:r>
              <a:rPr lang="en-US" baseline="0" dirty="0" smtClean="0"/>
              <a:t> – add your </a:t>
            </a:r>
            <a:r>
              <a:rPr lang="en-US" baseline="0" dirty="0" err="1" smtClean="0"/>
              <a:t>cloudshare</a:t>
            </a:r>
            <a:r>
              <a:rPr lang="en-US" baseline="0" dirty="0" smtClean="0"/>
              <a:t> details here!</a:t>
            </a:r>
          </a:p>
          <a:p>
            <a:endParaRPr lang="en-US" baseline="0" dirty="0" smtClean="0"/>
          </a:p>
          <a:p>
            <a:r>
              <a:rPr lang="en-US" baseline="0" dirty="0" smtClean="0"/>
              <a:t>I </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178</a:t>
            </a:fld>
            <a:endParaRPr lang="en-US"/>
          </a:p>
        </p:txBody>
      </p:sp>
    </p:spTree>
    <p:extLst>
      <p:ext uri="{BB962C8B-B14F-4D97-AF65-F5344CB8AC3E}">
        <p14:creationId xmlns:p14="http://schemas.microsoft.com/office/powerpoint/2010/main" val="2027105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04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Copy the External Address.  This will be used to </a:t>
            </a:r>
            <a:r>
              <a:rPr lang="en-US" sz="1600" dirty="0" err="1">
                <a:latin typeface="Lucida Grande" charset="0"/>
                <a:cs typeface="Lucida Grande" charset="0"/>
                <a:sym typeface="Lucida Grande" charset="0"/>
              </a:rPr>
              <a:t>ssh</a:t>
            </a:r>
            <a:r>
              <a:rPr lang="en-US" sz="1600" dirty="0">
                <a:latin typeface="Lucida Grande" charset="0"/>
                <a:cs typeface="Lucida Grande" charset="0"/>
                <a:sym typeface="Lucida Grande" charset="0"/>
              </a:rPr>
              <a:t> into the server.</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5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000000"/>
                </a:solidFill>
                <a:latin typeface="Lucida Grande" charset="0"/>
                <a:cs typeface="Lucida Grande" charset="0"/>
                <a:sym typeface="Lucida Grande" charset="0"/>
              </a:rPr>
              <a:t>The bootstrap process installs chef-client on a target node so it can communicate with a chef server.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Lets Knife know about </a:t>
            </a:r>
            <a:r>
              <a:rPr lang="en-US" sz="1600" dirty="0" err="1" smtClean="0">
                <a:latin typeface="Lucida Grande"/>
                <a:ea typeface="Lucida Grande"/>
                <a:cs typeface="Lucida Grande"/>
                <a:sym typeface="Lucida Grande"/>
              </a:rPr>
              <a:t>WinRM</a:t>
            </a:r>
            <a:r>
              <a:rPr lang="en-US" sz="1600" dirty="0" smtClean="0">
                <a:latin typeface="Lucida Grande"/>
                <a:ea typeface="Lucida Grande"/>
                <a:cs typeface="Lucida Grande"/>
                <a:sym typeface="Lucida Grande"/>
              </a:rPr>
              <a:t> protocol</a:t>
            </a:r>
          </a:p>
          <a:p>
            <a:pPr eaLnBrk="1" hangingPunct="1"/>
            <a:endParaRPr lang="en-US" sz="1600" dirty="0" smtClean="0">
              <a:latin typeface="Lucida Grande"/>
              <a:ea typeface="Lucida Grande"/>
              <a:cs typeface="Lucida Grande"/>
              <a:sym typeface="Lucida Grande"/>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ON WINDOWS,</a:t>
            </a:r>
            <a:r>
              <a:rPr lang="en-US" sz="1600" baseline="0" dirty="0" smtClean="0">
                <a:latin typeface="Lucida Grande" charset="0"/>
                <a:cs typeface="Lucida Grande" charset="0"/>
                <a:sym typeface="Lucida Grande" charset="0"/>
              </a:rPr>
              <a:t> TO CHECK WHICH GEM COMMAND IS BEING RESOLVED (if other ruby environs are present)</a:t>
            </a:r>
          </a:p>
          <a:p>
            <a:pPr marL="285750" indent="-285750">
              <a:buFontTx/>
              <a:buChar char="-"/>
            </a:pPr>
            <a:r>
              <a:rPr lang="en-US" sz="1600" baseline="0" dirty="0" smtClean="0">
                <a:latin typeface="Lucida Grande" charset="0"/>
                <a:ea typeface="Lucida Grande"/>
                <a:cs typeface="Lucida Grande" charset="0"/>
                <a:sym typeface="Lucida Grande" charset="0"/>
              </a:rPr>
              <a:t>In </a:t>
            </a:r>
            <a:r>
              <a:rPr lang="en-US" sz="1600" baseline="0" dirty="0" err="1" smtClean="0">
                <a:latin typeface="Lucida Grande" charset="0"/>
                <a:ea typeface="Lucida Grande"/>
                <a:cs typeface="Lucida Grande" charset="0"/>
                <a:sym typeface="Lucida Grande" charset="0"/>
              </a:rPr>
              <a:t>CMD.exe</a:t>
            </a:r>
            <a:r>
              <a:rPr lang="en-US" sz="1600" baseline="0" dirty="0" smtClean="0">
                <a:latin typeface="Lucida Grande" charset="0"/>
                <a:ea typeface="Lucida Grande"/>
                <a:cs typeface="Lucida Grande" charset="0"/>
                <a:sym typeface="Lucida Grande" charset="0"/>
              </a:rPr>
              <a:t> – where gem</a:t>
            </a:r>
          </a:p>
          <a:p>
            <a:pPr marL="285750" marR="0" indent="-285750" algn="l" defTabSz="1408061" rtl="0" eaLnBrk="1" fontAlgn="auto" latinLnBrk="0" hangingPunct="1">
              <a:lnSpc>
                <a:spcPct val="100000"/>
              </a:lnSpc>
              <a:spcBef>
                <a:spcPts val="0"/>
              </a:spcBef>
              <a:spcAft>
                <a:spcPts val="0"/>
              </a:spcAft>
              <a:buClrTx/>
              <a:buSzTx/>
              <a:buFontTx/>
              <a:buChar char="-"/>
              <a:tabLst/>
              <a:defRPr/>
            </a:pPr>
            <a:r>
              <a:rPr lang="en-US" sz="1600" baseline="0" dirty="0" smtClean="0">
                <a:latin typeface="Lucida Grande" charset="0"/>
                <a:cs typeface="Lucida Grande" charset="0"/>
                <a:sym typeface="Lucida Grande" charset="0"/>
              </a:rPr>
              <a:t>In PowerShell – get-command gem | </a:t>
            </a:r>
            <a:r>
              <a:rPr lang="en-US" sz="1600" baseline="0" dirty="0" err="1" smtClean="0">
                <a:latin typeface="Lucida Grande" charset="0"/>
                <a:cs typeface="Lucida Grande" charset="0"/>
                <a:sym typeface="Lucida Grande" charset="0"/>
              </a:rPr>
              <a:t>fl</a:t>
            </a:r>
            <a:r>
              <a:rPr lang="en-US" sz="1600" baseline="0" dirty="0" smtClean="0">
                <a:latin typeface="Lucida Grande" charset="0"/>
                <a:cs typeface="Lucida Grande" charset="0"/>
                <a:sym typeface="Lucida Grande" charset="0"/>
              </a:rPr>
              <a:t> *</a:t>
            </a:r>
          </a:p>
          <a:p>
            <a:pPr marL="0" marR="0" indent="0" algn="l" defTabSz="1408061" rtl="0" eaLnBrk="1" fontAlgn="auto" latinLnBrk="0" hangingPunct="1">
              <a:lnSpc>
                <a:spcPct val="100000"/>
              </a:lnSpc>
              <a:spcBef>
                <a:spcPts val="0"/>
              </a:spcBef>
              <a:spcAft>
                <a:spcPts val="0"/>
              </a:spcAft>
              <a:buClrTx/>
              <a:buSzTx/>
              <a:buFontTx/>
              <a:buNone/>
              <a:tabLst/>
              <a:defRPr/>
            </a:pPr>
            <a:r>
              <a:rPr lang="en-US" sz="1600" baseline="0" dirty="0" smtClean="0">
                <a:latin typeface="Lucida Grande" charset="0"/>
                <a:cs typeface="Lucida Grande" charset="0"/>
                <a:sym typeface="Lucida Grande" charset="0"/>
              </a:rPr>
              <a:t>If the wrong path is being discovered, either update the PATH environmental variable OR use the fully qualified path.</a:t>
            </a:r>
          </a:p>
          <a:p>
            <a:pPr marL="285750" indent="-285750">
              <a:buFontTx/>
              <a:buChar char="-"/>
            </a:pPr>
            <a:endParaRPr lang="en-US" sz="1600" baseline="0" dirty="0" smtClean="0">
              <a:latin typeface="Lucida Grande" charset="0"/>
              <a:ea typeface="Lucida Grande"/>
              <a:cs typeface="Lucida Grande" charset="0"/>
              <a:sym typeface="Lucida Grande" charset="0"/>
            </a:endParaRPr>
          </a:p>
          <a:p>
            <a:pPr marL="0" indent="0">
              <a:buFontTx/>
              <a:buNone/>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4819" name="Rectangle 2"/>
          <p:cNvSpPr>
            <a:spLocks noGrp="1" noChangeArrowheads="1"/>
          </p:cNvSpPr>
          <p:nvPr>
            <p:ph type="body" idx="1"/>
          </p:nvPr>
        </p:nvSpPr>
        <p:spPr>
          <a:noFill/>
        </p:spPr>
        <p:txBody>
          <a:bodyPr/>
          <a:lstStyle/>
          <a:p>
            <a:pPr eaLnBrk="1" hangingPunct="1"/>
            <a:r>
              <a:rPr lang="en-US" sz="1600" b="1" smtClean="0">
                <a:latin typeface="Lucida Grande"/>
                <a:ea typeface="Lucida Grande"/>
                <a:cs typeface="Lucida Grande"/>
                <a:sym typeface="Lucida Grande"/>
              </a:rPr>
              <a:t>This command should be entered on a single line.</a:t>
            </a:r>
          </a:p>
          <a:p>
            <a:pPr eaLnBrk="1" hangingPunct="1"/>
            <a:r>
              <a:rPr lang="en-US" sz="1600" smtClean="0">
                <a:latin typeface="Lucida Grande"/>
                <a:ea typeface="Lucida Grande"/>
                <a:cs typeface="Lucida Grande"/>
                <a:sym typeface="Lucida Grande"/>
              </a:rPr>
              <a:t>(using the EC2 fqdn sucks. Have your students name the node.)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IPADDRESS is your VM's IP.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If you get prompted for the password again, this is *sudo* not Chef. The -P is passed to the SSH connection.</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It will take a few minutes for this command to run, so let's talk about what it is doing.</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58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does this bootstrap command do?</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Connect to the VM via SSH, using the specified user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and password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Renders the specified template (chef-full) with the </a:t>
            </a:r>
            <a:r>
              <a:rPr lang="en-US" sz="1600" dirty="0" err="1" smtClean="0">
                <a:latin typeface="Lucida Grande"/>
                <a:ea typeface="Lucida Grande"/>
                <a:cs typeface="Lucida Grande"/>
                <a:sym typeface="Lucida Grande"/>
              </a:rPr>
              <a:t>chef_server_url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validation_client_name</a:t>
            </a:r>
            <a:r>
              <a:rPr lang="en-US" sz="1600" dirty="0" smtClean="0">
                <a:latin typeface="Lucida Grande"/>
                <a:ea typeface="Lucida Grande"/>
                <a:cs typeface="Lucida Grande"/>
                <a:sym typeface="Lucida Grande"/>
              </a:rPr>
              <a:t> for the Chef Server and the contents of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from the </a:t>
            </a:r>
            <a:r>
              <a:rPr lang="en-US" sz="1600" dirty="0" err="1" smtClean="0">
                <a:latin typeface="Lucida Grande"/>
                <a:ea typeface="Lucida Grande"/>
                <a:cs typeface="Lucida Grande"/>
                <a:sym typeface="Lucida Grande"/>
              </a:rPr>
              <a:t>knife.rb</a:t>
            </a:r>
            <a:r>
              <a:rPr lang="en-US" sz="1600" dirty="0" smtClean="0">
                <a:latin typeface="Lucida Grande"/>
                <a:ea typeface="Lucida Grande"/>
                <a:cs typeface="Lucida Grande"/>
                <a:sym typeface="Lucida Grande"/>
              </a:rPr>
              <a:t> file.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We have the </a:t>
            </a:r>
            <a:r>
              <a:rPr lang="en-US" sz="1600" dirty="0" err="1" smtClean="0">
                <a:latin typeface="Lucida Grande"/>
                <a:ea typeface="Lucida Grande"/>
                <a:cs typeface="Lucida Grande"/>
                <a:sym typeface="Lucida Grande"/>
              </a:rPr>
              <a:t>Opscode</a:t>
            </a:r>
            <a:r>
              <a:rPr lang="en-US" sz="1600" dirty="0" smtClean="0">
                <a:latin typeface="Lucida Grande"/>
                <a:ea typeface="Lucida Grande"/>
                <a:cs typeface="Lucida Grande"/>
                <a:sym typeface="Lucida Grande"/>
              </a:rPr>
              <a:t> Hosted Chef server defined as the server </a:t>
            </a:r>
            <a:r>
              <a:rPr lang="en-US" sz="1600" dirty="0" err="1" smtClean="0">
                <a:latin typeface="Lucida Grande"/>
                <a:ea typeface="Lucida Grande"/>
                <a:cs typeface="Lucida Grande"/>
                <a:sym typeface="Lucida Grande"/>
              </a:rPr>
              <a:t>url</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The template is executed as a script under </a:t>
            </a:r>
            <a:r>
              <a:rPr lang="en-US" sz="1600" dirty="0" err="1" smtClean="0">
                <a:latin typeface="Lucida Grande"/>
                <a:ea typeface="Lucida Grande"/>
                <a:cs typeface="Lucida Grande"/>
                <a:sym typeface="Lucida Grande"/>
              </a:rPr>
              <a:t>sudo</a:t>
            </a:r>
            <a:r>
              <a:rPr lang="en-US" sz="1600" dirty="0" smtClean="0">
                <a:latin typeface="Lucida Grande"/>
                <a:ea typeface="Lucida Grande"/>
                <a:cs typeface="Lucida Grande"/>
                <a:sym typeface="Lucida Grande"/>
              </a:rPr>
              <a:t> on the VM, the script: installs chef-full package, configures the system to connect to the server, and runs chef-client with the specified run list (-r '[..]').</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17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gem install 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r>
              <a:rPr lang="en-US" sz="1600" dirty="0" smtClean="0">
                <a:latin typeface="Lucida Grande" charset="0"/>
                <a:cs typeface="Lucida Grande" charset="0"/>
                <a:sym typeface="Lucida Grande" charset="0"/>
              </a:rPr>
              <a:t>.</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37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199</a:t>
            </a:fld>
            <a:endParaRPr lang="en-US"/>
          </a:p>
        </p:txBody>
      </p:sp>
    </p:spTree>
    <p:extLst>
      <p:ext uri="{BB962C8B-B14F-4D97-AF65-F5344CB8AC3E}">
        <p14:creationId xmlns:p14="http://schemas.microsoft.com/office/powerpoint/2010/main" val="382508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32</a:t>
            </a:fld>
            <a:endParaRPr lang="en-US"/>
          </a:p>
        </p:txBody>
      </p:sp>
    </p:spTree>
    <p:extLst>
      <p:ext uri="{BB962C8B-B14F-4D97-AF65-F5344CB8AC3E}">
        <p14:creationId xmlns:p14="http://schemas.microsoft.com/office/powerpoint/2010/main" val="15226688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76867" name="Rectangle 2"/>
          <p:cNvSpPr>
            <a:spLocks noGrp="1" noChangeArrowheads="1"/>
          </p:cNvSpPr>
          <p:nvPr>
            <p:ph type="body" idx="1"/>
          </p:nvPr>
        </p:nvSpPr>
        <p:spPr>
          <a:noFill/>
        </p:spPr>
        <p:txBody>
          <a:bodyPr/>
          <a:lstStyle/>
          <a:p>
            <a:pPr eaLnBrk="1" hangingPunct="1"/>
            <a:r>
              <a:rPr lang="en-US" sz="1600" b="1" dirty="0" smtClean="0">
                <a:latin typeface="Lucida Grande"/>
                <a:ea typeface="Lucida Grande"/>
                <a:cs typeface="Lucida Grande"/>
                <a:sym typeface="Lucida Grande"/>
              </a:rPr>
              <a:t>Don’t need to do this slide on Windows because knife-windows is so old, it sets </a:t>
            </a:r>
            <a:r>
              <a:rPr lang="en-US" sz="1600" b="1" dirty="0" err="1" smtClean="0">
                <a:latin typeface="Lucida Grande"/>
                <a:ea typeface="Lucida Grande"/>
                <a:cs typeface="Lucida Grande"/>
                <a:sym typeface="Lucida Grande"/>
              </a:rPr>
              <a:t>log_level</a:t>
            </a:r>
            <a:r>
              <a:rPr lang="en-US" sz="1600" b="1" dirty="0" smtClean="0">
                <a:latin typeface="Lucida Grande"/>
                <a:ea typeface="Lucida Grande"/>
                <a:cs typeface="Lucida Grande"/>
                <a:sym typeface="Lucida Grande"/>
              </a:rPr>
              <a:t> to :info</a:t>
            </a:r>
            <a:r>
              <a:rPr lang="en-US" sz="1600" b="1" baseline="0" dirty="0" smtClean="0">
                <a:latin typeface="Lucida Grande"/>
                <a:ea typeface="Lucida Grande"/>
                <a:cs typeface="Lucida Grande"/>
                <a:sym typeface="Lucida Grande"/>
              </a:rPr>
              <a:t> automatically</a:t>
            </a:r>
            <a:endParaRPr lang="en-US" sz="1600" b="1"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change the </a:t>
            </a:r>
            <a:r>
              <a:rPr lang="en-US" sz="1600" dirty="0" err="1" smtClean="0">
                <a:latin typeface="Lucida Grande"/>
                <a:ea typeface="Lucida Grande"/>
                <a:cs typeface="Lucida Grande"/>
                <a:sym typeface="Lucida Grande"/>
              </a:rPr>
              <a:t>log_level</a:t>
            </a:r>
            <a:r>
              <a:rPr lang="en-US" sz="1600" dirty="0" smtClean="0">
                <a:latin typeface="Lucida Grande"/>
                <a:ea typeface="Lucida Grande"/>
                <a:cs typeface="Lucida Grande"/>
                <a:sym typeface="Lucida Grande"/>
              </a:rPr>
              <a:t> so that later sessions have more detailed log outputs. The automatic setting for logging since Chef 11 has minimal output that hides some of the lesson information. If you are using Chef 10, then the log level will be :info by default.</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79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40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We'll be looking at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in a later section...</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60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8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r>
              <a:rPr lang="en-US" sz="1600" dirty="0" smtClean="0">
                <a:latin typeface="Lucida Grande" charset="0"/>
                <a:cs typeface="Lucida Grande" charset="0"/>
                <a:sym typeface="Lucida Grande" charset="0"/>
              </a:rPr>
              <a:t>chef</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chef-</a:t>
            </a:r>
            <a:r>
              <a:rPr lang="en-US" sz="1600" dirty="0" smtClean="0">
                <a:latin typeface="Lucida Grande" charset="0"/>
                <a:cs typeface="Lucida Grande" charset="0"/>
                <a:sym typeface="Lucida Grande" charset="0"/>
              </a:rPr>
              <a:t>client</a:t>
            </a:r>
          </a:p>
          <a:p>
            <a:r>
              <a:rPr lang="en-US" sz="1600" dirty="0" smtClean="0">
                <a:latin typeface="Lucida Grande" charset="0"/>
                <a:cs typeface="Lucida Grande" charset="0"/>
                <a:sym typeface="Lucida Grande" charset="0"/>
              </a:rPr>
              <a:t>-</a:t>
            </a:r>
            <a:r>
              <a:rPr lang="en-US" sz="1600" dirty="0">
                <a:latin typeface="Lucida Grande" charset="0"/>
                <a:cs typeface="Lucida Grande" charset="0"/>
                <a:sym typeface="Lucida Grande" charset="0"/>
              </a:rPr>
              <a:t>) Installs the chef-client on a target system so that it can run as a chef-client and communicate with a server.</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5299"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 always mention - before we start - to </a:t>
            </a:r>
            <a:r>
              <a:rPr lang="en-US" sz="2000" b="1" dirty="0" smtClean="0">
                <a:latin typeface="Lucida Grande"/>
                <a:ea typeface="Lucida Grande"/>
                <a:cs typeface="Lucida Grande"/>
                <a:sym typeface="Lucida Grande"/>
              </a:rPr>
              <a:t>not actually write your own Apache cookbook</a:t>
            </a:r>
            <a:r>
              <a:rPr lang="en-US" sz="2000" dirty="0" smtClean="0">
                <a:latin typeface="Lucida Grande"/>
                <a:ea typeface="Lucida Grande"/>
                <a:cs typeface="Lucida Grande"/>
                <a:sym typeface="Lucida Grande"/>
              </a:rPr>
              <a:t> and to use the community one. We get to that section later, but explain that we’re just doing this as an exercise.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63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Example: “apache”,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mongodb</a:t>
            </a:r>
            <a:r>
              <a:rPr lang="en-US" sz="1600" dirty="0" smtClean="0">
                <a:latin typeface="Lucida Grande"/>
                <a:ea typeface="Lucida Grande"/>
                <a:cs typeface="Lucida Grande"/>
                <a:sym typeface="Lucida Grande"/>
              </a:rPr>
              <a:t>”, “tomcat”, “</a:t>
            </a:r>
            <a:r>
              <a:rPr lang="en-US" sz="1600" dirty="0" err="1" smtClean="0">
                <a:latin typeface="Lucida Grande"/>
                <a:ea typeface="Lucida Grande"/>
                <a:cs typeface="Lucida Grande"/>
                <a:sym typeface="Lucida Grande"/>
              </a:rPr>
              <a:t>jboss</a:t>
            </a:r>
            <a:r>
              <a:rPr lang="en-US" sz="1600" dirty="0" smtClean="0">
                <a:latin typeface="Lucida Grande"/>
                <a:ea typeface="Lucida Grande"/>
                <a:cs typeface="Lucida Grande"/>
                <a:sym typeface="Lucida Grande"/>
              </a:rPr>
              <a:t>” - all of these things are software style cookbooks, and they would contain all the different ways you work with each. (A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client”,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server”, “</a:t>
            </a:r>
            <a:r>
              <a:rPr lang="en-US" sz="1600" dirty="0" err="1" smtClean="0">
                <a:latin typeface="Lucida Grande"/>
                <a:ea typeface="Lucida Grande"/>
                <a:cs typeface="Lucida Grande"/>
                <a:sym typeface="Lucida Grande"/>
              </a:rPr>
              <a:t>mysql</a:t>
            </a:r>
            <a:r>
              <a:rPr lang="en-US" sz="1600" dirty="0" smtClean="0">
                <a:latin typeface="Lucida Grande"/>
                <a:ea typeface="Lucida Grande"/>
                <a:cs typeface="Lucida Grande"/>
                <a:sym typeface="Lucida Grande"/>
              </a:rPr>
              <a:t> slave”,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Functional cookbooks might be something like “users”, “security”, etc.</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write a lot of cookbooks - so you’re going to get comfortable with them.</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If they have their e</a:t>
            </a:r>
            <a:r>
              <a:rPr lang="en-US" sz="1600" dirty="0">
                <a:latin typeface="Lucida Grande" charset="0"/>
                <a:cs typeface="Lucida Grande" charset="0"/>
                <a:sym typeface="Lucida Grande" charset="0"/>
              </a:rPr>
              <a:t>nvironment set up correctly, they should be able to do "</a:t>
            </a:r>
            <a:r>
              <a:rPr lang="en-US" sz="1600" dirty="0" err="1">
                <a:latin typeface="Lucida Grande" charset="0"/>
                <a:cs typeface="Lucida Grande" charset="0"/>
                <a:sym typeface="Lucida Grande" charset="0"/>
              </a:rPr>
              <a:t>subl</a:t>
            </a:r>
            <a:r>
              <a:rPr lang="en-US" sz="1600" dirty="0">
                <a:latin typeface="Lucida Grande" charset="0"/>
                <a:cs typeface="Lucida Grande" charset="0"/>
                <a:sym typeface="Lucida Grande" charset="0"/>
              </a:rPr>
              <a:t> ." to open sublime at their current location</a:t>
            </a:r>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Say something like "If you're using Sublime, then....", If they're not using it then gloss over it. In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You can access all files in the cookbook from the left menu</a:t>
            </a:r>
          </a:p>
          <a:p>
            <a:r>
              <a:rPr lang="en-US" sz="1600" dirty="0" err="1">
                <a:latin typeface="Lucida Grande" charset="0"/>
                <a:cs typeface="Lucida Grande" charset="0"/>
                <a:sym typeface="Lucida Grande" charset="0"/>
              </a:rPr>
              <a:t>i.e.:C</a:t>
            </a:r>
            <a:r>
              <a:rPr lang="en-US" sz="1600" dirty="0">
                <a:latin typeface="Lucida Grande" charset="0"/>
                <a:cs typeface="Lucida Grande" charset="0"/>
                <a:sym typeface="Lucida Grande" charset="0"/>
              </a:rPr>
              <a:t>:\Users\you\chef-repo (Win)/Users/you/chef-repo (Mac)/home/you/chef-repo (Linux)</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1100" dirty="0" smtClean="0">
                <a:latin typeface="Lucida Grande"/>
                <a:ea typeface="Lucida Grande"/>
                <a:cs typeface="Lucida Grande"/>
                <a:sym typeface="Lucida Grande"/>
              </a:rPr>
              <a:t>Let's take a moment to discuss the structure of a Chef resource.</a:t>
            </a:r>
          </a:p>
          <a:p>
            <a:pPr eaLnBrk="1" hangingPunct="1"/>
            <a:r>
              <a:rPr lang="en-US" sz="1100" dirty="0" smtClean="0">
                <a:latin typeface="Lucida Grande"/>
                <a:ea typeface="Lucida Grande"/>
                <a:cs typeface="Lucida Grande"/>
                <a:sym typeface="Lucida Grande"/>
              </a:rPr>
              <a:t>This is a Linux example, but it’s generic enough for Windows.  The only real difference would be that “package” would be “</a:t>
            </a:r>
            <a:r>
              <a:rPr lang="en-US" sz="1100" dirty="0" err="1" smtClean="0">
                <a:latin typeface="Lucida Grande"/>
                <a:ea typeface="Lucida Grande"/>
                <a:cs typeface="Lucida Grande"/>
                <a:sym typeface="Lucida Grande"/>
              </a:rPr>
              <a:t>windows_package</a:t>
            </a:r>
            <a:r>
              <a:rPr lang="en-US" sz="1100" dirty="0" smtClean="0">
                <a:latin typeface="Lucida Grande"/>
                <a:ea typeface="Lucida Grande"/>
                <a:cs typeface="Lucida Grande"/>
                <a:sym typeface="Lucida Grande"/>
              </a:rPr>
              <a:t>” in your students’ world.  </a:t>
            </a:r>
          </a:p>
          <a:p>
            <a:pPr eaLnBrk="1" hangingPunct="1"/>
            <a:endParaRPr lang="en-US" sz="1100" dirty="0" smtClean="0">
              <a:latin typeface="Lucida Grande"/>
              <a:ea typeface="Lucida Grande"/>
              <a:cs typeface="Lucida Grande"/>
              <a:sym typeface="Lucida Grande"/>
            </a:endParaRPr>
          </a:p>
          <a:p>
            <a:pPr eaLnBrk="1" hangingPunct="1"/>
            <a:r>
              <a:rPr lang="en-US" sz="1100" dirty="0" smtClean="0">
                <a:latin typeface="Lucida Grande"/>
                <a:ea typeface="Lucida Grande"/>
                <a:cs typeface="Lucida Grande"/>
                <a:sym typeface="Lucida Grande"/>
              </a:rPr>
              <a:t>Point out that resource parameters live between the “DO..END”.</a:t>
            </a: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3693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Four concepts while they are typing: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1: Strings in ruby are enclosed in single or double quotes. Most of the time in Chef, you will use Double quotes.</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2: :stop and :delete are Symbols - symbols in ruby are strings that live in only one place in memory. (No matter how many times you type :install, it refers to the same place.) In our material, anywhere we use a symbol, it is required - you can’t replace it with a string.</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3: Arrays are noted by square brackets.  This one has two items -- “:stop” and “:delete”.  The first item has a trailing comma, the last item does not.</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4: Idiomatic ruby uses two SPACES for indentation.  Sublime defaults to four.  At the end of the day, whitespace is whitespace.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If the class has folks who already know some Chef, this will be a review. The course will go into detail on each topic - so if you have specific questions about a part of Chef, or a best practice, best to hold it until later. Talk relationships and high level.</a:t>
            </a:r>
          </a:p>
          <a:p>
            <a:pPr eaLnBrk="1" hangingPunct="1"/>
            <a:endParaRPr lang="en-US" sz="1800" dirty="0" smtClean="0">
              <a:latin typeface="Lucida Grande" charset="0"/>
              <a:ea typeface="Lucida Grande" charset="0"/>
              <a:cs typeface="Lucida Grande" charset="0"/>
              <a:sym typeface="Lucida Grande" charset="0"/>
            </a:endParaRPr>
          </a:p>
          <a:p>
            <a:pPr eaLnBrk="1" hangingPunct="1"/>
            <a:r>
              <a:rPr lang="en-US" sz="1800" dirty="0" smtClean="0">
                <a:latin typeface="Lucida Grande" charset="0"/>
                <a:ea typeface="Lucida Grande" charset="0"/>
                <a:cs typeface="Lucida Grande" charset="0"/>
                <a:sym typeface="Lucida Grande" charset="0"/>
              </a:rPr>
              <a:t>Takes ~45 minutes, and prepare them for this being the last lecture for a while.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33</a:t>
            </a:fld>
            <a:endParaRPr lang="en-US"/>
          </a:p>
        </p:txBody>
      </p:sp>
    </p:spTree>
    <p:extLst>
      <p:ext uri="{BB962C8B-B14F-4D97-AF65-F5344CB8AC3E}">
        <p14:creationId xmlns:p14="http://schemas.microsoft.com/office/powerpoint/2010/main" val="34211895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0419" name="Rectangle 2"/>
          <p:cNvSpPr>
            <a:spLocks noGrp="1" noChangeArrowheads="1"/>
          </p:cNvSpPr>
          <p:nvPr>
            <p:ph type="body" idx="1"/>
          </p:nvPr>
        </p:nvSpPr>
        <p:spPr>
          <a:noFill/>
        </p:spPr>
        <p:txBody>
          <a:bodyPr/>
          <a:lstStyle/>
          <a:p>
            <a:pPr eaLnBrk="1" hangingPunct="1">
              <a:spcBef>
                <a:spcPts val="1200"/>
              </a:spcBef>
            </a:pPr>
            <a:r>
              <a:rPr lang="en-US" sz="2300" smtClean="0">
                <a:latin typeface="Lucida Grande"/>
                <a:ea typeface="Lucida Grande"/>
                <a:cs typeface="Lucida Grande"/>
                <a:sym typeface="Lucida Grande"/>
              </a:rPr>
              <a:t>You can have more than one action, and they are evaluated in order. So we first will make sure this service is running, and that it is enabled at boot</a:t>
            </a:r>
            <a:endParaRPr lang="en-US" sz="800" smtClean="0">
              <a:latin typeface="Times" pitchFamily="18" charset="0"/>
              <a:cs typeface="Times" pitchFamily="18" charset="0"/>
              <a:sym typeface="Times" pitchFamily="18" charset="0"/>
            </a:endParaRPr>
          </a:p>
          <a:p>
            <a:pPr eaLnBrk="1" hangingPunct="1">
              <a:spcBef>
                <a:spcPts val="1200"/>
              </a:spcBef>
            </a:pPr>
            <a:endParaRPr lang="en-US" smtClean="0">
              <a:latin typeface="Lucida Grande"/>
              <a:ea typeface="Lucida Grande"/>
              <a:cs typeface="Lucida Grande"/>
              <a:sym typeface="Lucida Grande"/>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939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Declarative resources </a:t>
            </a:r>
            <a:r>
              <a:rPr lang="en-US" sz="1600" b="1" smtClean="0">
                <a:latin typeface="Lucida Grande"/>
                <a:ea typeface="Lucida Grande"/>
                <a:cs typeface="Lucida Grande"/>
                <a:sym typeface="Lucida Grande"/>
              </a:rPr>
              <a:t>inspect</a:t>
            </a:r>
            <a:r>
              <a:rPr lang="en-US" sz="1600" smtClean="0">
                <a:latin typeface="Lucida Grande"/>
                <a:ea typeface="Lucida Grande"/>
                <a:cs typeface="Lucida Grande"/>
                <a:sym typeface="Lucida Grande"/>
              </a:rPr>
              <a:t> the system state, and do whatever they need to do to make the system conform with the declared state.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Chef automatically knows that we should use “apt” on ubuntu, “yum” on red hat by looking up the correct PROVIDER based on the platform.</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4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a:t>
            </a:r>
          </a:p>
          <a:p>
            <a:endParaRPr lang="en-US" sz="1600" dirty="0" smtClean="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a:t>
            </a:r>
            <a:r>
              <a:rPr lang="en-US" sz="1600" dirty="0">
                <a:solidFill>
                  <a:srgbClr val="FF0000"/>
                </a:solidFill>
                <a:latin typeface="Lucida Grande" charset="0"/>
                <a:cs typeface="Lucida Grande" charset="0"/>
                <a:sym typeface="Lucida Grande" charset="0"/>
              </a:rPr>
              <a:t>&lt;WIP: Should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"#{name}=#{version}"be this</a:t>
            </a:r>
          </a:p>
          <a:p>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package_name</a:t>
            </a:r>
            <a:r>
              <a:rPr lang="en-US" sz="1600" dirty="0">
                <a:solidFill>
                  <a:srgbClr val="FF0000"/>
                </a:solidFill>
                <a:latin typeface="Lucida Grande" charset="0"/>
                <a:cs typeface="Lucida Grande" charset="0"/>
                <a:sym typeface="Lucida Grande" charset="0"/>
              </a:rPr>
              <a:t> = "#{name}-#{version}"</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Should we introduce a concept of "behind the scenes", where we cover this kind of really techy stuff, </a:t>
            </a:r>
            <a:r>
              <a:rPr lang="en-US" sz="1600" dirty="0" err="1">
                <a:solidFill>
                  <a:srgbClr val="FF0000"/>
                </a:solidFill>
                <a:latin typeface="Lucida Grande" charset="0"/>
                <a:cs typeface="Lucida Grande" charset="0"/>
                <a:sym typeface="Lucida Grande" charset="0"/>
              </a:rPr>
              <a:t>nil:NilClass</a:t>
            </a:r>
            <a:r>
              <a:rPr lang="en-US" sz="1600" dirty="0">
                <a:solidFill>
                  <a:srgbClr val="FF0000"/>
                </a:solidFill>
                <a:latin typeface="Lucida Grande" charset="0"/>
                <a:cs typeface="Lucida Grande" charset="0"/>
                <a:sym typeface="Lucida Grande" charset="0"/>
              </a:rPr>
              <a:t> </a:t>
            </a:r>
            <a:r>
              <a:rPr lang="en-US" sz="1600" dirty="0" err="1">
                <a:solidFill>
                  <a:srgbClr val="FF0000"/>
                </a:solidFill>
                <a:latin typeface="Lucida Grande" charset="0"/>
                <a:cs typeface="Lucida Grande" charset="0"/>
                <a:sym typeface="Lucida Grande" charset="0"/>
              </a:rPr>
              <a:t>etc</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We don't actually write this code in our recipes.</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27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ea typeface="ＭＳ Ｐゴシック" charset="0"/>
                <a:cs typeface="Lucida Grande" charset="0"/>
                <a:sym typeface="Lucida Grande" charset="0"/>
              </a:rPr>
              <a:t>&lt;&lt;Review Comment: Can we have a Windows example for here?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We write "package </a:t>
            </a:r>
            <a:r>
              <a:rPr lang="en-US" sz="1600" dirty="0" err="1">
                <a:latin typeface="Lucida Grande" charset="0"/>
                <a:cs typeface="Lucida Grande" charset="0"/>
                <a:sym typeface="Lucida Grande" charset="0"/>
              </a:rPr>
              <a:t>git</a:t>
            </a:r>
            <a:r>
              <a:rPr lang="en-US" sz="1600" dirty="0">
                <a:latin typeface="Lucida Grande" charset="0"/>
                <a:cs typeface="Lucida Grande" charset="0"/>
                <a:sym typeface="Lucida Grande" charset="0"/>
              </a:rPr>
              <a:t>", Chef knows which one of these commands to run.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pacman</a:t>
            </a:r>
            <a:r>
              <a:rPr lang="en-US" sz="1600" dirty="0">
                <a:latin typeface="Lucida Grande" charset="0"/>
                <a:cs typeface="Lucida Grande" charset="0"/>
                <a:sym typeface="Lucida Grande" charset="0"/>
              </a:rPr>
              <a:t>' is a facet of Arch Linux, &amp; '</a:t>
            </a:r>
            <a:r>
              <a:rPr lang="en-US" sz="1600" dirty="0" err="1">
                <a:latin typeface="Lucida Grande" charset="0"/>
                <a:cs typeface="Lucida Grande" charset="0"/>
                <a:sym typeface="Lucida Grande" charset="0"/>
              </a:rPr>
              <a:t>pkg_add</a:t>
            </a:r>
            <a:r>
              <a:rPr lang="en-US" sz="1600" dirty="0">
                <a:latin typeface="Lucida Grande" charset="0"/>
                <a:cs typeface="Lucida Grande" charset="0"/>
                <a:sym typeface="Lucida Grande" charset="0"/>
              </a:rPr>
              <a:t>' is from </a:t>
            </a:r>
            <a:r>
              <a:rPr lang="en-US" sz="1600" dirty="0" err="1">
                <a:latin typeface="Lucida Grande" charset="0"/>
                <a:cs typeface="Lucida Grande" charset="0"/>
                <a:sym typeface="Lucida Grande" charset="0"/>
              </a:rPr>
              <a:t>openBSD</a:t>
            </a:r>
            <a:r>
              <a:rPr lang="en-US" sz="1600" dirty="0">
                <a:latin typeface="Lucida Grande" charset="0"/>
                <a:cs typeface="Lucida Grande" charset="0"/>
                <a:sym typeface="Lucida Grande" charset="0"/>
              </a:rPr>
              <a:t> &amp; </a:t>
            </a:r>
            <a:r>
              <a:rPr lang="en-US" sz="1600" dirty="0" err="1">
                <a:latin typeface="Lucida Grande" charset="0"/>
                <a:cs typeface="Lucida Grande" charset="0"/>
                <a:sym typeface="Lucida Grande" charset="0"/>
              </a:rPr>
              <a:t>freeBSD</a:t>
            </a:r>
            <a:endParaRPr lang="en-US" sz="1600" dirty="0">
              <a:latin typeface="Lucida Grande" charset="0"/>
              <a:cs typeface="Lucida Grande" charset="0"/>
              <a:sym typeface="Lucida Grande"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2467" name="Rectangle 2"/>
          <p:cNvSpPr>
            <a:spLocks noGrp="1" noChangeArrowheads="1"/>
          </p:cNvSpPr>
          <p:nvPr>
            <p:ph type="body" idx="1"/>
          </p:nvPr>
        </p:nvSpPr>
        <p:spPr>
          <a:noFill/>
        </p:spPr>
        <p:txBody>
          <a:bodyPr/>
          <a:lstStyle/>
          <a:p>
            <a:pPr eaLnBrk="1" hangingPunct="1">
              <a:spcBef>
                <a:spcPts val="1200"/>
              </a:spcBef>
            </a:pPr>
            <a:r>
              <a:rPr lang="en-US" sz="1900" dirty="0" smtClean="0">
                <a:latin typeface="Lucida Grande"/>
                <a:ea typeface="Lucida Grande"/>
                <a:cs typeface="Lucida Grande"/>
                <a:sym typeface="Lucida Grande"/>
              </a:rPr>
              <a:t>We are leaving the action off intentionally, in case anyone asks.</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dirty="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dirty="0" smtClean="0">
              <a:latin typeface="Times" pitchFamily="18" charset="0"/>
              <a:cs typeface="Times" pitchFamily="18" charset="0"/>
              <a:sym typeface="Times" pitchFamily="18" charset="0"/>
            </a:endParaRPr>
          </a:p>
          <a:p>
            <a:pPr eaLnBrk="1" hangingPunct="1">
              <a:spcBef>
                <a:spcPts val="1200"/>
              </a:spcBef>
            </a:pP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3491" name="Rectangle 2"/>
          <p:cNvSpPr>
            <a:spLocks noGrp="1" noChangeArrowheads="1"/>
          </p:cNvSpPr>
          <p:nvPr>
            <p:ph type="body" idx="1"/>
          </p:nvPr>
        </p:nvSpPr>
        <p:spPr>
          <a:noFill/>
        </p:spPr>
        <p:txBody>
          <a:bodyPr/>
          <a:lstStyle/>
          <a:p>
            <a:pPr eaLnBrk="1" hangingPunct="1">
              <a:spcBef>
                <a:spcPts val="1200"/>
              </a:spcBef>
            </a:pPr>
            <a:r>
              <a:rPr lang="en-US" sz="2700" smtClean="0">
                <a:latin typeface="Lucida Grande"/>
                <a:ea typeface="Lucida Grande"/>
                <a:cs typeface="Lucida Grande"/>
                <a:sym typeface="Lucida Grande"/>
              </a:rPr>
              <a:t>Hammer home this stuff, because later in the deck, we are going to force them to write resources without the syntax on the right at all.</a:t>
            </a:r>
            <a:endParaRPr lang="en-US" smtClean="0">
              <a:latin typeface="Times" pitchFamily="18" charset="0"/>
              <a:cs typeface="Times" pitchFamily="18" charset="0"/>
              <a:sym typeface="Times" pitchFamily="18" charset="0"/>
            </a:endParaRPr>
          </a:p>
          <a:p>
            <a:pPr eaLnBrk="1" hangingPunct="1">
              <a:spcBef>
                <a:spcPts val="1200"/>
              </a:spcBef>
            </a:pPr>
            <a:endParaRPr lang="en-US" sz="1600" smtClean="0">
              <a:latin typeface="Lucida Grande"/>
              <a:ea typeface="Lucida Grande"/>
              <a:cs typeface="Lucida Grande"/>
              <a:sym typeface="Lucida Grand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tx1"/>
                </a:solidFill>
                <a:latin typeface="+mn-lt"/>
                <a:ea typeface="+mn-ea"/>
                <a:cs typeface="+mn-cs"/>
              </a:rPr>
              <a:t>As </a:t>
            </a:r>
            <a:r>
              <a:rPr lang="en-US" sz="1800" u="none" kern="1200" baseline="0" dirty="0" err="1" smtClean="0">
                <a:solidFill>
                  <a:schemeClr val="tx1"/>
                </a:solidFill>
                <a:latin typeface="+mn-lt"/>
                <a:ea typeface="+mn-ea"/>
                <a:cs typeface="+mn-cs"/>
              </a:rPr>
              <a:t>sysadmins</a:t>
            </a:r>
            <a:r>
              <a:rPr lang="en-US" sz="1800" u="none" kern="1200" baseline="0" dirty="0" smtClean="0">
                <a:solidFill>
                  <a:schemeClr val="tx1"/>
                </a:solidFill>
                <a:latin typeface="+mn-lt"/>
                <a:ea typeface="+mn-ea"/>
                <a:cs typeface="+mn-cs"/>
              </a:rPr>
              <a:t>, developers, service providers, we have a lot of complexity to manage.  This could be a small 4 node application, right up to an application with 1000's nodes</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a:t>
            </a:fld>
            <a:endParaRPr lang="en-US"/>
          </a:p>
        </p:txBody>
      </p:sp>
    </p:spTree>
    <p:extLst>
      <p:ext uri="{BB962C8B-B14F-4D97-AF65-F5344CB8AC3E}">
        <p14:creationId xmlns:p14="http://schemas.microsoft.com/office/powerpoint/2010/main" val="13740352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35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Order matters because the operating system was designed to be managed by hand</a:t>
            </a:r>
          </a:p>
          <a:p>
            <a:r>
              <a:rPr lang="en-US" sz="1600">
                <a:latin typeface="Lucida Grande" charset="0"/>
                <a:cs typeface="Lucida Grande" charset="0"/>
                <a:sym typeface="Lucida Grande" charset="0"/>
              </a:rPr>
              <a:t>Think about adding a user, where the user ids are dynamically generated - if they aren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added in the same order, you can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guarantee that the system will be the same.</a:t>
            </a:r>
          </a:p>
          <a:p>
            <a:endParaRPr lang="en-US" sz="1600" b="1">
              <a:latin typeface="Lucida Grande" charset="0"/>
              <a:cs typeface="Lucida Grande" charset="0"/>
              <a:sym typeface="Lucida Grande"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a:t>
            </a:r>
            <a:r>
              <a:rPr lang="en-US" baseline="0" dirty="0" smtClean="0"/>
              <a:t>  It was decide for </a:t>
            </a:r>
            <a:r>
              <a:rPr lang="en-US" baseline="0" dirty="0" err="1" smtClean="0"/>
              <a:t>noobs</a:t>
            </a:r>
            <a:r>
              <a:rPr lang="en-US" baseline="0" dirty="0" smtClean="0"/>
              <a:t> they should always include the default action.  Could mention in class its default action can be omitted, but should</a:t>
            </a:r>
            <a:r>
              <a:rPr lang="fr-FR" baseline="0" dirty="0" smtClean="0"/>
              <a:t>’</a:t>
            </a:r>
            <a:r>
              <a:rPr lang="en-US" baseline="0" dirty="0" smtClean="0"/>
              <a:t>t say it</a:t>
            </a:r>
            <a:r>
              <a:rPr lang="fr-FR" baseline="0" dirty="0" smtClean="0"/>
              <a:t>’</a:t>
            </a:r>
            <a:r>
              <a:rPr lang="en-US" baseline="0" dirty="0" smtClean="0"/>
              <a:t>s a best practice for now</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245</a:t>
            </a:fld>
            <a:endParaRPr lang="en-US"/>
          </a:p>
        </p:txBody>
      </p:sp>
    </p:spTree>
    <p:extLst>
      <p:ext uri="{BB962C8B-B14F-4D97-AF65-F5344CB8AC3E}">
        <p14:creationId xmlns:p14="http://schemas.microsoft.com/office/powerpoint/2010/main" val="36608649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7587" name="Rectangle 2"/>
          <p:cNvSpPr>
            <a:spLocks noGrp="1" noChangeArrowheads="1"/>
          </p:cNvSpPr>
          <p:nvPr>
            <p:ph type="body" idx="1"/>
          </p:nvPr>
        </p:nvSpPr>
        <p:spPr>
          <a:noFill/>
        </p:spPr>
        <p:txBody>
          <a:bodyPr/>
          <a:lstStyle/>
          <a:p>
            <a:pPr eaLnBrk="1" hangingPunct="1">
              <a:spcBef>
                <a:spcPts val="1200"/>
              </a:spcBef>
            </a:pPr>
            <a:r>
              <a:rPr lang="en-US" sz="2400" dirty="0" smtClean="0">
                <a:latin typeface="Lucida Grande"/>
                <a:ea typeface="Lucida Grande"/>
                <a:cs typeface="Lucida Grande"/>
                <a:sym typeface="Lucida Grande"/>
              </a:rPr>
              <a:t>Note: do/end, no squiggly brackets -- idiomatic leave off unnecessary bits</a:t>
            </a:r>
            <a:endParaRPr lang="en-US" sz="900" dirty="0" smtClean="0">
              <a:latin typeface="Times" pitchFamily="18" charset="0"/>
              <a:cs typeface="Times" pitchFamily="18" charset="0"/>
              <a:sym typeface="Times" pitchFamily="18" charset="0"/>
            </a:endParaRPr>
          </a:p>
          <a:p>
            <a:pPr eaLnBrk="1" hangingPunct="1">
              <a:spcBef>
                <a:spcPts val="1200"/>
              </a:spcBef>
            </a:pPr>
            <a:endParaRPr lang="en-US" sz="13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smtClean="0">
                <a:hlinkClick r:id="rId3"/>
              </a:rPr>
              <a:t>https://gist.github.com/vinyar/6705367</a:t>
            </a:r>
            <a:endParaRPr lang="en-US" sz="1400" dirty="0" smtClean="0"/>
          </a:p>
          <a:p>
            <a:pPr eaLnBrk="1" hangingPunct="1">
              <a:spcBef>
                <a:spcPts val="1200"/>
              </a:spcBef>
            </a:pPr>
            <a:r>
              <a:rPr lang="en-US" sz="1300" dirty="0" smtClean="0">
                <a:latin typeface="Lucida Grande"/>
                <a:ea typeface="Lucida Grande"/>
                <a:cs typeface="Lucida Grande"/>
                <a:sym typeface="Lucida Grande"/>
              </a:rPr>
              <a:t> for entire correct</a:t>
            </a:r>
            <a:r>
              <a:rPr lang="en-US" sz="1300" baseline="0" dirty="0" smtClean="0">
                <a:latin typeface="Lucida Grande"/>
                <a:ea typeface="Lucida Grande"/>
                <a:cs typeface="Lucida Grande"/>
                <a:sym typeface="Lucida Grande"/>
              </a:rPr>
              <a:t> version</a:t>
            </a:r>
          </a:p>
          <a:p>
            <a:pPr eaLnBrk="1" hangingPunct="1">
              <a:spcBef>
                <a:spcPts val="1200"/>
              </a:spcBef>
            </a:pPr>
            <a:endParaRPr lang="en-US" sz="1300" baseline="0" dirty="0" smtClean="0">
              <a:latin typeface="Lucida Grande"/>
              <a:ea typeface="Lucida Grande"/>
              <a:cs typeface="Lucida Grande"/>
              <a:sym typeface="Lucida Grande"/>
            </a:endParaRPr>
          </a:p>
          <a:p>
            <a:pPr eaLnBrk="1" hangingPunct="1">
              <a:spcBef>
                <a:spcPts val="1200"/>
              </a:spcBef>
            </a:pPr>
            <a:r>
              <a:rPr lang="en-US" sz="1300" dirty="0" smtClean="0">
                <a:latin typeface="Lucida Grande"/>
                <a:ea typeface="Lucida Grande"/>
                <a:cs typeface="Lucida Grande"/>
                <a:sym typeface="Lucida Grande"/>
              </a:rPr>
              <a:t>NOTE: Ensure its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r>
              <a:rPr lang="en-US" sz="1300" dirty="0" smtClean="0">
                <a:latin typeface="Lucida Grande"/>
                <a:ea typeface="Lucida Grande"/>
                <a:cs typeface="Lucida Grande"/>
                <a:sym typeface="Lucida Grande"/>
              </a:rPr>
              <a:t>And</a:t>
            </a:r>
            <a:r>
              <a:rPr lang="en-US" sz="1300" baseline="0" dirty="0" smtClean="0">
                <a:latin typeface="Lucida Grande"/>
                <a:ea typeface="Lucida Grande"/>
                <a:cs typeface="Lucida Grande"/>
                <a:sym typeface="Lucida Grande"/>
              </a:rPr>
              <a:t> NOT this</a:t>
            </a:r>
          </a:p>
          <a:p>
            <a:pPr marL="0" marR="0" indent="0" algn="l" defTabSz="1408061" rtl="0" eaLnBrk="1" fontAlgn="auto" latinLnBrk="0" hangingPunct="1">
              <a:lnSpc>
                <a:spcPct val="100000"/>
              </a:lnSpc>
              <a:spcBef>
                <a:spcPts val="1200"/>
              </a:spcBef>
              <a:spcAft>
                <a:spcPts val="0"/>
              </a:spcAft>
              <a:buClrTx/>
              <a:buSzTx/>
              <a:buFontTx/>
              <a:buNone/>
              <a:tabLst/>
              <a:defRPr/>
            </a:pPr>
            <a:r>
              <a:rPr lang="en-US" sz="1400" dirty="0" err="1" smtClean="0">
                <a:latin typeface="Courier"/>
                <a:ea typeface="Courier"/>
                <a:cs typeface="Courier"/>
                <a:sym typeface="Courier"/>
              </a:rPr>
              <a:t>cookbook_file</a:t>
            </a:r>
            <a:r>
              <a:rPr lang="en-US" sz="1400" dirty="0" smtClean="0">
                <a:latin typeface="Courier"/>
                <a:ea typeface="Courier"/>
                <a:cs typeface="Courier"/>
                <a:sym typeface="Courier"/>
              </a:rPr>
              <a:t> </a:t>
            </a:r>
            <a:r>
              <a:rPr lang="en-US" sz="1400" dirty="0" smtClean="0">
                <a:solidFill>
                  <a:srgbClr val="BA2121"/>
                </a:solidFill>
                <a:latin typeface="Courier"/>
                <a:ea typeface="Courier"/>
                <a:cs typeface="Courier"/>
                <a:sym typeface="Courier"/>
              </a:rPr>
              <a:t>“c:\</a:t>
            </a:r>
            <a:r>
              <a:rPr lang="en-US" sz="1400" dirty="0" err="1" smtClean="0">
                <a:solidFill>
                  <a:srgbClr val="BA2121"/>
                </a:solidFill>
                <a:latin typeface="Courier"/>
                <a:ea typeface="Courier"/>
                <a:cs typeface="Courier"/>
                <a:sym typeface="Courier"/>
              </a:rPr>
              <a:t>inetpub</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wwwroot</a:t>
            </a:r>
            <a:r>
              <a:rPr lang="en-US" sz="1400" dirty="0" smtClean="0">
                <a:solidFill>
                  <a:srgbClr val="BA2121"/>
                </a:solidFill>
                <a:latin typeface="Courier"/>
                <a:ea typeface="Courier"/>
                <a:cs typeface="Courier"/>
                <a:sym typeface="Courier"/>
              </a:rPr>
              <a:t>\</a:t>
            </a:r>
            <a:r>
              <a:rPr lang="en-US" sz="1400" dirty="0" err="1" smtClean="0">
                <a:solidFill>
                  <a:srgbClr val="BA2121"/>
                </a:solidFill>
                <a:latin typeface="Courier"/>
                <a:ea typeface="Courier"/>
                <a:cs typeface="Courier"/>
                <a:sym typeface="Courier"/>
              </a:rPr>
              <a:t>Default.htm</a:t>
            </a:r>
            <a:r>
              <a:rPr lang="en-US" sz="1400" dirty="0" smtClean="0">
                <a:solidFill>
                  <a:srgbClr val="BA2121"/>
                </a:solidFill>
                <a:latin typeface="Courier"/>
                <a:ea typeface="Courier"/>
                <a:cs typeface="Courier"/>
                <a:sym typeface="Courier"/>
              </a:rPr>
              <a:t>”</a:t>
            </a:r>
            <a:r>
              <a:rPr lang="en-US" sz="1400" dirty="0" smtClean="0">
                <a:latin typeface="Courier"/>
                <a:ea typeface="Courier"/>
                <a:cs typeface="Courier"/>
                <a:sym typeface="Courier"/>
              </a:rPr>
              <a:t> </a:t>
            </a:r>
            <a:r>
              <a:rPr lang="en-US" sz="1400" b="1" dirty="0" smtClean="0">
                <a:solidFill>
                  <a:srgbClr val="008000"/>
                </a:solidFill>
                <a:latin typeface="Courier"/>
                <a:ea typeface="Courier"/>
                <a:cs typeface="Courier"/>
                <a:sym typeface="Courier"/>
              </a:rPr>
              <a:t>do</a:t>
            </a:r>
            <a:endParaRPr lang="en-US" sz="1400" dirty="0" smtClean="0">
              <a:latin typeface="Courier"/>
              <a:ea typeface="Courier"/>
              <a:cs typeface="Courier"/>
              <a:sym typeface="Courier"/>
            </a:endParaRPr>
          </a:p>
          <a:p>
            <a:pPr eaLnBrk="1" hangingPunct="1">
              <a:spcBef>
                <a:spcPts val="1200"/>
              </a:spcBef>
            </a:pPr>
            <a:endParaRPr lang="en-US" sz="1300" dirty="0" smtClean="0">
              <a:latin typeface="Lucida Grande"/>
              <a:ea typeface="Lucida Grande"/>
              <a:cs typeface="Lucida Grande"/>
              <a:sym typeface="Lucida Grande"/>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861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Answer: omit the action on the package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Don’t have them do it - just point it out. :)</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9635" name="Rectangle 2"/>
          <p:cNvSpPr>
            <a:spLocks noGrp="1" noChangeArrowheads="1"/>
          </p:cNvSpPr>
          <p:nvPr>
            <p:ph type="body" idx="1"/>
          </p:nvPr>
        </p:nvSpPr>
        <p:spPr>
          <a:noFill/>
        </p:spPr>
        <p:txBody>
          <a:bodyPr/>
          <a:lstStyle/>
          <a:p>
            <a:pPr eaLnBrk="1" hangingPunct="1"/>
            <a:r>
              <a:rPr lang="en-US" sz="1600" b="1" dirty="0" err="1" smtClean="0">
                <a:latin typeface="Lucida Grande"/>
                <a:ea typeface="Lucida Grande"/>
                <a:cs typeface="Lucida Grande"/>
                <a:sym typeface="Lucida Grande"/>
              </a:rPr>
              <a:t>powershell_script</a:t>
            </a:r>
            <a:r>
              <a:rPr lang="en-US" sz="1600" b="1" dirty="0" smtClean="0">
                <a:latin typeface="Lucida Grande"/>
                <a:ea typeface="Lucida Grande"/>
                <a:cs typeface="Lucida Grande"/>
                <a:sym typeface="Lucida Grande"/>
              </a:rPr>
              <a:t> doesn’t need action :run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Ruby, it is common to not type characters you don’t need.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Chef, we carry that forward - since the rule is that we default to the most common positive action, we don’t type it if we don’t have to.</a:t>
            </a:r>
          </a:p>
          <a:p>
            <a:pPr eaLnBrk="1" hangingPunct="1"/>
            <a:r>
              <a:rPr lang="en-US" sz="1600" dirty="0" smtClean="0">
                <a:latin typeface="Lucida Grande"/>
                <a:ea typeface="Lucida Grande"/>
                <a:cs typeface="Lucida Grande"/>
                <a:sym typeface="Lucida Grande"/>
              </a:rPr>
              <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The rule of least surprise!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0659"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Reflect on the fact that, yeah, we’re not a class about HTML - but we are doing things the hard way, and part of that is getting used to putting files in the right places in cookbooks, and typing them in. If they’ve never written HTML before, congratulate them on their first web site. :)</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p:cNvSpPr>
            <a:spLocks noGrp="1" noRot="1" noChangeAspect="1" noTextEdit="1"/>
          </p:cNvSpPr>
          <p:nvPr>
            <p:ph type="sldImg"/>
          </p:nvPr>
        </p:nvSpPr>
        <p:spPr>
          <a:xfrm>
            <a:off x="381000" y="685800"/>
            <a:ext cx="6096000" cy="3429000"/>
          </a:xfrm>
          <a:ln/>
        </p:spPr>
      </p:sp>
      <p:sp>
        <p:nvSpPr>
          <p:cNvPr id="711683" name="Notes Placeholder 2"/>
          <p:cNvSpPr>
            <a:spLocks noGrp="1"/>
          </p:cNvSpPr>
          <p:nvPr>
            <p:ph type="body" idx="1"/>
          </p:nvPr>
        </p:nvSpPr>
        <p:spPr>
          <a:noFill/>
        </p:spPr>
        <p:txBody>
          <a:bodyPr/>
          <a:lstStyle/>
          <a:p>
            <a:pPr eaLnBrk="1" hangingPunct="1"/>
            <a:endParaRPr lang="en-US" dirty="0" smtClean="0">
              <a:latin typeface="Gill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2707"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This checks for syntax errors, bundles the cookbook up, and uploads it to the chef server for distribution to the chef clients. </a:t>
            </a:r>
          </a:p>
          <a:p>
            <a:pPr eaLnBrk="1" hangingPunct="1">
              <a:spcBef>
                <a:spcPts val="1200"/>
              </a:spcBef>
            </a:pPr>
            <a:r>
              <a:rPr lang="en-US" sz="2000" dirty="0" smtClean="0">
                <a:latin typeface="Lucida Grande"/>
                <a:ea typeface="Lucida Grande"/>
                <a:cs typeface="Lucida Grande"/>
                <a:sym typeface="Lucida Grande"/>
              </a:rPr>
              <a:t>If they have syntax errors in the recipe, it will get caught here.</a:t>
            </a:r>
          </a:p>
          <a:p>
            <a:pPr eaLnBrk="1" hangingPunct="1">
              <a:spcBef>
                <a:spcPts val="1200"/>
              </a:spcBef>
            </a:pPr>
            <a:r>
              <a:rPr lang="en-US" sz="2000" dirty="0" smtClean="0">
                <a:latin typeface="Lucida Grande"/>
                <a:ea typeface="Lucida Grande"/>
                <a:cs typeface="Lucida Grande"/>
                <a:sym typeface="Lucida Grande"/>
              </a:rPr>
              <a:t/>
            </a:r>
            <a:br>
              <a:rPr lang="en-US" sz="2000" dirty="0" smtClean="0">
                <a:latin typeface="Lucida Grande"/>
                <a:ea typeface="Lucida Grande"/>
                <a:cs typeface="Lucida Grande"/>
                <a:sym typeface="Lucida Grande"/>
              </a:rPr>
            </a:br>
            <a:r>
              <a:rPr lang="en-US" sz="2000" dirty="0" smtClean="0">
                <a:latin typeface="Lucida Grande"/>
                <a:ea typeface="Lucida Grande"/>
                <a:cs typeface="Lucida Grande"/>
                <a:sym typeface="Lucida Grande"/>
              </a:rPr>
              <a:t>If you get a ‘ruby’ error on Windows, you need to make the Chef repo live in a path without spaces in it. (Seriously.)</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37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talk about Roles sometime in day two, for now , just get the reference out</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&lt;&lt;Review Comment – I believe there's a bug on windows, so must</a:t>
            </a:r>
            <a:r>
              <a:rPr lang="en-US" baseline="0" dirty="0" smtClean="0"/>
              <a:t> use single quotes here.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257</a:t>
            </a:fld>
            <a:endParaRPr lang="en-US"/>
          </a:p>
        </p:txBody>
      </p:sp>
    </p:spTree>
    <p:extLst>
      <p:ext uri="{BB962C8B-B14F-4D97-AF65-F5344CB8AC3E}">
        <p14:creationId xmlns:p14="http://schemas.microsoft.com/office/powerpoint/2010/main" val="2897626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6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You finally got the app running by managing a bunch of those resources</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54339" name="Rectangle 2"/>
          <p:cNvSpPr>
            <a:spLocks noGrp="1" noChangeArrowheads="1"/>
          </p:cNvSpPr>
          <p:nvPr>
            <p:ph type="body" idx="1"/>
          </p:nvPr>
        </p:nvSpPr>
        <p:spPr>
          <a:noFill/>
        </p:spPr>
        <p:txBody>
          <a:bodyPr/>
          <a:lstStyle/>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Typical errors: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The file is not in the ‘default’ subdirectory</a:t>
            </a:r>
          </a:p>
          <a:p>
            <a:pPr eaLnBrk="1" hangingPunct="1"/>
            <a:r>
              <a:rPr lang="en-US" sz="2000" dirty="0" smtClean="0">
                <a:latin typeface="Lucida Grande"/>
                <a:ea typeface="Lucida Grande"/>
                <a:cs typeface="Lucida Grande"/>
                <a:sym typeface="Lucida Grande"/>
              </a:rPr>
              <a:t>* The name of the package or service is wrong</a:t>
            </a:r>
          </a:p>
          <a:p>
            <a:pPr eaLnBrk="1" hangingPunct="1"/>
            <a:r>
              <a:rPr lang="en-US" sz="2000" dirty="0" smtClean="0">
                <a:latin typeface="Lucida Grande"/>
                <a:ea typeface="Lucida Grande"/>
                <a:cs typeface="Lucida Grande"/>
                <a:sym typeface="Lucida Grande"/>
              </a:rPr>
              <a:t>* The site was created during a previous Chef run that eventually aborted due to an error.  To resolve the error, remove c:\inetpub\wwwroot\test (and it’s contents), remove the test web site using the IIS manager, and clear the Chef cache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CLI IIS manager</a:t>
            </a:r>
          </a:p>
          <a:p>
            <a:pPr eaLnBrk="1" hangingPunct="1"/>
            <a:r>
              <a:rPr lang="en-US" sz="2000" dirty="0" smtClean="0">
                <a:latin typeface="Lucida Grande"/>
                <a:ea typeface="Lucida Grande"/>
                <a:cs typeface="Lucida Grande"/>
                <a:sym typeface="Lucida Grande"/>
              </a:rPr>
              <a:t>c:\Windows\System32\inetsrv\appcmd.exe stop site site.name:/”Test Web Site”</a:t>
            </a:r>
          </a:p>
          <a:p>
            <a:pPr eaLnBrk="1" hangingPunct="1"/>
            <a:r>
              <a:rPr lang="en-US" sz="2000" dirty="0" smtClean="0">
                <a:latin typeface="Lucida Grande"/>
                <a:ea typeface="Lucida Grande"/>
                <a:cs typeface="Lucida Grande"/>
                <a:sym typeface="Lucida Grande"/>
              </a:rPr>
              <a:t>c:\Windows\System32\inetsrv\appcmd.exe start site site.name:/”Test Web Site”</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5779" name="Rectangle 2"/>
          <p:cNvSpPr>
            <a:spLocks noGrp="1" noChangeArrowheads="1"/>
          </p:cNvSpPr>
          <p:nvPr>
            <p:ph type="body" idx="1"/>
          </p:nvPr>
        </p:nvSpPr>
        <p:spPr>
          <a:noFill/>
        </p:spPr>
        <p:txBody>
          <a:bodyPr/>
          <a:lstStyle/>
          <a:p>
            <a:pPr eaLnBrk="1" hangingPunct="1">
              <a:spcBef>
                <a:spcPts val="1200"/>
              </a:spcBef>
            </a:pPr>
            <a:r>
              <a:rPr lang="en-US" sz="1700" dirty="0" smtClean="0">
                <a:latin typeface="Lucida Grande"/>
                <a:ea typeface="Lucida Grande"/>
                <a:cs typeface="Lucida Grande"/>
                <a:sym typeface="Lucida Grande"/>
              </a:rPr>
              <a:t>If it’s not working at all - check the firewall rules. You can disable them.</a:t>
            </a:r>
            <a:br>
              <a:rPr lang="en-US" sz="1700" dirty="0" smtClean="0">
                <a:latin typeface="Lucida Grande"/>
                <a:ea typeface="Lucida Grande"/>
                <a:cs typeface="Lucida Grande"/>
                <a:sym typeface="Lucida Grande"/>
              </a:rPr>
            </a:br>
            <a:r>
              <a:rPr lang="en-US" sz="1700" dirty="0" smtClean="0">
                <a:latin typeface="Lucida Grande"/>
                <a:ea typeface="Lucida Grande"/>
                <a:cs typeface="Lucida Grande"/>
                <a:sym typeface="Lucida Grande"/>
              </a:rPr>
              <a:t>If you can’t reach your test node from your workstation, use ‘curl </a:t>
            </a:r>
            <a:r>
              <a:rPr lang="en-US" sz="1700" u="sng" dirty="0" smtClean="0">
                <a:latin typeface="Lucida Grande"/>
                <a:ea typeface="Lucida Grande"/>
                <a:cs typeface="Lucida Grande"/>
                <a:sym typeface="Lucida Grande"/>
                <a:hlinkClick r:id="rId3"/>
              </a:rPr>
              <a:t>http://localhost</a:t>
            </a:r>
            <a:r>
              <a:rPr lang="en-US" sz="1700" dirty="0" smtClean="0">
                <a:latin typeface="Lucida Grande"/>
                <a:ea typeface="Lucida Grande"/>
                <a:cs typeface="Lucida Grande"/>
                <a:sym typeface="Lucida Grande"/>
              </a:rPr>
              <a:t>’ from the command line on the test node.</a:t>
            </a:r>
            <a:endParaRPr lang="en-US" sz="200" dirty="0" smtClean="0">
              <a:latin typeface="Times" pitchFamily="18" charset="0"/>
              <a:cs typeface="Times" pitchFamily="18" charset="0"/>
              <a:sym typeface="Times" pitchFamily="18" charset="0"/>
            </a:endParaRPr>
          </a:p>
          <a:p>
            <a:pPr eaLnBrk="1" hangingPunct="1">
              <a:spcBef>
                <a:spcPts val="1200"/>
              </a:spcBef>
            </a:pPr>
            <a:endParaRPr lang="en-US" sz="600" dirty="0" smtClean="0">
              <a:latin typeface="Lucida Grande"/>
              <a:ea typeface="Lucida Grande"/>
              <a:cs typeface="Lucida Grande"/>
              <a:sym typeface="Lucida Grande"/>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680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that they have just used packages, services, and templates: three resources which are the trinity of config mgmt!</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1"/>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736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9410"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1"/>
          <p:cNvSpPr>
            <a:spLocks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3506"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089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Idempotence, in math, means an operation can be applied multiple times without changing the result. 1 x 1 = 1 is an idempotent operation of multiplication.</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771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&lt;&lt;WIP/Review Comment: On page 5 of the book "Test-Driven Infrastructure with Chef", Convergence is explained as "Services should take responsibility for their own state being in line with policy; over time the overall system will tend to correctness." - does this mean the same thing as the last bullet here??</a:t>
            </a:r>
          </a:p>
          <a:p>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Idempotence</a:t>
            </a:r>
            <a:r>
              <a:rPr lang="en-US" sz="1600" dirty="0">
                <a:latin typeface="Lucida Grande" charset="0"/>
                <a:cs typeface="Lucida Grande" charset="0"/>
                <a:sym typeface="Lucida Grande" charset="0"/>
              </a:rPr>
              <a:t>, in math, means an operation can be applied multiple times without changing the result. 1 x 1 = 1 is an idempotent operation of multiplication.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F(F(x))=F(x) </a:t>
            </a:r>
            <a:r>
              <a:rPr lang="en-US" sz="1600" dirty="0">
                <a:latin typeface="바탕" charset="0"/>
                <a:ea typeface="바탕" charset="0"/>
                <a:cs typeface="바탕" charset="0"/>
                <a:sym typeface="바탕" charset="0"/>
              </a:rPr>
              <a:t>∀</a:t>
            </a:r>
            <a:r>
              <a:rPr lang="en-US" sz="1600" dirty="0">
                <a:latin typeface="Lucida Grande" charset="0"/>
                <a:cs typeface="Lucida Grande" charset="0"/>
                <a:sym typeface="Lucida Grande" charset="0"/>
              </a:rPr>
              <a:t>x is read as "the F of the F of x equals the F of x for all x" - Mathematicians will understand, and they'll 'get' chef!</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is a "desired state configuration" system and that if the current state == desired state, it won't do anything.</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18851"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Talk about the Processing lines - this means we are evaluating this resource for the “install” action. You will see these lines for every resource.</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9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Apps are cool, but storing data is cooler</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1923" name="Rectangle 2"/>
          <p:cNvSpPr>
            <a:spLocks noGrp="1" noChangeArrowheads="1"/>
          </p:cNvSpPr>
          <p:nvPr>
            <p:ph type="body" idx="1"/>
          </p:nvPr>
        </p:nvSpPr>
        <p:spPr>
          <a:noFill/>
        </p:spPr>
        <p:txBody>
          <a:bodyPr/>
          <a:lstStyle/>
          <a:p>
            <a:pPr eaLnBrk="1" hangingPunct="1">
              <a:spcBef>
                <a:spcPts val="1200"/>
              </a:spcBef>
            </a:pPr>
            <a:r>
              <a:rPr lang="en-US" sz="1600" dirty="0" smtClean="0">
                <a:latin typeface="Lucida Grande"/>
                <a:ea typeface="Lucida Grande"/>
                <a:cs typeface="Lucida Grande"/>
                <a:sym typeface="Lucida Grande"/>
              </a:rPr>
              <a:t>Make note that we back up files we change</a:t>
            </a:r>
            <a:br>
              <a:rPr lang="en-US" sz="1600" dirty="0" smtClean="0">
                <a:latin typeface="Lucida Grande"/>
                <a:ea typeface="Lucida Grande"/>
                <a:cs typeface="Lucida Grande"/>
                <a:sym typeface="Lucida Grande"/>
              </a:rPr>
            </a:br>
            <a:r>
              <a:rPr lang="en-US" sz="1600" dirty="0" smtClean="0">
                <a:latin typeface="Lucida Grande"/>
                <a:ea typeface="Lucida Grande"/>
                <a:cs typeface="Lucida Grande"/>
                <a:sym typeface="Lucida Grande"/>
              </a:rPr>
              <a:t>If a student asks about what happens if they have local changes, have them modify index.html, and run it again - and we put it back</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nobody asks, bring it up, and have someone do it. Once you manage something with Chef, it is managed - period.</a:t>
            </a:r>
            <a:endParaRPr lang="en-US" sz="100" dirty="0" smtClean="0">
              <a:latin typeface="Times" pitchFamily="18" charset="0"/>
              <a:cs typeface="Times" pitchFamily="18" charset="0"/>
              <a:sym typeface="Times" pitchFamily="18" charset="0"/>
            </a:endParaRPr>
          </a:p>
          <a:p>
            <a:pPr eaLnBrk="1" hangingPunct="1">
              <a:spcBef>
                <a:spcPts val="1200"/>
              </a:spcBef>
            </a:pPr>
            <a:r>
              <a:rPr lang="en-US" sz="1600" dirty="0" smtClean="0">
                <a:latin typeface="Lucida Grande"/>
                <a:ea typeface="Lucida Grande"/>
                <a:cs typeface="Lucida Grande"/>
                <a:sym typeface="Lucida Grande"/>
              </a:rPr>
              <a:t>If anyone fights with you, the story is easy - if you want to be able to make any kind of sane statement about whether your servers are correct, you can’t have managed and un-managed changes. You might fix a single machine by hand, but the final fix goes back into Chef.</a:t>
            </a:r>
            <a:endParaRPr lang="en-US" sz="100" dirty="0" smtClean="0">
              <a:latin typeface="Times" pitchFamily="18" charset="0"/>
              <a:cs typeface="Times" pitchFamily="18" charset="0"/>
              <a:sym typeface="Times" pitchFamily="18" charset="0"/>
            </a:endParaRPr>
          </a:p>
          <a:p>
            <a:pPr eaLnBrk="1" hangingPunct="1">
              <a:spcBef>
                <a:spcPts val="1200"/>
              </a:spcBef>
            </a:pPr>
            <a:endParaRPr lang="en-US" sz="500" dirty="0" smtClean="0">
              <a:latin typeface="Lucida Grande"/>
              <a:ea typeface="Lucida Grande"/>
              <a:cs typeface="Lucida Grande"/>
              <a:sym typeface="Lucida Grande"/>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2947" name="Rectangle 2"/>
          <p:cNvSpPr>
            <a:spLocks noGrp="1" noChangeArrowheads="1"/>
          </p:cNvSpPr>
          <p:nvPr>
            <p:ph type="body" idx="1"/>
          </p:nvPr>
        </p:nvSpPr>
        <p:spPr>
          <a:noFill/>
        </p:spPr>
        <p:txBody>
          <a:bodyPr/>
          <a:lstStyle/>
          <a:p>
            <a:pPr eaLnBrk="1" hangingPunct="1">
              <a:spcBef>
                <a:spcPts val="1200"/>
              </a:spcBef>
            </a:pPr>
            <a:r>
              <a:rPr lang="en-US" sz="1600" smtClean="0">
                <a:latin typeface="Lucida Grande"/>
                <a:ea typeface="Lucida Grande"/>
                <a:cs typeface="Lucida Grande"/>
                <a:sym typeface="Lucida Grande"/>
              </a:rPr>
              <a:t>We don’t really get to reports and exception handlers - the gist is, you use them to send statistics about the run to all sorts of places - email, splunk, etc.</a:t>
            </a:r>
            <a:endParaRPr lang="en-US" sz="100" smtClean="0">
              <a:latin typeface="Times" pitchFamily="18" charset="0"/>
              <a:cs typeface="Times" pitchFamily="18" charset="0"/>
              <a:sym typeface="Times" pitchFamily="18" charset="0"/>
            </a:endParaRPr>
          </a:p>
          <a:p>
            <a:pPr eaLnBrk="1" hangingPunct="1">
              <a:spcBef>
                <a:spcPts val="1200"/>
              </a:spcBef>
            </a:pPr>
            <a:endParaRPr lang="en-US" sz="500" smtClean="0">
              <a:latin typeface="Lucida Grande"/>
              <a:ea typeface="Lucida Grande"/>
              <a:cs typeface="Lucida Grande"/>
              <a:sym typeface="Lucida Grande"/>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3971" name="Rectangle 2"/>
          <p:cNvSpPr>
            <a:spLocks noGrp="1" noChangeArrowheads="1"/>
          </p:cNvSpPr>
          <p:nvPr>
            <p:ph type="body" idx="1"/>
          </p:nvPr>
        </p:nvSpPr>
        <p:spPr>
          <a:noFill/>
        </p:spPr>
        <p:txBody>
          <a:bodyPr/>
          <a:lstStyle/>
          <a:p>
            <a:pPr eaLnBrk="1" hangingPunct="1">
              <a:spcBef>
                <a:spcPts val="1200"/>
              </a:spcBef>
            </a:pPr>
            <a:r>
              <a:rPr lang="en-US" sz="2200" dirty="0" smtClean="0">
                <a:latin typeface="Lucida Grande"/>
                <a:ea typeface="Lucida Grande"/>
                <a:cs typeface="Lucida Grande"/>
                <a:sym typeface="Lucida Grande"/>
              </a:rPr>
              <a:t>Note that it didn’t do anything - </a:t>
            </a:r>
            <a:r>
              <a:rPr lang="en-US" sz="2200" dirty="0" err="1" smtClean="0">
                <a:latin typeface="Lucida Grande"/>
                <a:ea typeface="Lucida Grande"/>
                <a:cs typeface="Lucida Grande"/>
                <a:sym typeface="Lucida Grande"/>
              </a:rPr>
              <a:t>idempotency</a:t>
            </a:r>
            <a:r>
              <a:rPr lang="en-US" sz="2200" dirty="0" smtClean="0">
                <a:latin typeface="Lucida Grande"/>
                <a:ea typeface="Lucida Grande"/>
                <a:cs typeface="Lucida Grande"/>
                <a:sym typeface="Lucida Grande"/>
              </a:rPr>
              <a:t> at its best.</a:t>
            </a:r>
            <a:endParaRPr lang="en-US" sz="700" dirty="0" smtClean="0">
              <a:latin typeface="Times" pitchFamily="18" charset="0"/>
              <a:cs typeface="Times" pitchFamily="18" charset="0"/>
              <a:sym typeface="Times" pitchFamily="18" charset="0"/>
            </a:endParaRPr>
          </a:p>
          <a:p>
            <a:pPr eaLnBrk="1" hangingPunct="1">
              <a:spcBef>
                <a:spcPts val="1200"/>
              </a:spcBef>
            </a:pPr>
            <a:endParaRPr lang="en-US" sz="1100" dirty="0" smtClean="0">
              <a:latin typeface="Lucida Grande"/>
              <a:ea typeface="Lucida Grande"/>
              <a:cs typeface="Lucida Grande"/>
              <a:sym typeface="Lucida Grande"/>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91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The node object is the global context in which recipes, attribute files, etc are operating in</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8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Reinforce that the node has both an object for itself as well as the API client.</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Note that many of the students, if they are using a pre-made virtual machine, have the same hostname - this is one of the reasons we have them using separate organizations</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The FQDN is made up of the 'Computer name' (i.e. right-clicking the My Computer and choosing Properties) and the domain if added to a domain. In our</a:t>
            </a:r>
            <a:r>
              <a:rPr lang="en-US" sz="1800" baseline="0" dirty="0" smtClean="0">
                <a:solidFill>
                  <a:srgbClr val="FF0000"/>
                </a:solidFill>
              </a:rPr>
              <a:t> case we don</a:t>
            </a:r>
            <a:r>
              <a:rPr lang="fr-FR" sz="1800" baseline="0" dirty="0" smtClean="0">
                <a:solidFill>
                  <a:srgbClr val="FF0000"/>
                </a:solidFill>
              </a:rPr>
              <a:t>'</a:t>
            </a:r>
            <a:r>
              <a:rPr lang="en-US" sz="1800" baseline="0" dirty="0" smtClean="0">
                <a:solidFill>
                  <a:srgbClr val="FF0000"/>
                </a:solidFill>
              </a:rPr>
              <a:t>t have a domain configured.</a:t>
            </a:r>
            <a:endParaRPr lang="en-US" sz="1800" dirty="0" smtClean="0">
              <a:solidFill>
                <a:srgbClr val="FF0000"/>
              </a:solidFill>
            </a:endParaRPr>
          </a:p>
        </p:txBody>
      </p:sp>
      <p:sp>
        <p:nvSpPr>
          <p:cNvPr id="4" name="Slide Number Placeholder 3"/>
          <p:cNvSpPr>
            <a:spLocks noGrp="1"/>
          </p:cNvSpPr>
          <p:nvPr>
            <p:ph type="sldNum" sz="quarter" idx="10"/>
          </p:nvPr>
        </p:nvSpPr>
        <p:spPr/>
        <p:txBody>
          <a:bodyPr/>
          <a:lstStyle/>
          <a:p>
            <a:fld id="{71EA22A5-3891-4C7D-9BEC-1B591C1D46DE}" type="slidenum">
              <a:rPr lang="en-US" smtClean="0"/>
              <a:t>291</a:t>
            </a:fld>
            <a:endParaRPr lang="en-US"/>
          </a:p>
        </p:txBody>
      </p:sp>
    </p:spTree>
    <p:extLst>
      <p:ext uri="{BB962C8B-B14F-4D97-AF65-F5344CB8AC3E}">
        <p14:creationId xmlns:p14="http://schemas.microsoft.com/office/powerpoint/2010/main" val="39069002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Hammer home that </a:t>
            </a:r>
            <a:r>
              <a:rPr lang="en-US" sz="1600" dirty="0" err="1" smtClean="0">
                <a:latin typeface="Lucida Grande"/>
                <a:ea typeface="Lucida Grande"/>
                <a:cs typeface="Lucida Grande"/>
                <a:sym typeface="Lucida Grande"/>
              </a:rPr>
              <a:t>ohai</a:t>
            </a:r>
            <a:r>
              <a:rPr lang="en-US" sz="1600" dirty="0" smtClean="0">
                <a:latin typeface="Lucida Grande"/>
                <a:ea typeface="Lucida Grande"/>
                <a:cs typeface="Lucida Grande"/>
                <a:sym typeface="Lucida Grande"/>
              </a:rPr>
              <a:t> collects a ton of data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get all the way through to the many, many ways you set attributes on a node attribute, but we do it throughout the course - steer people away from a long discussion of precedence or merge order.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They can also run it on their workstations just to see how it differs.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10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Of course, we want to have redundant HA database servers</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node show target1 –l | oh –Paging WILL hang</a:t>
            </a:r>
            <a:r>
              <a:rPr lang="en-US" baseline="0" dirty="0" smtClean="0"/>
              <a:t> knife… I should file a bug</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295</a:t>
            </a:fld>
            <a:endParaRPr lang="en-US"/>
          </a:p>
        </p:txBody>
      </p:sp>
    </p:spTree>
    <p:extLst>
      <p:ext uri="{BB962C8B-B14F-4D97-AF65-F5344CB8AC3E}">
        <p14:creationId xmlns:p14="http://schemas.microsoft.com/office/powerpoint/2010/main" val="42059881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325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Also yaml formatter too with -Fy if people want to try that.</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300</a:t>
            </a:fld>
            <a:endParaRPr lang="en-US"/>
          </a:p>
        </p:txBody>
      </p:sp>
    </p:spTree>
    <p:extLst>
      <p:ext uri="{BB962C8B-B14F-4D97-AF65-F5344CB8AC3E}">
        <p14:creationId xmlns:p14="http://schemas.microsoft.com/office/powerpoint/2010/main" val="265543313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11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http://docs.opscode.com/chef_overview_attributes.html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Attributes are data points that can be static (from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or variable (set in attributes file, environments, roles, and recipes)</a:t>
            </a:r>
          </a:p>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Question: Is the node object stored in chef in JSON format, or stored in a backend DB in some format and just displayed in JSON?</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6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rId3"/>
              </a:rPr>
              <a:t>This is b</a:t>
            </a:r>
            <a:r>
              <a:rPr lang="en-US" sz="1600" dirty="0">
                <a:latin typeface="Lucida Grande" charset="0"/>
                <a:cs typeface="Lucida Grande" charset="0"/>
                <a:sym typeface="Lucida Grande" charset="0"/>
              </a:rPr>
              <a:t>it of a fudge as there are 15 level of precedence, but we </a:t>
            </a:r>
            <a:r>
              <a:rPr lang="en-US" sz="1600" dirty="0" err="1">
                <a:latin typeface="Lucida Grande" charset="0"/>
                <a:cs typeface="Lucida Grande" charset="0"/>
                <a:sym typeface="Lucida Grande" charset="0"/>
              </a:rPr>
              <a:t>dont</a:t>
            </a:r>
            <a:r>
              <a:rPr lang="en-US" sz="1600" dirty="0">
                <a:latin typeface="Lucida Grande" charset="0"/>
                <a:cs typeface="Lucida Grande" charset="0"/>
                <a:sym typeface="Lucida Grande" charset="0"/>
              </a:rPr>
              <a:t> want to go into that right now!</a:t>
            </a: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9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'default' filename can be replaced with 'platform' (e.g.  'centos'), or '</a:t>
            </a:r>
            <a:r>
              <a:rPr lang="en-US" sz="1600" dirty="0" err="1">
                <a:latin typeface="Lucida Grande" charset="0"/>
                <a:cs typeface="Lucida Grande" charset="0"/>
                <a:sym typeface="Lucida Grande" charset="0"/>
              </a:rPr>
              <a:t>platform_version</a:t>
            </a:r>
            <a:r>
              <a:rPr lang="en-US" sz="1600" dirty="0">
                <a:latin typeface="Lucida Grande" charset="0"/>
                <a:cs typeface="Lucida Grande" charset="0"/>
                <a:sym typeface="Lucida Grande" charset="0"/>
              </a:rPr>
              <a:t>' (e.g. '6.3')</a:t>
            </a:r>
          </a:p>
          <a:p>
            <a:r>
              <a:rPr lang="en-US" sz="1600" dirty="0">
                <a:latin typeface="Lucida Grande" charset="0"/>
                <a:cs typeface="Lucida Grande" charset="0"/>
                <a:sym typeface="Lucida Grande" charset="0"/>
              </a:rPr>
              <a:t>Note the attribute can be an array or a hash</a:t>
            </a: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13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&lt;&lt;WIP: I think these can also be in JSON format, yeah? If so, so we want to call that out?</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5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endParaRPr lang="en-US" sz="1600">
              <a:latin typeface="Lucida Grande" charset="0"/>
              <a:cs typeface="Lucida Grande" charset="0"/>
              <a:sym typeface="Lucida Grande"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9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Reflect on the fact that, yeah, we</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 not a class about HTML - but we are doing things the hard way, and part of that is getting used to putting files in the right places in cookbooks, and typing them in. If they</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ve</a:t>
            </a:r>
            <a:r>
              <a:rPr lang="en-US" sz="1600" dirty="0">
                <a:latin typeface="Lucida Grande" charset="0"/>
                <a:cs typeface="Lucida Grande" charset="0"/>
                <a:sym typeface="Lucida Grande" charset="0"/>
              </a:rPr>
              <a:t> never written HTML before, congratulate them on their first web site. :)</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3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more app servers, redundancy right?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1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interpolates to the value of the attribute, which is set in two places - 'index1.html' in attributes file and 'index2.html' in recipe </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600">
                <a:latin typeface="Lucida Grande" charset="0"/>
                <a:cs typeface="Lucida Grande" charset="0"/>
                <a:sym typeface="Lucida Grande" charset="0"/>
              </a:rPr>
              <a:t>If they have syntax errors in the recipe, it will get caught here.</a:t>
            </a:r>
          </a:p>
          <a:p>
            <a:pPr>
              <a:spcBef>
                <a:spcPts val="1200"/>
              </a:spcBef>
            </a:pPr>
            <a:r>
              <a:rPr lang="en-US" sz="1600">
                <a:latin typeface="Lucida Grande" charset="0"/>
                <a:cs typeface="Lucida Grande" charset="0"/>
                <a:sym typeface="Lucida Grande" charset="0"/>
              </a:rPr>
              <a:t/>
            </a:r>
            <a:br>
              <a:rPr lang="en-US" sz="1600">
                <a:latin typeface="Lucida Grande" charset="0"/>
                <a:cs typeface="Lucida Grande" charset="0"/>
                <a:sym typeface="Lucida Grande" charset="0"/>
              </a:rPr>
            </a:br>
            <a:r>
              <a:rPr lang="en-US" sz="1600">
                <a:latin typeface="Lucida Grande" charset="0"/>
                <a:cs typeface="Lucida Grande" charset="0"/>
                <a:sym typeface="Lucida Grande" charset="0"/>
              </a:rPr>
              <a:t>If you get a </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ruby</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57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77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You should see the new index.html from the attributes file.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98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node["apache"]["indexfile"] is the value of the attribute, which is set in two places - 'index1.html' in attributes file and 'index2.html' in recipe </a:t>
            </a: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28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800">
                <a:latin typeface="Lucida Grande" charset="0"/>
                <a:cs typeface="Lucida Grande" charset="0"/>
                <a:sym typeface="Lucida Grande" charset="0"/>
              </a:rPr>
              <a:t>This checks for syntax errors, bundles the cookbook up, and uploads it to the chef server for distribution to the chef clients. </a:t>
            </a:r>
          </a:p>
          <a:p>
            <a:pPr>
              <a:spcBef>
                <a:spcPts val="1200"/>
              </a:spcBef>
            </a:pPr>
            <a:r>
              <a:rPr lang="en-US" sz="1800">
                <a:latin typeface="Lucida Grande" charset="0"/>
                <a:cs typeface="Lucida Grande" charset="0"/>
                <a:sym typeface="Lucida Grande" charset="0"/>
              </a:rPr>
              <a:t>If they have syntax errors in the recipe, it will get caught here.</a:t>
            </a:r>
          </a:p>
          <a:p>
            <a:pPr>
              <a:spcBef>
                <a:spcPts val="1200"/>
              </a:spcBef>
            </a:pPr>
            <a:r>
              <a:rPr lang="en-US" sz="1800">
                <a:latin typeface="Lucida Grande" charset="0"/>
                <a:cs typeface="Lucida Grande" charset="0"/>
                <a:sym typeface="Lucida Grande" charset="0"/>
              </a:rPr>
              <a:t/>
            </a:r>
            <a:br>
              <a:rPr lang="en-US" sz="1800">
                <a:latin typeface="Lucida Grande" charset="0"/>
                <a:cs typeface="Lucida Grande" charset="0"/>
                <a:sym typeface="Lucida Grande" charset="0"/>
              </a:rPr>
            </a:br>
            <a:r>
              <a:rPr lang="en-US" sz="1800">
                <a:latin typeface="Lucida Grande" charset="0"/>
                <a:cs typeface="Lucida Grande" charset="0"/>
                <a:sym typeface="Lucida Grande" charset="0"/>
              </a:rPr>
              <a:t>If you get a </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ruby</a:t>
            </a:r>
            <a:r>
              <a:rPr lang="ja-JP" altLang="en-US" sz="1800">
                <a:latin typeface="Arial"/>
                <a:cs typeface="Lucida Grande" charset="0"/>
                <a:sym typeface="Lucida Grande" charset="0"/>
              </a:rPr>
              <a:t>’</a:t>
            </a:r>
            <a:r>
              <a:rPr lang="en-US" sz="1800">
                <a:latin typeface="Lucida Grande" charset="0"/>
                <a:cs typeface="Lucida Grande" charset="0"/>
                <a:sym typeface="Lucida Grande" charset="0"/>
              </a:rPr>
              <a:t> error on Windows, you need to make the Chef repo live in a path without spaces in it. (Seriously.)</a:t>
            </a:r>
          </a:p>
          <a:p>
            <a:pPr>
              <a:spcBef>
                <a:spcPts val="1200"/>
              </a:spcBef>
            </a:pPr>
            <a:endParaRPr lang="en-US" sz="1800">
              <a:latin typeface="Lucida Grande" charset="0"/>
              <a:cs typeface="Lucida Grande" charset="0"/>
              <a:sym typeface="Lucida Grande"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4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endParaRPr lang="en-US" sz="1600">
              <a:latin typeface="Times" charset="0"/>
              <a:cs typeface="Times" charset="0"/>
              <a:sym typeface="Times" charset="0"/>
            </a:endParaRPr>
          </a:p>
          <a:p>
            <a:pPr>
              <a:spcBef>
                <a:spcPts val="1200"/>
              </a:spcBef>
            </a:pP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69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The attribute and the file 'index1.html' is still in place - but specifying it in the recipe takes precedence!</a:t>
            </a: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990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&lt;&lt;WIP: Out as we </a:t>
            </a:r>
            <a:r>
              <a:rPr lang="en-US" sz="1600" dirty="0" err="1">
                <a:solidFill>
                  <a:srgbClr val="FF0000"/>
                </a:solidFill>
                <a:latin typeface="Lucida Grande" charset="0"/>
                <a:cs typeface="Lucida Grande" charset="0"/>
                <a:sym typeface="Lucida Grande" charset="0"/>
              </a:rPr>
              <a:t>dont</a:t>
            </a:r>
            <a:r>
              <a:rPr lang="en-US" sz="1600" dirty="0">
                <a:solidFill>
                  <a:srgbClr val="FF0000"/>
                </a:solidFill>
                <a:latin typeface="Lucida Grande" charset="0"/>
                <a:cs typeface="Lucida Grande" charset="0"/>
                <a:sym typeface="Lucida Grande" charset="0"/>
              </a:rPr>
              <a:t> want to discuss overrides, but just hidden for now to remind me to come up with another example.....</a:t>
            </a: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72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5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We need a load balancer in front of all these app servers</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Which index.html was used - index1.html or index2.html?</a:t>
            </a:r>
          </a:p>
          <a:p>
            <a:pPr>
              <a:spcBef>
                <a:spcPts val="1200"/>
              </a:spcBef>
            </a:pPr>
            <a:endParaRPr lang="en-US" sz="1600">
              <a:latin typeface="Lucida Grande" charset="0"/>
              <a:cs typeface="Lucida Grande" charset="0"/>
              <a:sym typeface="Lucida Grande"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13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Ruby format (with '=&gt;') shown.</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33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endParaRPr lang="en-US" sz="1600">
              <a:latin typeface="Lucida Grande" charset="0"/>
              <a:cs typeface="Lucida Grande" charset="0"/>
              <a:sym typeface="Lucida Grande" charset="0"/>
            </a:endParaRPr>
          </a:p>
          <a:p>
            <a:pPr>
              <a:spcBef>
                <a:spcPts val="1200"/>
              </a:spcBef>
            </a:pPr>
            <a:r>
              <a:rPr lang="en-US" sz="1600">
                <a:latin typeface="Lucida Grande" charset="0"/>
                <a:cs typeface="Lucida Grande" charset="0"/>
                <a:sym typeface="Lucida Grande" charset="0"/>
              </a:rPr>
              <a:t>Now revert your changes to "cookbooks/apache/recipes/default.rb" before continuing to ensure subsequent labs run successfully</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60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You can "cat" these if you want :).</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There are two .pem private key files on the system. The client.pem was created during the authentication cycle we just discussed. It is the private key for *this* node. The public key is stored on the Chef server.</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validation.pem is the private key for the validation client, also called the organization key. The validation.pem file can be deleted.</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871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Take a minute to talk about how chef does authentication: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We digitally sign each request with a private key</a:t>
            </a:r>
          </a:p>
          <a:p>
            <a:pPr eaLnBrk="1" hangingPunct="1"/>
            <a:r>
              <a:rPr lang="en-US" sz="1600" dirty="0" smtClean="0">
                <a:latin typeface="Lucida Grande"/>
                <a:ea typeface="Lucida Grande"/>
                <a:cs typeface="Lucida Grande"/>
                <a:sym typeface="Lucida Grande"/>
              </a:rPr>
              <a:t>* We verify that signature</a:t>
            </a:r>
          </a:p>
          <a:p>
            <a:pPr eaLnBrk="1" hangingPunct="1"/>
            <a:r>
              <a:rPr lang="en-US" sz="1600" dirty="0" smtClean="0">
                <a:latin typeface="Lucida Grande"/>
                <a:ea typeface="Lucida Grande"/>
                <a:cs typeface="Lucida Grande"/>
                <a:sym typeface="Lucida Grande"/>
              </a:rPr>
              <a:t>* We protect against replay attacks as well</a:t>
            </a:r>
          </a:p>
          <a:p>
            <a:pPr eaLnBrk="1" hangingPunct="1"/>
            <a:r>
              <a:rPr lang="en-US" sz="1600" dirty="0" smtClean="0">
                <a:latin typeface="Lucida Grande"/>
                <a:ea typeface="Lucida Grande"/>
                <a:cs typeface="Lucida Grande"/>
                <a:sym typeface="Lucida Grande"/>
              </a:rPr>
              <a:t>* There is no central store for Private Keys - meaning you have to keep them safe. It also means no attacker can compromise your security credentials centrally.</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Lets take a detailed look at the authentication cycle. When Chef client starts, it first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1.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exists, chef will use it to sign requests with the chef server API.</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2. If the </a:t>
            </a:r>
            <a:r>
              <a:rPr lang="en-US" sz="1600" dirty="0" err="1" smtClean="0">
                <a:latin typeface="Lucida Grande"/>
                <a:ea typeface="Lucida Grande"/>
                <a:cs typeface="Lucida Grande"/>
                <a:sym typeface="Lucida Grande"/>
              </a:rPr>
              <a:t>client.pem</a:t>
            </a:r>
            <a:r>
              <a:rPr lang="en-US" sz="1600" dirty="0" smtClean="0">
                <a:latin typeface="Lucida Grande"/>
                <a:ea typeface="Lucida Grande"/>
                <a:cs typeface="Lucida Grande"/>
                <a:sym typeface="Lucida Grande"/>
              </a:rPr>
              <a:t> does not exist, chef looks for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validation.pem</a:t>
            </a:r>
            <a:r>
              <a:rPr lang="en-US" sz="1600" dirty="0" smtClean="0">
                <a:latin typeface="Lucida Grande"/>
                <a:ea typeface="Lucida Grande"/>
                <a:cs typeface="Lucida Grande"/>
                <a:sym typeface="Lucida Grande"/>
              </a:rPr>
              <a:t>, the </a:t>
            </a:r>
            <a:r>
              <a:rPr lang="en-US" sz="1600" dirty="0" err="1" smtClean="0">
                <a:latin typeface="Lucida Grande"/>
                <a:ea typeface="Lucida Grande"/>
                <a:cs typeface="Lucida Grande"/>
                <a:sym typeface="Lucida Grande"/>
              </a:rPr>
              <a:t>validation_key</a:t>
            </a:r>
            <a:r>
              <a:rPr lang="en-US" sz="1600" dirty="0" smtClean="0">
                <a:latin typeface="Lucida Grande"/>
                <a:ea typeface="Lucida Grande"/>
                <a:cs typeface="Lucida Grande"/>
                <a:sym typeface="Lucida Grande"/>
              </a:rPr>
              <a: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3. If the validation key does not exist, then chef exits, or if the key does not match for the validation API client, chef reports a 401 and exits.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4. If the validation key exists, and it matches for the validation API client, chef requests a new API client for this </a:t>
            </a:r>
            <a:r>
              <a:rPr lang="en-US" sz="1600" dirty="0" err="1" smtClean="0">
                <a:latin typeface="Lucida Grande"/>
                <a:ea typeface="Lucida Grande"/>
                <a:cs typeface="Lucida Grande"/>
                <a:sym typeface="Lucida Grande"/>
              </a:rPr>
              <a:t>node_name</a:t>
            </a:r>
            <a:r>
              <a:rPr lang="en-US" sz="1600" dirty="0" smtClean="0">
                <a:latin typeface="Lucida Grande"/>
                <a:ea typeface="Lucida Grande"/>
                <a:cs typeface="Lucida Grande"/>
                <a:sym typeface="Lucida Grande"/>
              </a:rPr>
              <a:t> and writes this to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/chef/</a:t>
            </a:r>
            <a:r>
              <a:rPr lang="en-US" sz="1600" dirty="0" err="1" smtClean="0">
                <a:latin typeface="Lucida Grande"/>
                <a:ea typeface="Lucida Grande"/>
                <a:cs typeface="Lucida Grande"/>
                <a:sym typeface="Lucida Grande"/>
              </a:rPr>
              <a:t>client.pem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5. Chef will use the newly created client to sign requests with the chef server API for all further requests.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key lost: must delete node &amp; regenerate</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68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089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u="sng"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30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I.e</a:t>
            </a:r>
            <a:r>
              <a:rPr lang="en-US" sz="1600" dirty="0">
                <a:latin typeface="Lucida Grande" charset="0"/>
                <a:cs typeface="Lucida Grande" charset="0"/>
                <a:sym typeface="Lucida Grande" charset="0"/>
              </a:rPr>
              <a:t>. we end up with an array of resources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r>
              <a:rPr lang="en-US" sz="1600" dirty="0">
                <a:latin typeface="Lucida Grande" charset="0"/>
                <a:cs typeface="Lucida Grande" charset="0"/>
                <a:sym typeface="Lucida Grande" charset="0"/>
              </a:rPr>
              <a:t>Important to note that this resource collection shown here is quite simple, and will become more complicated later in the course as we iterate in a recipe, and include notifications (especially immediate notifications)</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71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 - to illustrate the resource collection that was build in the previous section!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Instructor Note: This is a building slide!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Question: What would happen if Apache was installed on the node, but was not running?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Instructor introduction</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 Name, email</a:t>
            </a:r>
          </a:p>
          <a:p>
            <a:pPr eaLnBrk="1" hangingPunct="1"/>
            <a:r>
              <a:rPr lang="en-US" sz="1200" dirty="0" smtClean="0">
                <a:latin typeface="Lucida Grande" charset="0"/>
                <a:ea typeface="Lucida Grande" charset="0"/>
                <a:cs typeface="Lucida Grande" charset="0"/>
                <a:sym typeface="Lucida Grande" charset="0"/>
              </a:rPr>
              <a:t>* Previous job roles/background</a:t>
            </a:r>
          </a:p>
          <a:p>
            <a:pPr eaLnBrk="1" hangingPunct="1"/>
            <a:r>
              <a:rPr lang="en-US" sz="1200" dirty="0" smtClean="0">
                <a:latin typeface="Lucida Grande" charset="0"/>
                <a:ea typeface="Lucida Grande" charset="0"/>
                <a:cs typeface="Lucida Grande" charset="0"/>
                <a:sym typeface="Lucida Grande" charset="0"/>
              </a:rPr>
              <a:t>* Current job role</a:t>
            </a:r>
          </a:p>
          <a:p>
            <a:pPr eaLnBrk="1" hangingPunct="1"/>
            <a:r>
              <a:rPr lang="en-US" sz="1200" dirty="0" smtClean="0">
                <a:latin typeface="Lucida Grande" charset="0"/>
                <a:ea typeface="Lucida Grande" charset="0"/>
                <a:cs typeface="Lucida Grande" charset="0"/>
                <a:sym typeface="Lucida Grande" charset="0"/>
              </a:rPr>
              <a:t>* Experience with Chef</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Hand out your business card</a:t>
            </a:r>
          </a:p>
        </p:txBody>
      </p:sp>
      <p:sp>
        <p:nvSpPr>
          <p:cNvPr id="4" name="Slide Number Placeholder 3"/>
          <p:cNvSpPr>
            <a:spLocks noGrp="1"/>
          </p:cNvSpPr>
          <p:nvPr>
            <p:ph type="sldNum" sz="quarter" idx="10"/>
          </p:nvPr>
        </p:nvSpPr>
        <p:spPr/>
        <p:txBody>
          <a:bodyPr/>
          <a:lstStyle/>
          <a:p>
            <a:fld id="{71EA22A5-3891-4C7D-9BEC-1B591C1D46DE}" type="slidenum">
              <a:rPr lang="en-US" smtClean="0"/>
              <a:t>3</a:t>
            </a:fld>
            <a:endParaRPr lang="en-US"/>
          </a:p>
        </p:txBody>
      </p:sp>
    </p:spTree>
    <p:extLst>
      <p:ext uri="{BB962C8B-B14F-4D97-AF65-F5344CB8AC3E}">
        <p14:creationId xmlns:p14="http://schemas.microsoft.com/office/powerpoint/2010/main" val="3319067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72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Scaling out the app layer, redundant LB</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01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resource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NOTE: The next 3 slides are building slides and advance </a:t>
            </a:r>
            <a:r>
              <a:rPr lang="en-US" sz="1600" dirty="0" smtClean="0">
                <a:latin typeface="Lucida Grande" charset="0"/>
                <a:cs typeface="Lucida Grande" charset="0"/>
                <a:sym typeface="Lucida Grande" charset="0"/>
              </a:rPr>
              <a:t>automatically</a:t>
            </a:r>
          </a:p>
          <a:p>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Going to </a:t>
            </a:r>
            <a:r>
              <a:rPr lang="en-US" sz="1600" baseline="0" dirty="0" smtClean="0">
                <a:solidFill>
                  <a:srgbClr val="FF0000"/>
                </a:solidFill>
                <a:latin typeface="Lucida Grande" charset="0"/>
                <a:cs typeface="Lucida Grande" charset="0"/>
                <a:sym typeface="Lucida Grande" charset="0"/>
              </a:rPr>
              <a:t>hide this slide until we get 3 recipes with 3 resources that work well together – 1/4</a:t>
            </a:r>
            <a:endParaRPr lang="en-US" sz="1600" dirty="0" smtClean="0">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a:latin typeface="Lucida Grande" charset="0"/>
              <a:cs typeface="Lucida Grande" charset="0"/>
              <a:sym typeface="Lucida Grande"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4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2/4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63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latin typeface="Lucida Grande" charset="0"/>
                <a:cs typeface="Lucida Grande" charset="0"/>
                <a:sym typeface="Lucida Grande" charset="0"/>
              </a:rPr>
              <a:t>All </a:t>
            </a:r>
            <a:r>
              <a:rPr lang="en-US" sz="1600" dirty="0">
                <a:latin typeface="Lucida Grande" charset="0"/>
                <a:cs typeface="Lucida Grande" charset="0"/>
                <a:sym typeface="Lucida Grande" charset="0"/>
              </a:rPr>
              <a:t>attributes are passed to the resource collection along with the </a:t>
            </a:r>
            <a:r>
              <a:rPr lang="en-US" sz="1600" dirty="0" smtClean="0">
                <a:latin typeface="Lucida Grande" charset="0"/>
                <a:cs typeface="Lucida Grande" charset="0"/>
                <a:sym typeface="Lucida Grande" charset="0"/>
              </a:rPr>
              <a:t>resource</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3/4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8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 Going to </a:t>
            </a:r>
            <a:r>
              <a:rPr lang="en-US" sz="1600" baseline="0" dirty="0" smtClean="0">
                <a:latin typeface="Lucida Grande" charset="0"/>
                <a:cs typeface="Lucida Grande" charset="0"/>
                <a:sym typeface="Lucida Grande" charset="0"/>
              </a:rPr>
              <a:t>hide this slide until we get 3 recipes with 3 resources that work well together – 4/4</a:t>
            </a:r>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&lt;&lt;WIP Also some feedback said this was too much repetition</a:t>
            </a:r>
            <a:endParaRPr lang="en-US" sz="1600" dirty="0" smtClean="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0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Point out:</a:t>
            </a:r>
          </a:p>
          <a:p>
            <a:r>
              <a:rPr lang="en-US" sz="1600" dirty="0">
                <a:latin typeface="Lucida Grande" charset="0"/>
                <a:cs typeface="Lucida Grande" charset="0"/>
                <a:sym typeface="Lucida Grande" charset="0"/>
              </a:rPr>
              <a:t>- that Chef has a compile phase and an execute phase</a:t>
            </a:r>
            <a:br>
              <a:rPr lang="en-US" sz="1600" dirty="0">
                <a:latin typeface="Lucida Grande" charset="0"/>
                <a:cs typeface="Lucida Grande" charset="0"/>
                <a:sym typeface="Lucida Grande" charset="0"/>
              </a:rPr>
            </a:br>
            <a:r>
              <a:rPr lang="en-US" sz="1600" dirty="0">
                <a:latin typeface="Lucida Grande" charset="0"/>
                <a:cs typeface="Lucida Grande" charset="0"/>
                <a:sym typeface="Lucida Grande" charset="0"/>
              </a:rPr>
              <a:t>- during the compile phase, it compiles resources into a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resource collection</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and then executes them. You can use arbitrary Ruby (as seen here) to create the resources in the resource collection</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0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32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a:t>
            </a:r>
          </a:p>
          <a:p>
            <a:r>
              <a:rPr lang="en-US" sz="1600">
                <a:latin typeface="Lucida Grande" charset="0"/>
                <a:cs typeface="Lucida Grande" charset="0"/>
                <a:sym typeface="Lucida Grande" charset="0"/>
              </a:rPr>
              <a:t>-) Chef API requests are time sensitive. Check your NTP drift.</a:t>
            </a: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 slide formerly known as “MOTD” :)</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The example in this lab simply writes to a HOSTS file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347</a:t>
            </a:fld>
            <a:endParaRPr lang="en-US"/>
          </a:p>
        </p:txBody>
      </p:sp>
    </p:spTree>
    <p:extLst>
      <p:ext uri="{BB962C8B-B14F-4D97-AF65-F5344CB8AC3E}">
        <p14:creationId xmlns:p14="http://schemas.microsoft.com/office/powerpoint/2010/main" val="152365864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601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Note: knife cmds no longer automatically appear in the deck presentation from here on out.  Encourage students to help each other.  The “big reveal” will happen after they’ve had ample time to figure it out.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92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Posted on </a:t>
            </a:r>
            <a:r>
              <a:rPr lang="en-US" sz="1600" dirty="0" err="1">
                <a:latin typeface="Helvetica" charset="0"/>
                <a:cs typeface="Helvetica" charset="0"/>
                <a:sym typeface="Helvetica" charset="0"/>
              </a:rPr>
              <a:t>slashdot</a:t>
            </a:r>
            <a:r>
              <a:rPr lang="en-US" sz="1600" dirty="0">
                <a:latin typeface="Helvetica" charset="0"/>
                <a:cs typeface="Helvetica" charset="0"/>
                <a:sym typeface="Helvetica" charset="0"/>
              </a:rPr>
              <a:t>, hacker news or </a:t>
            </a:r>
            <a:r>
              <a:rPr lang="en-US" sz="1600" dirty="0" err="1">
                <a:latin typeface="Helvetica" charset="0"/>
                <a:cs typeface="Helvetica" charset="0"/>
                <a:sym typeface="Helvetica" charset="0"/>
              </a:rPr>
              <a:t>techcrunch</a:t>
            </a:r>
            <a:r>
              <a:rPr lang="en-US" sz="1600" dirty="0">
                <a:latin typeface="Helvetica" charset="0"/>
                <a:cs typeface="Helvetica" charset="0"/>
                <a:sym typeface="Helvetica" charset="0"/>
              </a:rPr>
              <a:t>! We must construct additional pylons</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the first is our node attribute syntax, which lets you create: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A top level attribute named ‘datacenter’</a:t>
            </a:r>
          </a:p>
          <a:p>
            <a:pPr eaLnBrk="1" hangingPunct="1"/>
            <a:r>
              <a:rPr lang="en-US" sz="1600" dirty="0" smtClean="0">
                <a:latin typeface="Lucida Grande"/>
                <a:ea typeface="Lucida Grande"/>
                <a:cs typeface="Lucida Grande"/>
                <a:sym typeface="Lucida Grande"/>
              </a:rPr>
              <a:t>* Whose value is a hash</a:t>
            </a:r>
          </a:p>
          <a:p>
            <a:pPr eaLnBrk="1" hangingPunct="1"/>
            <a:r>
              <a:rPr lang="en-US" sz="1600" dirty="0" smtClean="0">
                <a:latin typeface="Lucida Grande"/>
                <a:ea typeface="Lucida Grande"/>
                <a:cs typeface="Lucida Grande"/>
                <a:sym typeface="Lucida Grande"/>
              </a:rPr>
              <a:t>* With a key named ‘location’</a:t>
            </a:r>
          </a:p>
          <a:p>
            <a:pPr eaLnBrk="1" hangingPunct="1"/>
            <a:r>
              <a:rPr lang="en-US" sz="1600" dirty="0" smtClean="0">
                <a:latin typeface="Lucida Grande"/>
                <a:ea typeface="Lucida Grande"/>
                <a:cs typeface="Lucida Grande"/>
                <a:sym typeface="Lucida Grande"/>
              </a:rPr>
              <a:t>* Whose value is the ruby literal ‘china’</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there are ruby people in the room, make note of the fact that we just auto-vivified a hash (we didn’t have to create the interstitial hash for ‘</a:t>
            </a:r>
            <a:r>
              <a:rPr lang="en-US" sz="1600" dirty="0" err="1" smtClean="0">
                <a:latin typeface="Lucida Grande"/>
                <a:ea typeface="Lucida Grande"/>
                <a:cs typeface="Lucida Grande"/>
                <a:sym typeface="Lucida Grande"/>
              </a:rPr>
              <a:t>in_scope</a:t>
            </a:r>
            <a:r>
              <a:rPr lang="en-US" sz="1600" dirty="0" smtClean="0">
                <a:latin typeface="Lucida Grande"/>
                <a:ea typeface="Lucida Grande"/>
                <a:cs typeface="Lucida Grande"/>
                <a:sym typeface="Lucida Grande"/>
              </a:rPr>
              <a:t>’ - chef did that for us.)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Talk about truth/false. The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‘false’ means false, as does ‘nil’. True is any other value, including the literal </a:t>
            </a:r>
            <a:r>
              <a:rPr lang="en-US" sz="1600" dirty="0" err="1" smtClean="0">
                <a:latin typeface="Lucida Grande"/>
                <a:ea typeface="Lucida Grande"/>
                <a:cs typeface="Lucida Grande"/>
                <a:sym typeface="Lucida Grande"/>
              </a:rPr>
              <a:t>bareword</a:t>
            </a:r>
            <a:r>
              <a:rPr lang="en-US" sz="1600" dirty="0" smtClean="0">
                <a:latin typeface="Lucida Grande"/>
                <a:ea typeface="Lucida Grande"/>
                <a:cs typeface="Lucida Grande"/>
                <a:sym typeface="Lucida Grande"/>
              </a:rPr>
              <a:t> ‘true’. Unlike some </a:t>
            </a:r>
            <a:r>
              <a:rPr lang="en-US" sz="1600" dirty="0" err="1" smtClean="0">
                <a:latin typeface="Lucida Grande"/>
                <a:ea typeface="Lucida Grande"/>
                <a:cs typeface="Lucida Grande"/>
                <a:sym typeface="Lucida Grande"/>
              </a:rPr>
              <a:t>langauges</a:t>
            </a:r>
            <a:r>
              <a:rPr lang="en-US" sz="1600" dirty="0" smtClean="0">
                <a:latin typeface="Lucida Grande"/>
                <a:ea typeface="Lucida Grande"/>
                <a:cs typeface="Lucida Grande"/>
                <a:sym typeface="Lucida Grande"/>
              </a:rPr>
              <a:t>, in ruby, 0 is </a:t>
            </a:r>
            <a:r>
              <a:rPr lang="en-US" sz="1600" b="1" dirty="0" smtClean="0">
                <a:latin typeface="Lucida Grande"/>
                <a:ea typeface="Lucida Grande"/>
                <a:cs typeface="Lucida Grande"/>
                <a:sym typeface="Lucida Grande"/>
              </a:rPr>
              <a:t>not</a:t>
            </a:r>
            <a:r>
              <a:rPr lang="en-US" sz="1600" dirty="0" smtClean="0">
                <a:latin typeface="Lucida Grande"/>
                <a:ea typeface="Lucida Grande"/>
                <a:cs typeface="Lucida Grande"/>
                <a:sym typeface="Lucida Grande"/>
              </a:rPr>
              <a:t> false.</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909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actually will describe, in depth, why this is - but we’ll use object lessons throughout the class to do it. Have folks sit tight.</a:t>
            </a: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011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important.</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This is especially important in community cookbooks.  When sharing code, if you depend on it make sure it is defined somewhere.</a:t>
            </a: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11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Reiterate what happens here: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 Syntax check</a:t>
            </a:r>
          </a:p>
          <a:p>
            <a:pPr eaLnBrk="1" hangingPunct="1"/>
            <a:r>
              <a:rPr lang="en-US" sz="1600" dirty="0" smtClean="0">
                <a:latin typeface="Lucida Grande"/>
                <a:ea typeface="Lucida Grande"/>
                <a:cs typeface="Lucida Grande"/>
                <a:sym typeface="Lucida Grande"/>
              </a:rPr>
              <a:t>* Upload to Chef Server</a:t>
            </a: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21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Talk about the hard way again!</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Point</a:t>
            </a:r>
            <a:r>
              <a:rPr lang="en-US" sz="1600" baseline="0" dirty="0" smtClean="0">
                <a:latin typeface="Lucida Grande"/>
                <a:ea typeface="Lucida Grande"/>
                <a:cs typeface="Lucida Grande"/>
                <a:sym typeface="Lucida Grande"/>
              </a:rPr>
              <a:t> out that within Chef you have full access to Windows Environment variables</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going to WAIT for the big reveal.  Students will walk out of here confident that they can make their own recipes.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See if they can do it without a syntax hint - if they need help, ask another student, the teacher, or use the apache recipe we wrote earlier as a reference.</a:t>
            </a: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318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 big reveal! Watch for how many got it right.</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Congrats, you just learned some Ruby!</a:t>
            </a: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This is the “source” file we referenced in our template resource.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It is the same </a:t>
            </a:r>
            <a:r>
              <a:rPr lang="en-US" sz="1600" dirty="0" err="1" smtClean="0">
                <a:latin typeface="Lucida Grande"/>
                <a:ea typeface="Lucida Grande"/>
                <a:cs typeface="Lucida Grande"/>
                <a:sym typeface="Lucida Grande"/>
              </a:rPr>
              <a:t>templating</a:t>
            </a:r>
            <a:r>
              <a:rPr lang="en-US" sz="1600" dirty="0" smtClean="0">
                <a:latin typeface="Lucida Grande"/>
                <a:ea typeface="Lucida Grande"/>
                <a:cs typeface="Lucida Grande"/>
                <a:sym typeface="Lucida Grande"/>
              </a:rPr>
              <a:t> language used in Ruby on Rails, and should be familiar to users of PHP, Perl’s Mason, etc.</a:t>
            </a: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new syntax here - node attributes, de-referenced with a square bracket.</a:t>
            </a: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421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introduce the “case” conditional here. We will include the next line if ‘</a:t>
            </a:r>
            <a:r>
              <a:rPr lang="en-US" sz="1600" dirty="0" smtClean="0">
                <a:latin typeface="Courier"/>
                <a:ea typeface="Courier"/>
                <a:cs typeface="Courier"/>
                <a:sym typeface="Courier"/>
              </a:rPr>
              <a:t>node[</a:t>
            </a:r>
            <a:r>
              <a:rPr lang="en-US" sz="1600" dirty="0" smtClean="0">
                <a:solidFill>
                  <a:srgbClr val="BC2424"/>
                </a:solidFill>
                <a:latin typeface="Courier"/>
                <a:ea typeface="Courier"/>
                <a:cs typeface="Courier"/>
                <a:sym typeface="Courier"/>
              </a:rPr>
              <a:t>"datacenter</a:t>
            </a:r>
            <a:r>
              <a:rPr lang="en-US" sz="1600" dirty="0" smtClean="0">
                <a:latin typeface="Courier"/>
                <a:ea typeface="Courier"/>
                <a:cs typeface="Courier"/>
                <a:sym typeface="Courier"/>
              </a:rPr>
              <a:t>"][</a:t>
            </a:r>
            <a:r>
              <a:rPr lang="en-US" sz="1600" dirty="0" smtClean="0">
                <a:solidFill>
                  <a:srgbClr val="BC2424"/>
                </a:solidFill>
                <a:latin typeface="Courier"/>
                <a:ea typeface="Courier"/>
                <a:cs typeface="Courier"/>
                <a:sym typeface="Courier"/>
              </a:rPr>
              <a:t>"location</a:t>
            </a:r>
            <a:r>
              <a:rPr lang="en-US" sz="1600" dirty="0" smtClean="0">
                <a:latin typeface="Courier"/>
                <a:ea typeface="Courier"/>
                <a:cs typeface="Courier"/>
                <a:sym typeface="Courier"/>
              </a:rPr>
              <a:t>"]</a:t>
            </a:r>
            <a:r>
              <a:rPr lang="en-US" sz="1600" dirty="0" smtClean="0">
                <a:latin typeface="Lucida Grande"/>
                <a:ea typeface="Lucida Grande"/>
                <a:cs typeface="Lucida Grande"/>
                <a:sym typeface="Lucida Grande"/>
              </a:rPr>
              <a:t>’ is China. Ask the class whether we are going to include it or not. </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Remind them that as they get more datacenters up, they can include additional ‘when’</a:t>
            </a:r>
            <a:r>
              <a:rPr lang="en-US" sz="1600" baseline="0" dirty="0" smtClean="0">
                <a:latin typeface="Lucida Grande"/>
                <a:ea typeface="Lucida Grande"/>
                <a:cs typeface="Lucida Grande"/>
                <a:sym typeface="Lucida Grande"/>
              </a:rPr>
              <a:t> statements</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830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Once again: the holy trinity - package, service, template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13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an Infrastructure has a Topology. Maybe you don</a:t>
            </a:r>
            <a:r>
              <a:rPr lang="ja-JP" altLang="en-US" sz="1600">
                <a:latin typeface="Arial"/>
                <a:cs typeface="Helvetica" charset="0"/>
                <a:sym typeface="Helvetica" charset="0"/>
              </a:rPr>
              <a:t>’</a:t>
            </a:r>
            <a:r>
              <a:rPr lang="en-US" sz="1600">
                <a:latin typeface="Helvetica" charset="0"/>
                <a:cs typeface="Helvetica" charset="0"/>
                <a:sym typeface="Helvetica" charset="0"/>
              </a:rPr>
              <a:t>t want to do it that way.</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39331"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We repeat this a lot in this deck. Drive it home.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Best practice = abstraction for portability.  If you couple desired attributes into your recipes, disaster will befall you later!</a:t>
            </a: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03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Testing for syntax</a:t>
            </a:r>
          </a:p>
          <a:p>
            <a:pPr eaLnBrk="1" hangingPunct="1"/>
            <a:r>
              <a:rPr lang="en-US" sz="1600" smtClean="0">
                <a:latin typeface="Lucida Grande"/>
                <a:ea typeface="Lucida Grande"/>
                <a:cs typeface="Lucida Grande"/>
                <a:sym typeface="Lucida Grande"/>
              </a:rPr>
              <a:t>Uploading files to the Chef Server</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137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JSON syntax rules for this class: use double quotes around strings, no trailing commas.  Stick to that and you will survive Chef </a:t>
            </a:r>
            <a:r>
              <a:rPr lang="en-US" sz="1600" dirty="0" err="1" smtClean="0">
                <a:latin typeface="Lucida Grande"/>
                <a:ea typeface="Lucida Grande"/>
                <a:cs typeface="Lucida Grande"/>
                <a:sym typeface="Lucida Grande"/>
              </a:rPr>
              <a:t>Bootcamp</a:t>
            </a:r>
            <a:r>
              <a:rPr lang="en-US" sz="1600" dirty="0" smtClean="0">
                <a:latin typeface="Lucida Grande"/>
                <a:ea typeface="Lucida Grande"/>
                <a:cs typeface="Lucida Grande"/>
                <a:sym typeface="Lucida Grande"/>
              </a:rPr>
              <a:t>!  No trailing commas in JSON! Most common syntax error.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We are </a:t>
            </a:r>
            <a:r>
              <a:rPr lang="en-US" sz="1600" b="1" dirty="0" smtClean="0">
                <a:latin typeface="Lucida Grande"/>
                <a:ea typeface="Lucida Grande"/>
                <a:cs typeface="Lucida Grande"/>
                <a:sym typeface="Lucida Grande"/>
              </a:rPr>
              <a:t>leaving out the datacenter cookbook on purpose</a:t>
            </a:r>
            <a:r>
              <a:rPr lang="en-US" sz="1600" dirty="0" smtClean="0">
                <a:latin typeface="Lucida Grande"/>
                <a:ea typeface="Lucida Grande"/>
                <a:cs typeface="Lucida Grande"/>
                <a:sym typeface="Lucida Grande"/>
              </a:rPr>
              <a:t>, as we are going to cause a failure due to the missing attribute, and fix with cookbook dependencies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If someone spots them, congratulate them on their good eye, and keep going.</a:t>
            </a: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3427"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What went wrong! </a:t>
            </a: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Ruby is object oriented and functional, and everything you do has a return code. So</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we do:</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node (this is the node object)</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["datacenter"] (this is the method [], with an argument ‘datacenter’)</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this returns ‘nil’, because there is no ‘location’ attribute on the node, because we haven’t evaluated the datacenter cookbook</a:t>
            </a: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in_scope</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gets called on ‘nil’, because that was the last return code</a:t>
            </a:r>
          </a:p>
          <a:p>
            <a:pPr eaLnBrk="1" hangingPunct="1"/>
            <a:endPar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endParaRPr>
          </a:p>
          <a:p>
            <a:pPr eaLnBrk="1" hangingPunct="1"/>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Hence - ‘undefined method [] for </a:t>
            </a:r>
            <a:r>
              <a:rPr lang="en-US" sz="1600" dirty="0" err="1" smtClean="0">
                <a:solidFill>
                  <a:srgbClr val="222320"/>
                </a:solidFill>
                <a:latin typeface="Lucida Console" pitchFamily="49" charset="0"/>
                <a:ea typeface="Lucida Console" pitchFamily="49" charset="0"/>
                <a:cs typeface="Lucida Console" pitchFamily="49" charset="0"/>
                <a:sym typeface="Lucida Console" pitchFamily="49" charset="0"/>
              </a:rPr>
              <a:t>nil:NilClass</a:t>
            </a:r>
            <a:r>
              <a:rPr lang="en-US" sz="1600" dirty="0" smtClean="0">
                <a:solidFill>
                  <a:srgbClr val="222320"/>
                </a:solidFill>
                <a:latin typeface="Lucida Console" pitchFamily="49" charset="0"/>
                <a:ea typeface="Lucida Console" pitchFamily="49" charset="0"/>
                <a:cs typeface="Lucida Console" pitchFamily="49" charset="0"/>
                <a:sym typeface="Lucida Console" pitchFamily="49" charset="0"/>
              </a:rPr>
              <a:t>’. When you see this, it most often means you tried to look up a Node attribute that does not exist.</a:t>
            </a: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547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Wait for reveal</a:t>
            </a: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you can find the methods available to an object by calling the .methods method. So "</a:t>
            </a:r>
            <a:r>
              <a:rPr lang="en-US" sz="1600" dirty="0" err="1">
                <a:solidFill>
                  <a:srgbClr val="000000"/>
                </a:solidFill>
                <a:latin typeface="Lucida Grande" charset="0"/>
                <a:cs typeface="Lucida Grande" charset="0"/>
                <a:sym typeface="Lucida Grande" charset="0"/>
              </a:rPr>
              <a:t>foo".methods</a:t>
            </a:r>
            <a:r>
              <a:rPr lang="en-US" sz="1600" dirty="0">
                <a:solidFill>
                  <a:srgbClr val="000000"/>
                </a:solidFill>
                <a:latin typeface="Lucida Grande" charset="0"/>
                <a:cs typeface="Lucida Grande" charset="0"/>
                <a:sym typeface="Lucida Grande" charset="0"/>
              </a:rPr>
              <a:t> would return an array of all the methods that string supports (including the .class method).  You could demo this in an IRB session.</a:t>
            </a:r>
          </a:p>
          <a:p>
            <a:endParaRPr lang="en-US" sz="1600" dirty="0">
              <a:solidFill>
                <a:srgbClr val="FF0000"/>
              </a:solidFill>
              <a:latin typeface="Lucida Grande" charset="0"/>
              <a:cs typeface="Lucida Grande" charset="0"/>
              <a:sym typeface="Lucida Grande" charset="0"/>
            </a:endParaRPr>
          </a:p>
          <a:p>
            <a:r>
              <a:rPr lang="en-US" sz="1600" u="sng" dirty="0">
                <a:latin typeface="Lucida Grande" charset="0"/>
                <a:cs typeface="Lucida Grande" charset="0"/>
                <a:sym typeface="Lucida Grande" charset="0"/>
              </a:rPr>
              <a:t>http://</a:t>
            </a:r>
            <a:r>
              <a:rPr lang="en-US" sz="1600" u="sng" dirty="0" err="1">
                <a:latin typeface="Lucida Grande" charset="0"/>
                <a:cs typeface="Lucida Grande" charset="0"/>
                <a:sym typeface="Lucida Grande" charset="0"/>
              </a:rPr>
              <a:t>lukaszwrobel.</a:t>
            </a:r>
            <a:r>
              <a:rPr lang="en-US" sz="1600" u="sng" dirty="0" err="1">
                <a:latin typeface="Lucida Grande" charset="0"/>
                <a:cs typeface="Lucida Grande" charset="0"/>
                <a:sym typeface="Lucida Grande" charset="0"/>
                <a:hlinkClick r:id="rId3"/>
              </a:rPr>
              <a:t>pl</a:t>
            </a:r>
            <a:r>
              <a:rPr lang="en-US" sz="1600" u="sng" dirty="0">
                <a:latin typeface="Lucida Grande" charset="0"/>
                <a:cs typeface="Lucida Grande" charset="0"/>
                <a:sym typeface="Lucida Grande" charset="0"/>
                <a:hlinkClick r:id="rId3"/>
              </a:rPr>
              <a:t>/blog/ruby-is-nil</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A hash is a list o</a:t>
            </a:r>
            <a:r>
              <a:rPr lang="en-US" sz="1600" dirty="0">
                <a:latin typeface="Lucida Grande" charset="0"/>
                <a:cs typeface="Lucida Grande" charset="0"/>
                <a:sym typeface="Lucida Grande" charset="0"/>
              </a:rPr>
              <a:t>f key-value pairs.  Hashes can contain other hashes as the value, so they allow you to construct arbitrarily complex data structures to model your infrastructure. Example: </a:t>
            </a:r>
            <a:r>
              <a:rPr lang="en-US" sz="1600" dirty="0" smtClean="0">
                <a:latin typeface="Lucida Grande" charset="0"/>
                <a:cs typeface="Lucida Grande" charset="0"/>
                <a:sym typeface="Lucida Grande" charset="0"/>
              </a:rPr>
              <a:t>node["</a:t>
            </a:r>
            <a:r>
              <a:rPr lang="en-US" sz="1600" dirty="0" err="1" smtClean="0">
                <a:latin typeface="Lucida Grande" charset="0"/>
                <a:cs typeface="Lucida Grande" charset="0"/>
                <a:sym typeface="Lucida Grande" charset="0"/>
              </a:rPr>
              <a:t>mysql</a:t>
            </a:r>
            <a:r>
              <a:rPr lang="en-US" sz="1600" dirty="0" smtClean="0">
                <a:latin typeface="Lucida Grande" charset="0"/>
                <a:cs typeface="Lucida Grande" charset="0"/>
                <a:sym typeface="Lucida Grande" charset="0"/>
              </a:rPr>
              <a:t>"]["server"]["</a:t>
            </a:r>
            <a:r>
              <a:rPr lang="en-US" sz="1600" dirty="0" err="1" smtClean="0">
                <a:latin typeface="Lucida Grande" charset="0"/>
                <a:cs typeface="Lucida Grande" charset="0"/>
                <a:sym typeface="Lucida Grande" charset="0"/>
              </a:rPr>
              <a:t>tunables</a:t>
            </a:r>
            <a:r>
              <a:rPr lang="en-US" sz="1600" dirty="0" smtClean="0">
                <a:latin typeface="Lucida Grande" charset="0"/>
                <a:cs typeface="Lucida Grande" charset="0"/>
                <a:sym typeface="Lucida Grande" charset="0"/>
              </a:rPr>
              <a:t>"]["</a:t>
            </a:r>
            <a:r>
              <a:rPr lang="en-US" sz="1600" dirty="0" err="1" smtClean="0">
                <a:latin typeface="Lucida Grande" charset="0"/>
                <a:cs typeface="Lucida Grande" charset="0"/>
                <a:sym typeface="Lucida Grande" charset="0"/>
              </a:rPr>
              <a:t>log_slow_queries</a:t>
            </a:r>
            <a:r>
              <a:rPr lang="en-US" sz="1600" dirty="0" smtClean="0">
                <a:latin typeface="Lucida Grande" charset="0"/>
                <a:cs typeface="Lucida Grande" charset="0"/>
                <a:sym typeface="Lucida Grande" charset="0"/>
              </a:rPr>
              <a:t>"] </a:t>
            </a:r>
            <a:r>
              <a:rPr lang="en-US" sz="1600" dirty="0">
                <a:latin typeface="Lucida Grande" charset="0"/>
                <a:cs typeface="Lucida Grande" charset="0"/>
                <a:sym typeface="Lucida Grande" charset="0"/>
              </a:rPr>
              <a:t>= true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"undefined" in Ruby is "nil" (in same way Perl calls it "</a:t>
            </a:r>
            <a:r>
              <a:rPr lang="en-US" sz="1600" dirty="0" err="1">
                <a:latin typeface="Lucida Grande" charset="0"/>
                <a:cs typeface="Lucida Grande" charset="0"/>
                <a:sym typeface="Lucida Grande" charset="0"/>
              </a:rPr>
              <a:t>undef</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FF0000"/>
                </a:solidFill>
                <a:latin typeface="Lucida Grande" charset="0"/>
                <a:cs typeface="Lucida Grande" charset="0"/>
                <a:sym typeface="Lucida Grande" charset="0"/>
              </a:rPr>
              <a:t>From Julian</a:t>
            </a:r>
          </a:p>
          <a:p>
            <a:r>
              <a:rPr lang="en-US" dirty="0">
                <a:latin typeface="Consolas" charset="0"/>
                <a:cs typeface="Consolas" charset="0"/>
                <a:sym typeface="Consolas" charset="0"/>
              </a:rPr>
              <a:t>1. A hash is a list of key-value pairs </a:t>
            </a:r>
          </a:p>
          <a:p>
            <a:endParaRPr lang="en-US" dirty="0">
              <a:latin typeface="Consolas" charset="0"/>
              <a:cs typeface="Consolas" charset="0"/>
              <a:sym typeface="Consolas" charset="0"/>
            </a:endParaRPr>
          </a:p>
          <a:p>
            <a:r>
              <a:rPr lang="en-US" dirty="0">
                <a:latin typeface="Consolas" charset="0"/>
                <a:cs typeface="Consolas" charset="0"/>
                <a:sym typeface="Consolas" charset="0"/>
              </a:rPr>
              <a:t>2. A </a:t>
            </a:r>
            <a:r>
              <a:rPr lang="en-US" dirty="0" err="1">
                <a:latin typeface="Consolas" charset="0"/>
                <a:cs typeface="Consolas" charset="0"/>
                <a:sym typeface="Consolas" charset="0"/>
              </a:rPr>
              <a:t>hashe</a:t>
            </a:r>
            <a:r>
              <a:rPr lang="en-US" dirty="0">
                <a:latin typeface="Consolas" charset="0"/>
                <a:cs typeface="Consolas" charset="0"/>
                <a:sym typeface="Consolas" charset="0"/>
              </a:rPr>
              <a:t> can contain other hashes as the value, so they allow you to construct arbitrarily complex data structures to model your infrastructure. Example: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"]["server"]["</a:t>
            </a:r>
            <a:r>
              <a:rPr lang="en-US" dirty="0" err="1" smtClean="0">
                <a:latin typeface="Consolas" charset="0"/>
                <a:cs typeface="Consolas" charset="0"/>
                <a:sym typeface="Consolas" charset="0"/>
              </a:rPr>
              <a:t>tunables</a:t>
            </a:r>
            <a:r>
              <a:rPr lang="en-US" dirty="0" smtClean="0">
                <a:latin typeface="Consolas" charset="0"/>
                <a:cs typeface="Consolas" charset="0"/>
                <a:sym typeface="Consolas" charset="0"/>
              </a:rPr>
              <a:t>"]["</a:t>
            </a:r>
            <a:r>
              <a:rPr lang="en-US" dirty="0" err="1" smtClean="0">
                <a:latin typeface="Consolas" charset="0"/>
                <a:cs typeface="Consolas" charset="0"/>
                <a:sym typeface="Consolas" charset="0"/>
              </a:rPr>
              <a:t>log_slow_queries</a:t>
            </a:r>
            <a:r>
              <a:rPr lang="en-US" dirty="0" smtClean="0">
                <a:latin typeface="Consolas" charset="0"/>
                <a:cs typeface="Consolas" charset="0"/>
                <a:sym typeface="Consolas" charset="0"/>
              </a:rPr>
              <a:t>"] </a:t>
            </a:r>
            <a:r>
              <a:rPr lang="en-US" dirty="0">
                <a:latin typeface="Consolas" charset="0"/>
                <a:cs typeface="Consolas" charset="0"/>
                <a:sym typeface="Consolas" charset="0"/>
              </a:rPr>
              <a:t>= true </a:t>
            </a:r>
          </a:p>
          <a:p>
            <a:endParaRPr lang="en-US" dirty="0">
              <a:latin typeface="Consolas" charset="0"/>
              <a:cs typeface="Consolas" charset="0"/>
              <a:sym typeface="Consolas" charset="0"/>
            </a:endParaRPr>
          </a:p>
          <a:p>
            <a:r>
              <a:rPr lang="en-US" dirty="0">
                <a:latin typeface="Consolas" charset="0"/>
                <a:cs typeface="Consolas" charset="0"/>
                <a:sym typeface="Consolas" charset="0"/>
              </a:rPr>
              <a:t>3. "undefined" in Ruby is "nil", in same way Perl has "</a:t>
            </a:r>
            <a:r>
              <a:rPr lang="en-US" dirty="0" err="1">
                <a:latin typeface="Consolas" charset="0"/>
                <a:cs typeface="Consolas" charset="0"/>
                <a:sym typeface="Consolas" charset="0"/>
              </a:rPr>
              <a:t>undef</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4. Everything in Ruby is object-oriented, so "nil" is actually an object too (of type </a:t>
            </a:r>
            <a:r>
              <a:rPr lang="en-US" dirty="0" err="1">
                <a:latin typeface="Consolas" charset="0"/>
                <a:cs typeface="Consolas" charset="0"/>
                <a:sym typeface="Consolas" charset="0"/>
              </a:rPr>
              <a:t>NilClass</a:t>
            </a:r>
            <a:r>
              <a:rPr lang="en-US" dirty="0">
                <a:latin typeface="Consolas" charset="0"/>
                <a:cs typeface="Consolas" charset="0"/>
                <a:sym typeface="Consolas" charset="0"/>
              </a:rPr>
              <a:t>) </a:t>
            </a:r>
          </a:p>
          <a:p>
            <a:endParaRPr lang="en-US" dirty="0">
              <a:latin typeface="Consolas" charset="0"/>
              <a:cs typeface="Consolas" charset="0"/>
              <a:sym typeface="Consolas" charset="0"/>
            </a:endParaRPr>
          </a:p>
          <a:p>
            <a:r>
              <a:rPr lang="en-US" dirty="0">
                <a:latin typeface="Consolas" charset="0"/>
                <a:cs typeface="Consolas" charset="0"/>
                <a:sym typeface="Consolas" charset="0"/>
              </a:rPr>
              <a:t>5. If some component of the leading hash (e.g. "</a:t>
            </a:r>
            <a:r>
              <a:rPr lang="en-US" dirty="0" smtClean="0">
                <a:latin typeface="Consolas" charset="0"/>
                <a:cs typeface="Consolas" charset="0"/>
                <a:sym typeface="Consolas" charset="0"/>
              </a:rPr>
              <a:t>node["</a:t>
            </a:r>
            <a:r>
              <a:rPr lang="en-US" dirty="0" err="1" smtClean="0">
                <a:latin typeface="Consolas" charset="0"/>
                <a:cs typeface="Consolas" charset="0"/>
                <a:sym typeface="Consolas" charset="0"/>
              </a:rPr>
              <a:t>mysql</a:t>
            </a:r>
            <a:r>
              <a:rPr lang="en-US" dirty="0" smtClean="0">
                <a:latin typeface="Consolas" charset="0"/>
                <a:cs typeface="Consolas" charset="0"/>
                <a:sym typeface="Consolas" charset="0"/>
              </a:rPr>
              <a:t>"]) </a:t>
            </a:r>
            <a:r>
              <a:rPr lang="en-US" dirty="0">
                <a:latin typeface="Consolas" charset="0"/>
                <a:cs typeface="Consolas" charset="0"/>
                <a:sym typeface="Consolas" charset="0"/>
              </a:rPr>
              <a:t>isn't defined, then it will evaluate to nil. Then when you try to access the inner hash ("server"), you're calling the [] operation on nil, which obviously won't work.</a:t>
            </a:r>
            <a:r>
              <a:rPr lang="en-US" dirty="0">
                <a:latin typeface="Cambria" charset="0"/>
                <a:cs typeface="Cambria" charset="0"/>
                <a:sym typeface="Cambria" charset="0"/>
              </a:rPr>
              <a:t> </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- 2/3!</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33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How should I know. It</a:t>
            </a:r>
            <a:r>
              <a:rPr lang="ja-JP" altLang="en-US" sz="1600">
                <a:latin typeface="Arial"/>
                <a:cs typeface="Helvetica" charset="0"/>
                <a:sym typeface="Helvetica" charset="0"/>
              </a:rPr>
              <a:t>’</a:t>
            </a:r>
            <a:r>
              <a:rPr lang="en-US" sz="1600">
                <a:latin typeface="Helvetica" charset="0"/>
                <a:cs typeface="Helvetica" charset="0"/>
                <a:sym typeface="Helvetica" charset="0"/>
              </a:rPr>
              <a:t>s your application.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Your application is unique, and so is your infrastructure.</a:t>
            </a:r>
          </a:p>
          <a:p>
            <a:r>
              <a:rPr lang="en-US" sz="1600">
                <a:latin typeface="Helvetica" charset="0"/>
                <a:cs typeface="Helvetica" charset="0"/>
                <a:sym typeface="Helvetica" charset="0"/>
              </a:rPr>
              <a:t>They evolve symbiotically.</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- 3/3!</a:t>
            </a:r>
          </a:p>
          <a:p>
            <a:r>
              <a:rPr lang="en-US" sz="1600" dirty="0" smtClean="0">
                <a:solidFill>
                  <a:srgbClr val="FF0000"/>
                </a:solidFill>
                <a:latin typeface="Lucida Grande" charset="0"/>
                <a:cs typeface="Lucida Grande" charset="0"/>
                <a:sym typeface="Lucida Grande" charset="0"/>
              </a:rPr>
              <a:t> &lt;&lt;WIP</a:t>
            </a:r>
            <a:r>
              <a:rPr lang="en-US" sz="1600" baseline="0" dirty="0" smtClean="0">
                <a:solidFill>
                  <a:srgbClr val="FF0000"/>
                </a:solidFill>
                <a:latin typeface="Lucida Grande" charset="0"/>
                <a:cs typeface="Lucida Grande" charset="0"/>
                <a:sym typeface="Lucida Grande" charset="0"/>
              </a:rPr>
              <a:t> Update this for Windows labs</a:t>
            </a:r>
            <a:endParaRPr lang="en-US" sz="1600" dirty="0" smtClean="0">
              <a:solidFill>
                <a:srgbClr val="FF0000"/>
              </a:solidFill>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a:p>
            <a:r>
              <a:rPr lang="en-US" sz="1600" dirty="0">
                <a:solidFill>
                  <a:srgbClr val="222320"/>
                </a:solidFill>
                <a:latin typeface="Lucida Console" charset="0"/>
                <a:cs typeface="Lucida Console" charset="0"/>
                <a:sym typeface="Lucida Console" charset="0"/>
              </a:rPr>
              <a:t>We haven</a:t>
            </a:r>
            <a:r>
              <a:rPr lang="ja-JP" altLang="en-US" sz="1600" dirty="0">
                <a:solidFill>
                  <a:srgbClr val="222320"/>
                </a:solidFill>
                <a:latin typeface="Arial"/>
                <a:cs typeface="Lucida Console" charset="0"/>
                <a:sym typeface="Lucida Console" charset="0"/>
              </a:rPr>
              <a:t>’</a:t>
            </a:r>
            <a:r>
              <a:rPr lang="en-US" sz="1600" dirty="0">
                <a:solidFill>
                  <a:srgbClr val="222320"/>
                </a:solidFill>
                <a:latin typeface="Lucida Console" charset="0"/>
                <a:cs typeface="Lucida Console" charset="0"/>
                <a:sym typeface="Lucida Console" charset="0"/>
              </a:rPr>
              <a:t>t evaluated the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cookbook yet, so no '</a:t>
            </a:r>
            <a:r>
              <a:rPr lang="en-US" sz="1600" dirty="0" err="1">
                <a:solidFill>
                  <a:srgbClr val="222320"/>
                </a:solidFill>
                <a:latin typeface="Lucida Console" charset="0"/>
                <a:cs typeface="Lucida Console" charset="0"/>
                <a:sym typeface="Lucida Console" charset="0"/>
              </a:rPr>
              <a:t>pci</a:t>
            </a:r>
            <a:r>
              <a:rPr lang="en-US" sz="1600" dirty="0">
                <a:solidFill>
                  <a:srgbClr val="222320"/>
                </a:solidFill>
                <a:latin typeface="Lucida Console" charset="0"/>
                <a:cs typeface="Lucida Console" charset="0"/>
                <a:sym typeface="Lucida Console" charset="0"/>
              </a:rPr>
              <a:t>' attribute</a:t>
            </a: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84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cookbook metadata file contains information about the cookbook</a:t>
            </a:r>
          </a:p>
          <a:p>
            <a:r>
              <a:rPr lang="en-US" dirty="0" smtClean="0"/>
              <a:t>Some of it is mainly decorative - maintainer data, description, licensing</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379</a:t>
            </a:fld>
            <a:endParaRPr lang="en-US"/>
          </a:p>
        </p:txBody>
      </p:sp>
    </p:spTree>
    <p:extLst>
      <p:ext uri="{BB962C8B-B14F-4D97-AF65-F5344CB8AC3E}">
        <p14:creationId xmlns:p14="http://schemas.microsoft.com/office/powerpoint/2010/main" val="269725527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752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Think about what just happened - if you needed a report about </a:t>
            </a:r>
            <a:r>
              <a:rPr lang="en-US" sz="1600" smtClean="0">
                <a:latin typeface="Lucida Grande"/>
                <a:ea typeface="Lucida Grande"/>
                <a:cs typeface="Lucida Grande"/>
                <a:sym typeface="Lucida Grande"/>
              </a:rPr>
              <a:t>being in/out </a:t>
            </a:r>
            <a:r>
              <a:rPr lang="en-US" sz="1600" dirty="0" smtClean="0">
                <a:latin typeface="Lucida Grande"/>
                <a:ea typeface="Lucida Grande"/>
                <a:cs typeface="Lucida Grande"/>
                <a:sym typeface="Lucida Grande"/>
              </a:rPr>
              <a:t>of scope, you can generate it trivially with Chef’s search features.</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In this example, a simple primitive has been turned into a powerful reporting tool.</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27043"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059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Notice we downloaded the datacenter cookbook, and we rendered </a:t>
            </a:r>
            <a:r>
              <a:rPr lang="en-US" sz="1600" dirty="0" err="1" smtClean="0">
                <a:latin typeface="Lucida Grande"/>
                <a:ea typeface="Lucida Grande"/>
                <a:cs typeface="Lucida Grande"/>
                <a:sym typeface="Lucida Grande"/>
              </a:rPr>
              <a:t>etc</a:t>
            </a:r>
            <a:r>
              <a:rPr lang="en-US" sz="1600" dirty="0" smtClean="0">
                <a:latin typeface="Lucida Grande"/>
                <a:ea typeface="Lucida Grande"/>
                <a:cs typeface="Lucida Grande"/>
                <a:sym typeface="Lucida Grande"/>
              </a:rPr>
              <a:t>\hosts</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16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These 3 are the holy trinity, and they are the most important because almost all work you do to configure an application uses them. Install the service, render its configuration, and restart/reload the service.</a:t>
            </a: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section has a significant jump in complexity from the last two. Make sure you take a break before you start it, and get a cup of coffee.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AKA “I really hate that cookbook I wrote six months ago”</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3667"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Warn students not to skip ahead to saving their cookbook in this module.  They don’t always have to follow along exactly.  But here, if they save early, they will see inconsistencies in later modules.  Hold off on uploading your cookbook until we get there together.</a:t>
            </a:r>
          </a:p>
          <a:p>
            <a:pPr eaLnBrk="1" hangingPunct="1"/>
            <a:endParaRPr lang="en-US" sz="1600" smtClean="0">
              <a:latin typeface="Lucida Grande"/>
              <a:ea typeface="Lucida Grande"/>
              <a:cs typeface="Lucida Grande"/>
              <a:sym typeface="Lucida Grand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54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This complexity comes in the form of:</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Resolving technical debt</a:t>
            </a:r>
          </a:p>
          <a:p>
            <a:r>
              <a:rPr lang="en-US" sz="1600">
                <a:latin typeface="Helvetica" charset="0"/>
                <a:cs typeface="Helvetica" charset="0"/>
                <a:sym typeface="Helvetica" charset="0"/>
              </a:rPr>
              <a:t>Business requirements</a:t>
            </a:r>
          </a:p>
          <a:p>
            <a:r>
              <a:rPr lang="en-US" sz="1600">
                <a:latin typeface="Helvetica" charset="0"/>
                <a:cs typeface="Helvetica" charset="0"/>
                <a:sym typeface="Helvetica" charset="0"/>
              </a:rPr>
              <a:t>Shiny object syndrome</a:t>
            </a:r>
          </a:p>
          <a:p>
            <a:endParaRPr lang="en-US" sz="1600">
              <a:latin typeface="Helvetica" charset="0"/>
              <a:cs typeface="Helvetica" charset="0"/>
              <a:sym typeface="Helvetica" charset="0"/>
            </a:endParaRPr>
          </a:p>
          <a:p>
            <a:endParaRPr lang="en-US" sz="1600">
              <a:latin typeface="Helvetica" charset="0"/>
              <a:cs typeface="Helvetica" charset="0"/>
              <a:sym typeface="Helvetica"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4691" name="Rectangle 2"/>
          <p:cNvSpPr>
            <a:spLocks noGrp="1" noChangeArrowheads="1"/>
          </p:cNvSpPr>
          <p:nvPr>
            <p:ph type="body" idx="1"/>
          </p:nvPr>
        </p:nvSpPr>
        <p:spPr>
          <a:noFill/>
        </p:spPr>
        <p:txBody>
          <a:bodyPr/>
          <a:lstStyle/>
          <a:p>
            <a:pPr eaLnBrk="1" hangingPunct="1"/>
            <a:r>
              <a:rPr lang="en-US" sz="1600" dirty="0">
                <a:latin typeface="Lucida Grande"/>
                <a:ea typeface="Lucida Grande"/>
                <a:cs typeface="Lucida Grande"/>
                <a:sym typeface="Lucida Grande"/>
              </a:rPr>
              <a:t>Major refactoring, so we should bump the cookbook version # first.</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We want students to do this first, so they don’t wreck their known-good-state </a:t>
            </a:r>
            <a:r>
              <a:rPr lang="en-US" sz="1600">
                <a:latin typeface="Lucida Grande"/>
                <a:ea typeface="Lucida Grande"/>
                <a:cs typeface="Lucida Grande"/>
                <a:sym typeface="Lucida Grande"/>
              </a:rPr>
              <a:t>0.1.0 </a:t>
            </a:r>
            <a:r>
              <a:rPr lang="en-US" sz="1600" smtClean="0">
                <a:latin typeface="Lucida Grande"/>
                <a:ea typeface="Lucida Grande"/>
                <a:cs typeface="Lucida Grande"/>
                <a:sym typeface="Lucida Grande"/>
              </a:rPr>
              <a:t>cookbook </a:t>
            </a:r>
            <a:r>
              <a:rPr lang="en-US" sz="1600" dirty="0">
                <a:latin typeface="Lucida Grande"/>
                <a:ea typeface="Lucida Grande"/>
                <a:cs typeface="Lucida Grande"/>
                <a:sym typeface="Lucida Grande"/>
              </a:rPr>
              <a:t>by uploading in the middle.</a:t>
            </a:r>
          </a:p>
          <a:p>
            <a:pPr eaLnBrk="1" hangingPunct="1"/>
            <a:endParaRPr lang="en-US" sz="1600" dirty="0">
              <a:latin typeface="Lucida Grande"/>
              <a:ea typeface="Lucida Grande"/>
              <a:cs typeface="Lucida Grande"/>
              <a:sym typeface="Lucida Grande"/>
            </a:endParaRPr>
          </a:p>
          <a:p>
            <a:pPr eaLnBrk="1" hangingPunct="1"/>
            <a:r>
              <a:rPr lang="en-US" sz="1600" dirty="0">
                <a:latin typeface="Lucida Grande"/>
                <a:ea typeface="Lucida Grande"/>
                <a:cs typeface="Lucida Grande"/>
                <a:sym typeface="Lucida Grande"/>
              </a:rPr>
              <a:t>Also, we are going to use this version bump to show off environments and illustrate that Chef requires you to declare *all* your desired state, even contra state. This will happen later. :)</a:t>
            </a:r>
          </a:p>
          <a:p>
            <a:pPr eaLnBrk="1" hangingPunct="1"/>
            <a:endParaRPr lang="en-US" sz="1600" dirty="0">
              <a:latin typeface="Lucida Grande"/>
              <a:ea typeface="Lucida Grande"/>
              <a:cs typeface="Lucida Grande"/>
              <a:sym typeface="Lucida Grande"/>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5715"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&lt;&lt;Review comment: </a:t>
            </a:r>
            <a:r>
              <a:rPr lang="en-US" sz="1600" baseline="0" dirty="0" smtClean="0">
                <a:latin typeface="Lucida Grande"/>
                <a:ea typeface="Lucida Grande"/>
                <a:cs typeface="Lucida Grande"/>
                <a:sym typeface="Lucida Grande"/>
              </a:rPr>
              <a:t> </a:t>
            </a:r>
            <a:r>
              <a:rPr lang="en-US" sz="1600" baseline="0" dirty="0" err="1" smtClean="0">
                <a:latin typeface="Lucida Grande"/>
                <a:ea typeface="Lucida Grande"/>
                <a:cs typeface="Lucida Grande"/>
                <a:sym typeface="Lucida Grande"/>
              </a:rPr>
              <a:t>tcp</a:t>
            </a:r>
            <a:r>
              <a:rPr lang="en-US" sz="1600" baseline="0" dirty="0" smtClean="0">
                <a:latin typeface="Lucida Grande"/>
                <a:ea typeface="Lucida Grande"/>
                <a:cs typeface="Lucida Grande"/>
                <a:sym typeface="Lucida Grande"/>
              </a:rPr>
              <a:t>/82 is closed on </a:t>
            </a:r>
            <a:r>
              <a:rPr lang="en-US" sz="1600" baseline="0" dirty="0" err="1" smtClean="0">
                <a:latin typeface="Lucida Grande"/>
                <a:ea typeface="Lucida Grande"/>
                <a:cs typeface="Lucida Grande"/>
                <a:sym typeface="Lucida Grande"/>
              </a:rPr>
              <a:t>cloudshare's</a:t>
            </a:r>
            <a:r>
              <a:rPr lang="en-US" sz="1600" baseline="0" dirty="0" smtClean="0">
                <a:latin typeface="Lucida Grande"/>
                <a:ea typeface="Lucida Grande"/>
                <a:cs typeface="Lucida Grande"/>
                <a:sym typeface="Lucida Grande"/>
              </a:rPr>
              <a:t> firewall, so changed this from 81 &amp; 82 to 80 &amp; 81 </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 marketing department loves clowns and bears.  If we build pages with clowns and bears, the revenue will come.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Two schools of thought: start with data model and write cookbook or vice versa (model data to cookbook).  This is preference.  Here we start with data model.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note auto-vivification of hashes: These attributes are a ruby hashes of hashes with keys and values.  Top level attribute apache has a hash of sites, one = clowns, one = bears, each has a hash value.  Key of port with value = integer.  Why nested under “</a:t>
            </a:r>
            <a:r>
              <a:rPr lang="en-US" sz="1600" dirty="0" err="1" smtClean="0">
                <a:latin typeface="Lucida Grande"/>
                <a:ea typeface="Lucida Grande"/>
                <a:cs typeface="Lucida Grande"/>
                <a:sym typeface="Lucida Grande"/>
              </a:rPr>
              <a:t>iis_demo</a:t>
            </a:r>
            <a:r>
              <a:rPr lang="en-US" sz="1600" dirty="0" smtClean="0">
                <a:latin typeface="Lucida Grande"/>
                <a:ea typeface="Lucida Grande"/>
                <a:cs typeface="Lucida Grande"/>
                <a:sym typeface="Lucida Grande"/>
              </a:rPr>
              <a:t>”?  Doesn’t *need* to be for this example.  Common best practice.  Nest attributes into what they belong to.  Since Chef will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create any intermediate-level </a:t>
            </a:r>
            <a:r>
              <a:rPr lang="en-US" sz="1600" dirty="0" err="1" smtClean="0">
                <a:latin typeface="Lucida Grande"/>
                <a:ea typeface="Lucida Grande"/>
                <a:cs typeface="Lucida Grande"/>
                <a:sym typeface="Lucida Grande"/>
              </a:rPr>
              <a:t>hashtables</a:t>
            </a:r>
            <a:r>
              <a:rPr lang="en-US" sz="1600" dirty="0" smtClean="0">
                <a:latin typeface="Lucida Grande"/>
                <a:ea typeface="Lucida Grande"/>
                <a:cs typeface="Lucida Grande"/>
                <a:sym typeface="Lucida Grande"/>
              </a:rPr>
              <a:t> </a:t>
            </a:r>
            <a:r>
              <a:rPr lang="en-US" sz="1600" dirty="0" err="1" smtClean="0">
                <a:latin typeface="Lucida Grande"/>
                <a:ea typeface="Lucida Grande"/>
                <a:cs typeface="Lucida Grande"/>
                <a:sym typeface="Lucida Grande"/>
              </a:rPr>
              <a:t>automagically</a:t>
            </a:r>
            <a:r>
              <a:rPr lang="en-US" sz="1600" dirty="0" smtClean="0">
                <a:latin typeface="Lucida Grande"/>
                <a:ea typeface="Lucida Grande"/>
                <a:cs typeface="Lucida Grande"/>
                <a:sym typeface="Lucida Grande"/>
              </a:rPr>
              <a:t> if they don’t exist, this is extremely useful.</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Alternative: write a cookbook using data bags, but that’s the next module.</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6739"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a:ea typeface="Lucida Grande"/>
                <a:cs typeface="Lucida Grande"/>
                <a:sym typeface="Lucida Grande"/>
              </a:rPr>
              <a:t>&lt;&lt;WIP Need to list tasks on the slide to be inline w/ </a:t>
            </a:r>
            <a:r>
              <a:rPr lang="en-US" sz="1600" dirty="0" err="1" smtClean="0">
                <a:solidFill>
                  <a:srgbClr val="FF0000"/>
                </a:solidFill>
                <a:latin typeface="Lucida Grande"/>
                <a:ea typeface="Lucida Grande"/>
                <a:cs typeface="Lucida Grande"/>
                <a:sym typeface="Lucida Grande"/>
              </a:rPr>
              <a:t>linux</a:t>
            </a:r>
            <a:r>
              <a:rPr lang="en-US" sz="1600" dirty="0" smtClean="0">
                <a:solidFill>
                  <a:srgbClr val="FF0000"/>
                </a:solidFill>
                <a:latin typeface="Lucida Grande"/>
                <a:ea typeface="Lucida Grande"/>
                <a:cs typeface="Lucida Grande"/>
                <a:sym typeface="Lucida Grande"/>
              </a:rPr>
              <a:t> course</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 lot is about to change here - its worth warning folks that we’re going to do a significant refactor.</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There are a few things we can pick on.  Notably, our hardcoded paths.  But first things first...</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t>Don’t forget the * after “Default</a:t>
            </a:r>
            <a:r>
              <a:rPr lang="en-US" sz="1600" baseline="0" dirty="0" smtClean="0"/>
              <a:t> Web Site”</a:t>
            </a:r>
            <a:endParaRPr lang="en-US" sz="1600" dirty="0" smtClean="0"/>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This is a known bug in windows, without</a:t>
            </a:r>
            <a:r>
              <a:rPr lang="en-US" sz="1600" baseline="0" dirty="0" smtClean="0">
                <a:latin typeface="Lucida Grande"/>
                <a:ea typeface="Lucida Grande"/>
                <a:cs typeface="Lucida Grande"/>
                <a:sym typeface="Lucida Grande"/>
              </a:rPr>
              <a:t> this * get-website will return all websites instead of just the one you want.</a:t>
            </a:r>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2000" dirty="0" smtClean="0">
                <a:latin typeface="Lucida Grande"/>
                <a:ea typeface="Lucida Grande"/>
                <a:cs typeface="Lucida Grande"/>
                <a:sym typeface="Lucida Grande"/>
              </a:rPr>
              <a:t>There is an outstanding bug to</a:t>
            </a:r>
            <a:r>
              <a:rPr lang="en-US" altLang="en-US" sz="2000" baseline="0" dirty="0" smtClean="0">
                <a:latin typeface="Lucida Grande"/>
                <a:ea typeface="Lucida Grande"/>
                <a:cs typeface="Lucida Grande"/>
                <a:sym typeface="Lucida Grande"/>
              </a:rPr>
              <a:t> have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run within the context of parent resource. As of now </a:t>
            </a:r>
            <a:r>
              <a:rPr lang="en-US" altLang="en-US" sz="2000" baseline="0" dirty="0" err="1" smtClean="0">
                <a:latin typeface="Lucida Grande"/>
                <a:ea typeface="Lucida Grande"/>
                <a:cs typeface="Lucida Grande"/>
                <a:sym typeface="Lucida Grande"/>
              </a:rPr>
              <a:t>not_if</a:t>
            </a:r>
            <a:r>
              <a:rPr lang="en-US" altLang="en-US" sz="2000" baseline="0" dirty="0" smtClean="0">
                <a:latin typeface="Lucida Grande"/>
                <a:ea typeface="Lucida Grande"/>
                <a:cs typeface="Lucida Grande"/>
                <a:sym typeface="Lucida Grande"/>
              </a:rPr>
              <a:t> starts as a CMD</a:t>
            </a:r>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878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If you have to color outside the lines, it's up to you to make stuff work.</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In this case, </a:t>
            </a:r>
            <a:r>
              <a:rPr lang="en-US" sz="2000" dirty="0" smtClean="0"/>
              <a:t>add-</a:t>
            </a:r>
            <a:r>
              <a:rPr lang="en-US" sz="2000" dirty="0" err="1" smtClean="0"/>
              <a:t>windowsfeature</a:t>
            </a:r>
            <a:r>
              <a:rPr lang="en-US" sz="2000" dirty="0" smtClean="0"/>
              <a:t> Web has built-in </a:t>
            </a:r>
            <a:r>
              <a:rPr lang="en-US" sz="2000" dirty="0" err="1" smtClean="0"/>
              <a:t>idempotentcy</a:t>
            </a:r>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9811" name="Rectangle 2"/>
          <p:cNvSpPr>
            <a:spLocks noGrp="1" noChangeArrowheads="1"/>
          </p:cNvSpPr>
          <p:nvPr>
            <p:ph type="body" idx="1"/>
          </p:nvPr>
        </p:nvSpPr>
        <p:spPr>
          <a:noFill/>
        </p:spPr>
        <p:txBody>
          <a:bodyPr/>
          <a:lstStyle/>
          <a:p>
            <a:pPr eaLnBrk="1" hangingPunct="1"/>
            <a:r>
              <a:rPr lang="en-US" altLang="en-US" sz="1600" dirty="0" err="1" smtClean="0">
                <a:latin typeface="Lucida Grande"/>
                <a:ea typeface="Lucida Grande"/>
                <a:cs typeface="Lucida Grande"/>
                <a:sym typeface="Lucida Grande"/>
              </a:rPr>
              <a:t>only_if</a:t>
            </a:r>
            <a:r>
              <a:rPr lang="en-US" altLang="en-US" sz="1600" dirty="0" smtClean="0">
                <a:latin typeface="Lucida Grande"/>
                <a:ea typeface="Lucida Grande"/>
                <a:cs typeface="Lucida Grande"/>
                <a:sym typeface="Lucida Grande"/>
              </a:rPr>
              <a:t> and </a:t>
            </a:r>
            <a:r>
              <a:rPr lang="en-US" altLang="en-US" sz="1600" dirty="0" err="1" smtClean="0">
                <a:latin typeface="Lucida Grande"/>
                <a:ea typeface="Lucida Grande"/>
                <a:cs typeface="Lucida Grande"/>
                <a:sym typeface="Lucida Grande"/>
              </a:rPr>
              <a:t>not_if</a:t>
            </a:r>
            <a:r>
              <a:rPr lang="en-US" altLang="en-US" sz="1600" dirty="0" smtClean="0">
                <a:latin typeface="Lucida Grande"/>
                <a:ea typeface="Lucida Grande"/>
                <a:cs typeface="Lucida Grande"/>
                <a:sym typeface="Lucida Grande"/>
              </a:rPr>
              <a:t> are part of Chef, not part of Ruby</a:t>
            </a:r>
          </a:p>
          <a:p>
            <a:pPr eaLnBrk="1" hangingPunct="1"/>
            <a:r>
              <a:rPr lang="en-US" altLang="en-US" sz="1600" dirty="0" smtClean="0">
                <a:latin typeface="Lucida Grande"/>
                <a:ea typeface="Lucida Grande"/>
                <a:cs typeface="Lucida Grande"/>
                <a:sym typeface="Lucida Grande"/>
              </a:rPr>
              <a:t>We don’t use “If” and “Unless” because they are reserved for the language that is hosting the DSL</a:t>
            </a:r>
          </a:p>
          <a:p>
            <a:pPr eaLnBrk="1" hangingPunct="1"/>
            <a:endParaRPr lang="en-US" altLang="en-US" sz="2000" dirty="0" smtClean="0">
              <a:latin typeface="Lucida Grande"/>
              <a:ea typeface="Lucida Grande"/>
              <a:cs typeface="Lucida Grande"/>
              <a:sym typeface="Lucida Grande"/>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290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solidFill>
                  <a:srgbClr val="000000"/>
                </a:solidFill>
                <a:latin typeface="Lucida Grande" charset="0"/>
                <a:cs typeface="Lucida Grande" charset="0"/>
                <a:sym typeface="Lucida Grande" charset="0"/>
              </a:rPr>
              <a:t>Resource collection is created during the compile  phase. </a:t>
            </a:r>
          </a:p>
          <a:p>
            <a:r>
              <a:rPr lang="en-US" sz="1600" dirty="0">
                <a:solidFill>
                  <a:srgbClr val="000000"/>
                </a:solidFill>
                <a:latin typeface="Lucida Grande" charset="0"/>
                <a:cs typeface="Lucida Grande" charset="0"/>
                <a:sym typeface="Lucida Grande" charset="0"/>
              </a:rPr>
              <a:t>Pure Ruby code is executed in the 'compile' phase - Chef DSL is executed in the 'execute' phase </a:t>
            </a:r>
          </a:p>
          <a:p>
            <a:endParaRPr lang="en-US" sz="1600" dirty="0" smtClean="0">
              <a:latin typeface="Times" charset="0"/>
              <a:cs typeface="Times" charset="0"/>
              <a:sym typeface="Times" charset="0"/>
            </a:endParaRPr>
          </a:p>
          <a:p>
            <a:r>
              <a:rPr lang="en-US" sz="1600" dirty="0" smtClean="0">
                <a:latin typeface="Times" charset="0"/>
                <a:cs typeface="Times" charset="0"/>
                <a:sym typeface="Times" charset="0"/>
              </a:rPr>
              <a:t>The first</a:t>
            </a:r>
            <a:r>
              <a:rPr lang="en-US" sz="1600" baseline="0" dirty="0" smtClean="0">
                <a:latin typeface="Times" charset="0"/>
                <a:cs typeface="Times" charset="0"/>
                <a:sym typeface="Times" charset="0"/>
              </a:rPr>
              <a:t> one means the resource will only be invoked if the condition exists, whereas the second means the resource will only get added to the resource collection if the condition exists.</a:t>
            </a:r>
          </a:p>
          <a:p>
            <a:endParaRPr lang="en-US" sz="1600" baseline="0" dirty="0" smtClean="0">
              <a:latin typeface="Times" charset="0"/>
              <a:cs typeface="Times" charset="0"/>
              <a:sym typeface="Times"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000000"/>
                </a:solidFill>
                <a:latin typeface="Lucida Grande" charset="0"/>
                <a:cs typeface="Lucida Grande" charset="0"/>
                <a:sym typeface="Lucida Grande" charset="0"/>
              </a:rPr>
              <a:t>The impact of the code executing during the compile phase is that it could potentially prevent the resource from getting added to the resource collection. </a:t>
            </a:r>
          </a:p>
          <a:p>
            <a:endParaRPr lang="en-US" sz="1600" dirty="0">
              <a:latin typeface="Times" charset="0"/>
              <a:cs typeface="Times" charset="0"/>
              <a:sym typeface="Times"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0835"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How the heck are you supposed to know the valid parameters for these?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This class is teaching you how people who are good with chef use chef.  Therefore... docs!</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1859"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Let them know that this is how professionals work - they have their editor open, a command line, and the docs open all the time.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rest of the deck tells them to look up more information in the Docs, and at this stage I start answering questions with “where can you look that up?”</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Note: The docs has an easier way to run the nested check we just talked about. We did it to have the conversation.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7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not just about growing your infrastructure.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Your infrastructure will also need to change over time.</a:t>
            </a:r>
          </a:p>
          <a:p>
            <a:endParaRPr lang="en-US" sz="1600">
              <a:latin typeface="Lucida Grande" charset="0"/>
              <a:cs typeface="Lucida Grande" charset="0"/>
              <a:sym typeface="Lucida Grande"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776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will explain the new syntax in the next few slides</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01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More new syntax, this time “.each”. Ruby does have a “for” loop, but it is rarely used. Instead, we use “iterators” to yield values to blocks. In this case, we are walking all the sites we defined earlier, and assigning two pieces of data between the “|” (arms) - site_name for the key, and site_data for the value.</a:t>
            </a:r>
          </a:p>
          <a:p>
            <a:pPr eaLnBrk="1" hangingPunct="1"/>
            <a:endParaRPr lang="en-US" sz="2000" smtClean="0">
              <a:latin typeface="Lucida Grande"/>
              <a:ea typeface="Lucida Grande"/>
              <a:cs typeface="Lucida Grande"/>
              <a:sym typeface="Lucida Grande"/>
            </a:endParaRP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Call</a:t>
            </a:r>
            <a:r>
              <a:rPr lang="en-US" sz="2000" baseline="0" dirty="0" smtClean="0">
                <a:latin typeface="Lucida Grande"/>
                <a:ea typeface="Lucida Grande"/>
                <a:cs typeface="Lucida Grande"/>
                <a:sym typeface="Lucida Grande"/>
              </a:rPr>
              <a:t> out </a:t>
            </a:r>
            <a:r>
              <a:rPr lang="en-US" sz="2000" dirty="0" smtClean="0">
                <a:latin typeface="Consolas" panose="020B0609020204030204" pitchFamily="49" charset="0"/>
                <a:cs typeface="Consolas" panose="020B0609020204030204" pitchFamily="49" charset="0"/>
              </a:rPr>
              <a:t> that </a:t>
            </a:r>
            <a:r>
              <a:rPr lang="en-US" sz="2000" dirty="0" err="1" smtClean="0">
                <a:latin typeface="Consolas" panose="020B0609020204030204" pitchFamily="49" charset="0"/>
                <a:cs typeface="Consolas" panose="020B0609020204030204" pitchFamily="49" charset="0"/>
              </a:rPr>
              <a:t>site_dir</a:t>
            </a:r>
            <a:r>
              <a:rPr lang="en-US" sz="2000" dirty="0" smtClean="0">
                <a:latin typeface="Consolas" panose="020B0609020204030204" pitchFamily="49" charset="0"/>
                <a:cs typeface="Consolas" panose="020B0609020204030204" pitchFamily="49" charset="0"/>
              </a:rPr>
              <a:t> is already a string so we don’t have to interpolate it.</a:t>
            </a:r>
            <a:endParaRPr lang="en-US" sz="2000" dirty="0" smtClean="0">
              <a:latin typeface="Lucida Grande"/>
              <a:ea typeface="Lucida Grande"/>
              <a:cs typeface="Lucida Grande"/>
              <a:sym typeface="Lucida Grande"/>
            </a:endParaRP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120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More syntax. Variables within blocks use the “=” for assignment, and are locally scoped.</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 in a string</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Scoping: </a:t>
            </a:r>
            <a:r>
              <a:rPr lang="en-US" sz="2000" dirty="0" err="1" smtClean="0">
                <a:latin typeface="Lucida Grande"/>
                <a:ea typeface="Lucida Grande"/>
                <a:cs typeface="Lucida Grande"/>
                <a:sym typeface="Lucida Grande"/>
              </a:rPr>
              <a:t>var</a:t>
            </a:r>
            <a:r>
              <a:rPr lang="en-US" sz="2000" dirty="0" smtClean="0">
                <a:latin typeface="Lucida Grande"/>
                <a:ea typeface="Lucida Grande"/>
                <a:cs typeface="Lucida Grande"/>
                <a:sym typeface="Lucida Grande"/>
              </a:rPr>
              <a:t> exists on this block and only this block.  </a:t>
            </a:r>
            <a:r>
              <a:rPr lang="en-US" sz="2000" dirty="0" err="1" smtClean="0">
                <a:latin typeface="Lucida Grande"/>
                <a:ea typeface="Lucida Grande"/>
                <a:cs typeface="Lucida Grande"/>
                <a:sym typeface="Lucida Grande"/>
              </a:rPr>
              <a:t>Globals</a:t>
            </a:r>
            <a:r>
              <a:rPr lang="en-US" sz="2000" dirty="0" smtClean="0">
                <a:latin typeface="Lucida Grande"/>
                <a:ea typeface="Lucida Grande"/>
                <a:cs typeface="Lucida Grande"/>
                <a:sym typeface="Lucida Grande"/>
              </a:rPr>
              <a:t> have $ for global.  In java, </a:t>
            </a:r>
            <a:r>
              <a:rPr lang="en-US" sz="2000" dirty="0" err="1" smtClean="0">
                <a:latin typeface="Lucida Grande"/>
                <a:ea typeface="Lucida Grande"/>
                <a:cs typeface="Lucida Grande"/>
                <a:sym typeface="Lucida Grande"/>
              </a:rPr>
              <a:t>php</a:t>
            </a:r>
            <a:r>
              <a:rPr lang="en-US" sz="2000" dirty="0" smtClean="0">
                <a:latin typeface="Lucida Grande"/>
                <a:ea typeface="Lucida Grande"/>
                <a:cs typeface="Lucida Grande"/>
                <a:sym typeface="Lucida Grande"/>
              </a:rPr>
              <a:t>, </a:t>
            </a:r>
            <a:r>
              <a:rPr lang="en-US" sz="2000" dirty="0" err="1" smtClean="0">
                <a:latin typeface="Lucida Grande"/>
                <a:ea typeface="Lucida Grande"/>
                <a:cs typeface="Lucida Grande"/>
                <a:sym typeface="Lucida Grande"/>
              </a:rPr>
              <a:t>perl</a:t>
            </a:r>
            <a:r>
              <a:rPr lang="en-US" sz="2000" dirty="0" smtClean="0">
                <a:latin typeface="Lucida Grande"/>
                <a:ea typeface="Lucida Grande"/>
                <a:cs typeface="Lucida Grande"/>
                <a:sym typeface="Lucida Grande"/>
              </a:rPr>
              <a:t>:  $ just means variable. In ruby, it means global var. (vs. local _ , instance @, or class @@)</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495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This is an optional slide - 1/3!</a:t>
            </a:r>
          </a:p>
          <a:p>
            <a:endParaRPr lang="en-US" sz="1600" dirty="0">
              <a:solidFill>
                <a:srgbClr val="FF0000"/>
              </a:solidFill>
              <a:latin typeface="Lucida Grande" charset="0"/>
              <a:cs typeface="Lucida Grande" charset="0"/>
              <a:sym typeface="Lucida Grande" charset="0"/>
            </a:endParaRPr>
          </a:p>
          <a:p>
            <a:r>
              <a:rPr lang="en-US" sz="1600" dirty="0" smtClean="0">
                <a:solidFill>
                  <a:srgbClr val="FF0000"/>
                </a:solidFill>
                <a:latin typeface="Lucida Grande" charset="0"/>
                <a:cs typeface="Lucida Grande" charset="0"/>
                <a:sym typeface="Lucida Grande" charset="0"/>
              </a:rPr>
              <a:t>Note </a:t>
            </a:r>
            <a:r>
              <a:rPr lang="en-US" sz="1600" dirty="0">
                <a:solidFill>
                  <a:srgbClr val="FF0000"/>
                </a:solidFill>
                <a:latin typeface="Lucida Grande" charset="0"/>
                <a:cs typeface="Lucida Grande" charset="0"/>
                <a:sym typeface="Lucida Grande" charset="0"/>
              </a:rPr>
              <a:t>this is a building slide for student participation - the answers reveal one at a time on click</a:t>
            </a:r>
          </a:p>
          <a:p>
            <a:r>
              <a:rPr lang="en-US" sz="1600" dirty="0">
                <a:latin typeface="Lucida Grande" charset="0"/>
                <a:cs typeface="Lucida Grande" charset="0"/>
                <a:sym typeface="Lucida Grande" charset="0"/>
              </a:rPr>
              <a:t>Wait for the big reveal!</a:t>
            </a:r>
          </a:p>
          <a:p>
            <a:r>
              <a:rPr lang="en-US" sz="1600" dirty="0">
                <a:latin typeface="Lucida Grande" charset="0"/>
                <a:cs typeface="Lucida Grande" charset="0"/>
                <a:sym typeface="Lucida Grande" charset="0"/>
              </a:rPr>
              <a:t>This is a building slide. Ask the class for answer to each one, and reveal one at a time</a:t>
            </a:r>
          </a:p>
          <a:p>
            <a:r>
              <a:rPr lang="en-US" sz="1600" dirty="0">
                <a:latin typeface="Lucida Grande" charset="0"/>
                <a:cs typeface="Lucida Grande" charset="0"/>
                <a:sym typeface="Lucida Grande" charset="0"/>
              </a:rPr>
              <a:t>Answer:-</a:t>
            </a:r>
          </a:p>
          <a:p>
            <a:r>
              <a:rPr lang="en-US" sz="1600" dirty="0">
                <a:latin typeface="Lucida Grande" charset="0"/>
                <a:cs typeface="Lucida Grande" charset="0"/>
                <a:sym typeface="Lucida Grande" charset="0"/>
              </a:rPr>
              <a:t>Case1 -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Case2 - /</a:t>
            </a:r>
            <a:r>
              <a:rPr lang="en-US" sz="1600" dirty="0" err="1">
                <a:latin typeface="Lucida Grande" charset="0"/>
                <a:cs typeface="Lucida Grande" charset="0"/>
                <a:sym typeface="Lucida Grande" charset="0"/>
              </a:rPr>
              <a:t>document_root</a:t>
            </a:r>
            <a:r>
              <a:rPr lang="en-US" sz="1600" dirty="0">
                <a:latin typeface="Lucida Grande" charset="0"/>
                <a:cs typeface="Lucida Grande" charset="0"/>
                <a:sym typeface="Lucida Grande" charset="0"/>
              </a:rPr>
              <a:t>  </a:t>
            </a:r>
            <a:endParaRPr lang="en-US" sz="1600" dirty="0">
              <a:solidFill>
                <a:srgbClr val="FF0000"/>
              </a:solidFill>
              <a:latin typeface="Lucida Grande" charset="0"/>
              <a:cs typeface="Lucida Grande" charset="0"/>
              <a:sym typeface="Lucida Grande" charset="0"/>
            </a:endParaRPr>
          </a:p>
          <a:p>
            <a:r>
              <a:rPr lang="en-US" sz="1600" dirty="0">
                <a:latin typeface="Lucida Grande" charset="0"/>
                <a:cs typeface="Lucida Grande" charset="0"/>
                <a:sym typeface="Lucida Grande" charset="0"/>
              </a:rPr>
              <a:t>Case3 - /</a:t>
            </a:r>
            <a:r>
              <a:rPr lang="en-US" sz="1600" dirty="0" err="1">
                <a:latin typeface="Lucida Grande" charset="0"/>
                <a:cs typeface="Lucida Grande" charset="0"/>
                <a:sym typeface="Lucida Grande" charset="0"/>
              </a:rPr>
              <a:t>srv</a:t>
            </a:r>
            <a:r>
              <a:rPr lang="en-US" sz="1600" dirty="0">
                <a:latin typeface="Lucida Grande" charset="0"/>
                <a:cs typeface="Lucida Grande" charset="0"/>
                <a:sym typeface="Lucida Grande" charset="0"/>
              </a:rPr>
              <a:t>/apache/</a:t>
            </a:r>
            <a:r>
              <a:rPr lang="en-US" sz="1600" dirty="0" err="1">
                <a:latin typeface="Lucida Grande" charset="0"/>
                <a:cs typeface="Lucida Grande" charset="0"/>
                <a:sym typeface="Lucida Grande" charset="0"/>
              </a:rPr>
              <a:t>foobar</a:t>
            </a:r>
            <a:endParaRPr lang="en-US" sz="1600" dirty="0">
              <a:latin typeface="Lucida Grande" charset="0"/>
              <a:cs typeface="Lucida Grande" charset="0"/>
              <a:sym typeface="Lucida Grande" charset="0"/>
            </a:endParaRPr>
          </a:p>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1st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“clowns” site</a:t>
            </a:r>
          </a:p>
          <a:p>
            <a:pPr eaLnBrk="1" hangingPunct="1"/>
            <a:r>
              <a:rPr lang="en-US" sz="2000" dirty="0" smtClean="0">
                <a:latin typeface="Lucida Grande"/>
                <a:ea typeface="Lucida Grande"/>
                <a:cs typeface="Lucida Grande"/>
                <a:sym typeface="Lucida Grande"/>
              </a:rPr>
              <a:t>2nd Pass - we create an </a:t>
            </a:r>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resource for the “bears” site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 encounter 3 new pieces of syntax here: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1) </a:t>
            </a:r>
            <a:r>
              <a:rPr lang="en-US" sz="2000" dirty="0" err="1" smtClean="0">
                <a:latin typeface="Lucida Grande"/>
                <a:ea typeface="Lucida Grande"/>
                <a:cs typeface="Lucida Grande"/>
                <a:sym typeface="Lucida Grande"/>
              </a:rPr>
              <a:t>do..end</a:t>
            </a:r>
            <a:r>
              <a:rPr lang="en-US" sz="2000" dirty="0" smtClean="0">
                <a:latin typeface="Lucida Grande"/>
                <a:ea typeface="Lucida Grande"/>
                <a:cs typeface="Lucida Grande"/>
                <a:sym typeface="Lucida Grande"/>
              </a:rPr>
              <a:t> being used as a block (and sub-block). depending on the crowd, explain anonymous functions and lambdas, or just explain that it means “execute this code and return the result”.</a:t>
            </a:r>
          </a:p>
          <a:p>
            <a:pPr eaLnBrk="1" hangingPunct="1"/>
            <a:endParaRPr lang="en-US" sz="2000" dirty="0" smtClean="0">
              <a:latin typeface="Lucida Grande"/>
              <a:ea typeface="Lucida Grande"/>
              <a:cs typeface="Lucida Grande"/>
              <a:sym typeface="Lucida Grande"/>
            </a:endParaRPr>
          </a:p>
          <a:p>
            <a:pPr eaLnBrk="1" hangingPunct="1"/>
            <a:r>
              <a:rPr lang="en-US" sz="2000" dirty="0" err="1" smtClean="0">
                <a:latin typeface="Lucida Grande"/>
                <a:ea typeface="Lucida Grande"/>
                <a:cs typeface="Lucida Grande"/>
                <a:sym typeface="Lucida Grande"/>
              </a:rPr>
              <a:t>iis_site</a:t>
            </a:r>
            <a:r>
              <a:rPr lang="en-US" sz="2000" dirty="0" smtClean="0">
                <a:latin typeface="Lucida Grande"/>
                <a:ea typeface="Lucida Grande"/>
                <a:cs typeface="Lucida Grande"/>
                <a:sym typeface="Lucida Grande"/>
              </a:rPr>
              <a:t> "string" plus whole block.  Checks valid syntax.  But code block gets called later when we are ready to call the function.  It gets read in very early.  But </a:t>
            </a:r>
            <a:r>
              <a:rPr lang="en-US" sz="2000" dirty="0" err="1" smtClean="0">
                <a:latin typeface="Lucida Grande"/>
                <a:ea typeface="Lucida Grande"/>
                <a:cs typeface="Lucida Grande"/>
                <a:sym typeface="Lucida Grande"/>
              </a:rPr>
              <a:t>not_if</a:t>
            </a:r>
            <a:r>
              <a:rPr lang="en-US" sz="2000" dirty="0" smtClean="0">
                <a:latin typeface="Lucida Grande"/>
                <a:ea typeface="Lucida Grande"/>
                <a:cs typeface="Lucida Grande"/>
                <a:sym typeface="Lucida Grande"/>
              </a:rPr>
              <a:t> is executed when the function is called.  If executed outside the block, it would execute at compile time not at action time (and would always fail). So when you're wrapping functions, you are declaring when they should be executed.  We create objects and then do stuff with them conditionally.   Nesting is for deferring execution.  Which is why we need special </a:t>
            </a:r>
            <a:r>
              <a:rPr lang="en-US" sz="2000" dirty="0" err="1" smtClean="0">
                <a:latin typeface="Lucida Grande"/>
                <a:ea typeface="Lucida Grande"/>
                <a:cs typeface="Lucida Grande"/>
                <a:sym typeface="Lucida Grande"/>
              </a:rPr>
              <a:t>nonruby</a:t>
            </a:r>
            <a:r>
              <a:rPr lang="en-US" sz="2000" dirty="0" smtClean="0">
                <a:latin typeface="Lucida Grande"/>
                <a:ea typeface="Lucida Grande"/>
                <a:cs typeface="Lucida Grande"/>
                <a:sym typeface="Lucida Grande"/>
              </a:rPr>
              <a:t> syntax to defer.</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2) File - this is a class name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3) </a:t>
            </a:r>
            <a:r>
              <a:rPr lang="en-US" sz="2000" dirty="0" err="1" smtClean="0">
                <a:latin typeface="Lucida Grande"/>
                <a:ea typeface="Lucida Grande"/>
                <a:cs typeface="Lucida Grande"/>
                <a:sym typeface="Lucida Grande"/>
              </a:rPr>
              <a:t>File.exists</a:t>
            </a:r>
            <a:r>
              <a:rPr lang="en-US" sz="2000" dirty="0" smtClean="0">
                <a:latin typeface="Lucida Grande"/>
                <a:ea typeface="Lucida Grande"/>
                <a:cs typeface="Lucida Grande"/>
                <a:sym typeface="Lucida Grande"/>
              </a:rPr>
              <a:t>? is a class method, which returns true/false based on whether the </a:t>
            </a:r>
            <a:r>
              <a:rPr lang="en-US" sz="2000" dirty="0" err="1" smtClean="0">
                <a:latin typeface="Lucida Grande"/>
                <a:ea typeface="Lucida Grande"/>
                <a:cs typeface="Lucida Grande"/>
                <a:sym typeface="Lucida Grande"/>
              </a:rPr>
              <a:t>symlink</a:t>
            </a:r>
            <a:r>
              <a:rPr lang="en-US" sz="2000" dirty="0" smtClean="0">
                <a:latin typeface="Lucida Grande"/>
                <a:ea typeface="Lucida Grande"/>
                <a:cs typeface="Lucida Grande"/>
                <a:sym typeface="Lucida Grande"/>
              </a:rPr>
              <a:t> exists. In idiomatic Ruby, methods that end with a ? return true or false.</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next few slides go into greater detail.</a:t>
            </a: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2227" name="Rectangle 2"/>
          <p:cNvSpPr>
            <a:spLocks noGrp="1" noChangeArrowheads="1"/>
          </p:cNvSpPr>
          <p:nvPr>
            <p:ph type="body" idx="1"/>
          </p:nvPr>
        </p:nvSpPr>
        <p:spPr>
          <a:noFill/>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You may encounter an</a:t>
            </a:r>
            <a:r>
              <a:rPr lang="en-US" sz="2000" baseline="0" dirty="0">
                <a:solidFill>
                  <a:srgbClr val="BA2121"/>
                </a:solidFill>
                <a:latin typeface="Inconsolata"/>
              </a:rPr>
              <a:t> error here. If student deleted Default Web Site manually, you will get Index out of bound. Simply recreate the default website and the error will go away.</a:t>
            </a: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Import-Module </a:t>
            </a:r>
            <a:r>
              <a:rPr lang="en-US" sz="2000" dirty="0" err="1">
                <a:solidFill>
                  <a:srgbClr val="BA2121"/>
                </a:solidFill>
                <a:latin typeface="Inconsolata"/>
              </a:rPr>
              <a:t>webadministration</a:t>
            </a:r>
            <a:r>
              <a:rPr lang="en-US" sz="2000" baseline="0" dirty="0">
                <a:solidFill>
                  <a:schemeClr val="tx1"/>
                </a:solidFill>
                <a:latin typeface="Lucida Grande"/>
                <a:sym typeface="Lucida Grande"/>
              </a:rPr>
              <a:t>   -  need to load this because IIS: provider is not loaded by default. Quirks of windows.</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a:solidFill>
                  <a:srgbClr val="BA2121"/>
                </a:solidFill>
                <a:latin typeface="Inconsolata"/>
              </a:rPr>
              <a:t>* if(-not(test-path….   - same as</a:t>
            </a:r>
            <a:r>
              <a:rPr lang="en-US" sz="2000" baseline="0" dirty="0">
                <a:solidFill>
                  <a:srgbClr val="BA2121"/>
                </a:solidFill>
                <a:latin typeface="Inconsolata"/>
              </a:rPr>
              <a:t>   !   in ruby. Can be supplemented with a !,  –not makes it slightly easier for the </a:t>
            </a:r>
            <a:r>
              <a:rPr lang="en-US" sz="2000" baseline="0" dirty="0" err="1">
                <a:solidFill>
                  <a:srgbClr val="BA2121"/>
                </a:solidFill>
                <a:latin typeface="Inconsolata"/>
              </a:rPr>
              <a:t>noobies</a:t>
            </a:r>
            <a:r>
              <a:rPr lang="en-US" sz="2000" baseline="0" dirty="0">
                <a:solidFill>
                  <a:srgbClr val="BA2121"/>
                </a:solidFill>
                <a:latin typeface="Inconsolata"/>
              </a:rPr>
              <a:t>.</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baseline="0" dirty="0">
              <a:solidFill>
                <a:srgbClr val="BA2121"/>
              </a:solidFill>
              <a:latin typeface="Inconsolata"/>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baseline="0" dirty="0">
                <a:solidFill>
                  <a:srgbClr val="BA2121"/>
                </a:solidFill>
                <a:latin typeface="Inconsolata"/>
              </a:rPr>
              <a:t>New-Website takes all the same parameters as </a:t>
            </a:r>
            <a:r>
              <a:rPr lang="en-US" sz="2000" baseline="0" dirty="0" err="1">
                <a:solidFill>
                  <a:srgbClr val="BA2121"/>
                </a:solidFill>
                <a:latin typeface="Inconsolata"/>
              </a:rPr>
              <a:t>IIS_Site</a:t>
            </a:r>
            <a:r>
              <a:rPr lang="en-US" sz="2000" baseline="0" dirty="0">
                <a:solidFill>
                  <a:srgbClr val="BA2121"/>
                </a:solidFill>
                <a:latin typeface="Inconsolata"/>
              </a:rPr>
              <a:t> except that you have to explicitly specify Application Pool.</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2000" dirty="0">
              <a:solidFill>
                <a:srgbClr val="BA2121"/>
              </a:solidFill>
              <a:latin typeface="Inconsolata"/>
            </a:endParaRPr>
          </a:p>
          <a:p>
            <a:pPr>
              <a:defRPr/>
            </a:pPr>
            <a:r>
              <a:rPr lang="en-US" sz="2000" dirty="0">
                <a:solidFill>
                  <a:srgbClr val="BA2121"/>
                </a:solidFill>
                <a:latin typeface="Inconsolata"/>
              </a:rPr>
              <a:t>&lt;&lt;-EOH stuff is known as a Here Document - </a:t>
            </a:r>
            <a:r>
              <a:rPr lang="en-US" altLang="en-US" sz="2000" dirty="0">
                <a:solidFill>
                  <a:srgbClr val="105CB6"/>
                </a:solidFill>
                <a:latin typeface="Lucida Grande"/>
                <a:cs typeface="Arial" pitchFamily="34" charset="0"/>
                <a:hlinkClick r:id="rId3"/>
              </a:rPr>
              <a:t>https://en.wikipedia.org/wiki/Here_document</a:t>
            </a:r>
            <a:r>
              <a:rPr lang="en-US" altLang="en-US" sz="2400" dirty="0">
                <a:latin typeface="Arial" pitchFamily="34" charset="0"/>
                <a:cs typeface="Arial" pitchFamily="34" charset="0"/>
              </a:rPr>
              <a:t> </a:t>
            </a:r>
            <a:r>
              <a:rPr lang="en-US" altLang="en-US" sz="2000" dirty="0">
                <a:solidFill>
                  <a:srgbClr val="BA2121"/>
                </a:solidFill>
                <a:latin typeface="Inconsolata"/>
              </a:rPr>
              <a:t> in case people ask.</a:t>
            </a:r>
            <a:endParaRPr lang="en-US" altLang="en-US" sz="4800" dirty="0">
              <a:latin typeface="Arial" pitchFamily="34" charset="0"/>
              <a:cs typeface="Arial" pitchFamily="34"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734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New resource parameter for templates, in the “variables” parameter. Explained in future slides.</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98371"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We will show how to use these variables when we write the template in a few slides</a:t>
            </a:r>
          </a:p>
          <a:p>
            <a:pPr eaLnBrk="1" hangingPunct="1"/>
            <a:endParaRPr lang="en-US" sz="2000" b="1"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In this class, within the Template block we only ever use node attributes.  Not all your data may be attributes (e.g. data from your own DBS - chef is good at integrating with other data sources).  But let’s walk before we run.</a:t>
            </a: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6288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Direct the students to read more about notifications on the wiki (notifies resource)</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Important to talk about the fact that we batch notifications up, and run them at the end</a:t>
            </a:r>
          </a:p>
          <a:p>
            <a:pPr eaLnBrk="1" hangingPunct="1"/>
            <a:endParaRPr lang="en-US" sz="1600" smtClean="0">
              <a:latin typeface="Lucida Grande"/>
              <a:ea typeface="Lucida Grande"/>
              <a:cs typeface="Lucida Grande"/>
              <a:sym typeface="Lucida Grande"/>
            </a:endParaRPr>
          </a:p>
          <a:p>
            <a:pPr eaLnBrk="1" hangingPunct="1"/>
            <a:r>
              <a:rPr lang="en-US" sz="1600" smtClean="0">
                <a:latin typeface="Lucida Grande"/>
                <a:ea typeface="Lucida Grande"/>
                <a:cs typeface="Lucida Grande"/>
                <a:sym typeface="Lucida Grande"/>
              </a:rPr>
              <a:t>The :immediately flag is a good question to see if they know how to use the wiki - ask them if they can figure out how to not wait for the end of the run for a notification to fire</a:t>
            </a:r>
          </a:p>
          <a:p>
            <a:pPr eaLnBrk="1" hangingPunct="1"/>
            <a:endParaRPr lang="en-US" sz="2000" smtClean="0">
              <a:latin typeface="Lucida Grande"/>
              <a:ea typeface="Lucida Grande"/>
              <a:cs typeface="Lucida Grande"/>
              <a:sym typeface="Lucida Grand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49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Add a central log host</a:t>
            </a: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don’t think this slide is needed…</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421</a:t>
            </a:fld>
            <a:endParaRPr lang="en-US"/>
          </a:p>
        </p:txBody>
      </p:sp>
    </p:spTree>
    <p:extLst>
      <p:ext uri="{BB962C8B-B14F-4D97-AF65-F5344CB8AC3E}">
        <p14:creationId xmlns:p14="http://schemas.microsoft.com/office/powerpoint/2010/main" val="74492240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Gotta</a:t>
            </a:r>
            <a:r>
              <a:rPr lang="en-US" dirty="0" smtClean="0"/>
              <a:t> do something about</a:t>
            </a:r>
            <a:r>
              <a:rPr lang="en-US" baseline="0" dirty="0" smtClean="0"/>
              <a:t> making this slide pretty</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422</a:t>
            </a:fld>
            <a:endParaRPr lang="en-US"/>
          </a:p>
        </p:txBody>
      </p:sp>
    </p:spTree>
    <p:extLst>
      <p:ext uri="{BB962C8B-B14F-4D97-AF65-F5344CB8AC3E}">
        <p14:creationId xmlns:p14="http://schemas.microsoft.com/office/powerpoint/2010/main" val="18936595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dirty="0" smtClean="0">
                <a:latin typeface="Lucida Grande"/>
                <a:ea typeface="Lucida Grande"/>
                <a:cs typeface="Lucida Grande"/>
                <a:sym typeface="Lucida Grande"/>
              </a:rPr>
              <a:t>&lt;&lt;Review comment:  'Company' attribute is no longer set (was a facet of 'knife node edit'), so removed the line </a:t>
            </a:r>
            <a:r>
              <a:rPr lang="en-US" dirty="0" smtClean="0">
                <a:solidFill>
                  <a:srgbClr val="000080"/>
                </a:solidFill>
                <a:latin typeface="Consolas" panose="020B0609020204030204" pitchFamily="49" charset="0"/>
                <a:cs typeface="Consolas" panose="020B0609020204030204" pitchFamily="49" charset="0"/>
              </a:rPr>
              <a:t> &lt;h1&gt;</a:t>
            </a:r>
            <a:r>
              <a:rPr lang="en-US" dirty="0" smtClean="0">
                <a:latin typeface="Consolas" panose="020B0609020204030204" pitchFamily="49" charset="0"/>
                <a:cs typeface="Consolas" panose="020B0609020204030204" pitchFamily="49" charset="0"/>
              </a:rPr>
              <a:t>Welcome to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smtClean="0">
                <a:solidFill>
                  <a:srgbClr val="DD1144"/>
                </a:solidFill>
                <a:latin typeface="Consolas" panose="020B0609020204030204" pitchFamily="49" charset="0"/>
                <a:cs typeface="Consolas" panose="020B0609020204030204" pitchFamily="49" charset="0"/>
              </a:rPr>
              <a:t>company"]</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&lt;/h1&gt;</a:t>
            </a:r>
            <a:endParaRPr lang="en-US" sz="1800" dirty="0" smtClean="0">
              <a:latin typeface="Lucida Grande"/>
              <a:ea typeface="Lucida Grande"/>
              <a:cs typeface="Lucida Grande"/>
              <a:sym typeface="Lucida Grande"/>
            </a:endParaRP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New syntax here:</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 Ruby has “instance” variables, which are bound to the instance of an object. When we render templates and pass in the variables parameter, we are adding instance variables to the context of the template render. Hence, we prefix them with an “@” symbol. The node, on the other hand, is supplied as part of the context itself, and so requires no @ symbol.</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Re-affirm the ERB syntax, of -%&gt; on the end and &lt;%= on the front</a:t>
            </a:r>
          </a:p>
          <a:p>
            <a:pPr eaLnBrk="1" hangingPunct="1"/>
            <a:endParaRPr lang="en-US" sz="1800" dirty="0" smtClean="0">
              <a:latin typeface="Lucida Grande"/>
              <a:ea typeface="Lucida Grande"/>
              <a:cs typeface="Lucida Grande"/>
              <a:sym typeface="Lucida Grande"/>
            </a:endParaRPr>
          </a:p>
          <a:p>
            <a:pPr eaLnBrk="1" hangingPunct="1"/>
            <a:r>
              <a:rPr lang="en-US" sz="1800" dirty="0" smtClean="0">
                <a:latin typeface="Lucida Grande"/>
                <a:ea typeface="Lucida Grande"/>
                <a:cs typeface="Lucida Grande"/>
                <a:sym typeface="Lucida Grande"/>
              </a:rPr>
              <a:t>Gist: </a:t>
            </a:r>
            <a:r>
              <a:rPr lang="en-US" u="sng" dirty="0" smtClean="0">
                <a:solidFill>
                  <a:srgbClr val="222321"/>
                </a:solidFill>
                <a:latin typeface="Arial"/>
                <a:cs typeface="Arial"/>
                <a:sym typeface="Rockwell" pitchFamily="18" charset="0"/>
                <a:hlinkClick r:id="rId3"/>
              </a:rPr>
              <a:t>https://gist.github.com/2866421</a:t>
            </a:r>
            <a:r>
              <a:rPr lang="en-US" dirty="0" smtClean="0">
                <a:solidFill>
                  <a:srgbClr val="222321"/>
                </a:solidFill>
                <a:latin typeface="Arial"/>
                <a:cs typeface="Arial"/>
                <a:sym typeface="Rockwell" pitchFamily="18" charset="0"/>
              </a:rPr>
              <a:t> </a:t>
            </a:r>
          </a:p>
          <a:p>
            <a:pPr eaLnBrk="1" hangingPunct="1"/>
            <a:endParaRPr lang="en-US" sz="18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423</a:t>
            </a:fld>
            <a:endParaRPr lang="en-US"/>
          </a:p>
        </p:txBody>
      </p:sp>
    </p:spTree>
    <p:extLst>
      <p:ext uri="{BB962C8B-B14F-4D97-AF65-F5344CB8AC3E}">
        <p14:creationId xmlns:p14="http://schemas.microsoft.com/office/powerpoint/2010/main" val="879649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517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We ran a resource with a notification, which...</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721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Again, if they have trouble getting to them with a web browser, do it from within the</a:t>
            </a:r>
            <a:r>
              <a:rPr lang="en-US" sz="1600" baseline="0" dirty="0" smtClean="0">
                <a:latin typeface="Lucida Grande"/>
                <a:ea typeface="Lucida Grande"/>
                <a:cs typeface="Lucida Grande"/>
                <a:sym typeface="Lucida Grande"/>
              </a:rPr>
              <a:t> VM</a:t>
            </a:r>
            <a:endParaRPr lang="en-US" sz="1600" dirty="0" smtClean="0">
              <a:latin typeface="Lucida Grande"/>
              <a:ea typeface="Lucida Grande"/>
              <a:cs typeface="Lucida Grande"/>
              <a:sym typeface="Lucida Grande"/>
            </a:endParaRPr>
          </a:p>
          <a:p>
            <a:pPr eaLnBrk="1" hangingPunct="1"/>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http://localhost:80</a:t>
            </a:r>
            <a:endParaRPr lang="en-US" sz="1600" dirty="0" smtClean="0">
              <a:latin typeface="Lucida Grande"/>
              <a:ea typeface="Lucida Grande"/>
              <a:cs typeface="Lucida Grande"/>
              <a:sym typeface="Lucida Grande"/>
            </a:endParaRPr>
          </a:p>
          <a:p>
            <a:pPr eaLnBrk="1" hangingPunct="1"/>
            <a:r>
              <a:rPr lang="en-US" sz="1600" u="sng" dirty="0" smtClean="0">
                <a:latin typeface="Lucida Grande"/>
                <a:ea typeface="Lucida Grande"/>
                <a:cs typeface="Lucida Grande"/>
                <a:sym typeface="Lucida Grande"/>
              </a:rPr>
              <a:t>http://localhost:81</a:t>
            </a:r>
          </a:p>
          <a:p>
            <a:pPr eaLnBrk="1" hangingPunct="1"/>
            <a:endParaRPr lang="en-US" sz="1600" u="sng" dirty="0" smtClean="0">
              <a:latin typeface="Lucida Grande"/>
              <a:ea typeface="Lucida Grande"/>
              <a:cs typeface="Lucida Grande"/>
              <a:sym typeface="Lucida Grande"/>
              <a:hlinkClick r:id=""/>
            </a:endParaRPr>
          </a:p>
          <a:p>
            <a:pPr eaLnBrk="1" hangingPunct="1"/>
            <a:r>
              <a:rPr lang="en-US" sz="1600" u="sng" dirty="0" smtClean="0">
                <a:latin typeface="Lucida Grande"/>
                <a:ea typeface="Lucida Grande"/>
                <a:cs typeface="Lucida Grande"/>
                <a:sym typeface="Lucida Grande"/>
                <a:hlinkClick r:id=""/>
              </a:rPr>
              <a:t>I </a:t>
            </a:r>
            <a:endParaRPr lang="en-US" sz="1600" dirty="0" smtClean="0">
              <a:latin typeface="Lucida Grande"/>
              <a:ea typeface="Lucida Grande"/>
              <a:cs typeface="Lucida Grande"/>
              <a:sym typeface="Lucida Grande"/>
              <a:hlinkClick r:id="rId3"/>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78243"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This is a re-iteration from earlier, but it’s one of the most important things to understand about Chef.</a:t>
            </a: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52643" name="Rectangle 2"/>
          <p:cNvSpPr>
            <a:spLocks noGrp="1" noChangeArrowheads="1"/>
          </p:cNvSpPr>
          <p:nvPr>
            <p:ph type="body" idx="1"/>
          </p:nvPr>
        </p:nvSpPr>
        <p:spPr>
          <a:noFill/>
        </p:spPr>
        <p:txBody>
          <a:bodyPr/>
          <a:lstStyle/>
          <a:p>
            <a:r>
              <a:rPr lang="en-US" sz="1600" dirty="0" smtClean="0">
                <a:solidFill>
                  <a:srgbClr val="FF0000"/>
                </a:solidFill>
                <a:latin typeface="Lucida Grande" charset="0"/>
                <a:cs typeface="Lucida Grande" charset="0"/>
                <a:sym typeface="Lucida Grande" charset="0"/>
              </a:rPr>
              <a:t>This lesson is entirely optional, and depends</a:t>
            </a:r>
            <a:r>
              <a:rPr lang="en-US" sz="1600" baseline="0" dirty="0" smtClean="0">
                <a:solidFill>
                  <a:srgbClr val="FF0000"/>
                </a:solidFill>
                <a:latin typeface="Lucida Grande" charset="0"/>
                <a:cs typeface="Lucida Grande" charset="0"/>
                <a:sym typeface="Lucida Grande" charset="0"/>
              </a:rPr>
              <a:t> if you've time or running behind.</a:t>
            </a:r>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6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u="sng" dirty="0">
                <a:latin typeface="Lucida Grande" charset="0"/>
                <a:cs typeface="Lucida Grande" charset="0"/>
                <a:sym typeface="Lucida Grande" charset="0"/>
                <a:hlinkClick r:id="rId3"/>
              </a:rPr>
              <a:t>http://docs.opscode.com/essentials_search.html</a:t>
            </a:r>
            <a:endParaRPr lang="en-US" sz="1600" u="sng" dirty="0">
              <a:latin typeface="Lucida Grande" charset="0"/>
              <a:cs typeface="Lucida Grande" charset="0"/>
              <a:sym typeface="Lucida Grande"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88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More 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0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Search for all nodes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1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you need to change syslog.conf on all nodes in your infrastructure to log all kernel messages to the central log host</a:t>
            </a: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2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6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So </a:t>
            </a:r>
          </a:p>
          <a:p>
            <a:r>
              <a:rPr lang="en-US" sz="1600">
                <a:latin typeface="Lucida Grande" charset="0"/>
                <a:cs typeface="Lucida Grande" charset="0"/>
                <a:sym typeface="Lucida Grande" charset="0"/>
              </a:rPr>
              <a:t>'knife search node 'ipaddress:10.1.1.*'' </a:t>
            </a:r>
          </a:p>
          <a:p>
            <a:r>
              <a:rPr lang="en-US" sz="1600">
                <a:latin typeface="Lucida Grande" charset="0"/>
                <a:cs typeface="Lucida Grande" charset="0"/>
                <a:sym typeface="Lucida Grande" charset="0"/>
              </a:rPr>
              <a:t>means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all nodes that contain the attribute 'ipaddress:10.1.1.*', and return those nodes"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It </a:t>
            </a:r>
            <a:r>
              <a:rPr lang="en-US" sz="1600" b="1">
                <a:latin typeface="Lucida Grande" charset="0"/>
                <a:cs typeface="Lucida Grande" charset="0"/>
                <a:sym typeface="Lucida Grande" charset="0"/>
              </a:rPr>
              <a:t>DOES NOT</a:t>
            </a:r>
            <a:r>
              <a:rPr lang="en-US" sz="1600">
                <a:latin typeface="Lucida Grande" charset="0"/>
                <a:cs typeface="Lucida Grande" charset="0"/>
                <a:sym typeface="Lucida Grande" charset="0"/>
              </a:rPr>
              <a:t> mean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"find 'ipaddress:10.1.1.*' across all nodes and return those attribute values"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I.e. It returns </a:t>
            </a:r>
            <a:r>
              <a:rPr lang="en-US" sz="1600" b="1">
                <a:latin typeface="Lucida Grande" charset="0"/>
                <a:cs typeface="Lucida Grande" charset="0"/>
                <a:sym typeface="Lucida Grande" charset="0"/>
              </a:rPr>
              <a:t>nodes</a:t>
            </a:r>
            <a:r>
              <a:rPr lang="en-US" sz="1600">
                <a:latin typeface="Lucida Grande" charset="0"/>
                <a:cs typeface="Lucida Grande" charset="0"/>
                <a:sym typeface="Lucida Grande" charset="0"/>
              </a:rPr>
              <a:t> 'node1', 'node2' etc, and not a list of </a:t>
            </a:r>
            <a:r>
              <a:rPr lang="en-US" sz="1600" b="1">
                <a:latin typeface="Lucida Grande" charset="0"/>
                <a:cs typeface="Lucida Grande" charset="0"/>
                <a:sym typeface="Lucida Grande" charset="0"/>
              </a:rPr>
              <a:t>attributes</a:t>
            </a:r>
            <a:r>
              <a:rPr lang="en-US" sz="1600">
                <a:latin typeface="Lucida Grande" charset="0"/>
                <a:cs typeface="Lucida Grande" charset="0"/>
                <a:sym typeface="Lucida Grande" charset="0"/>
              </a:rPr>
              <a:t> 'ipaddress:10.1.1.1', 'ipaddress:10.1.1.2' etc </a:t>
            </a: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9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dirty="0">
                <a:latin typeface="Lucida Grande" charset="0"/>
                <a:cs typeface="Lucida Grande" charset="0"/>
                <a:sym typeface="Lucida Grande" charset="0"/>
              </a:rPr>
              <a:t>Here we are searching for nodes.  Output is shortened by default - to see all attributes for the node use the '-l' switch </a:t>
            </a:r>
          </a:p>
          <a:p>
            <a:pPr>
              <a:spcBef>
                <a:spcPts val="1200"/>
              </a:spcBef>
            </a:pPr>
            <a:r>
              <a:rPr lang="en-US" sz="1600" dirty="0">
                <a:latin typeface="Lucida Grande" charset="0"/>
                <a:cs typeface="Lucida Grande" charset="0"/>
                <a:sym typeface="Lucida Grande" charset="0"/>
              </a:rPr>
              <a:t>Note student IP may be be different - use the result on previous slide</a:t>
            </a:r>
          </a:p>
          <a:p>
            <a:pPr>
              <a:spcBef>
                <a:spcPts val="1200"/>
              </a:spcBef>
            </a:pPr>
            <a:endParaRPr lang="en-US" sz="1600" dirty="0">
              <a:latin typeface="Lucida Grande" charset="0"/>
              <a:cs typeface="Lucida Grande" charset="0"/>
              <a:sym typeface="Lucida Grande"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0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trying to find the IP Address for our nodes, i.e. the value of the 'ipaddress' attribute</a:t>
            </a: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2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Here we are searching for a node.  Output is shortened by default - to see all attributes for the node use the '-l' switch </a:t>
            </a:r>
          </a:p>
          <a:p>
            <a:pPr>
              <a:spcBef>
                <a:spcPts val="1200"/>
              </a:spcBef>
            </a:pPr>
            <a:r>
              <a:rPr lang="en-US" sz="1600">
                <a:latin typeface="Lucida Grande" charset="0"/>
                <a:cs typeface="Lucida Grande" charset="0"/>
                <a:sym typeface="Lucida Grande" charset="0"/>
              </a:rPr>
              <a:t>Note student IP may be be different - use the result on previous slide</a:t>
            </a:r>
            <a:endParaRPr lang="en-US" sz="1600">
              <a:latin typeface="Times" charset="0"/>
              <a:cs typeface="Times" charset="0"/>
              <a:sym typeface="Times" charset="0"/>
            </a:endParaRPr>
          </a:p>
          <a:p>
            <a:pPr>
              <a:spcBef>
                <a:spcPts val="1200"/>
              </a:spcBef>
            </a:pPr>
            <a:endParaRPr lang="en-US" sz="1600">
              <a:latin typeface="Lucida Grande" charset="0"/>
              <a:cs typeface="Lucida Grande" charset="0"/>
              <a:sym typeface="Lucida Grande"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'AND' is in upper case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438</a:t>
            </a:fld>
            <a:endParaRPr lang="en-US"/>
          </a:p>
        </p:txBody>
      </p:sp>
    </p:spTree>
    <p:extLst>
      <p:ext uri="{BB962C8B-B14F-4D97-AF65-F5344CB8AC3E}">
        <p14:creationId xmlns:p14="http://schemas.microsoft.com/office/powerpoint/2010/main" val="210599163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0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a:solidFill>
                <a:srgbClr val="FF0000"/>
              </a:solidFill>
              <a:latin typeface="Lucida Grande" charset="0"/>
              <a:cs typeface="Lucida Grande" charset="0"/>
              <a:sym typeface="Lucida Grande" charset="0"/>
            </a:endParaRPr>
          </a:p>
          <a:p>
            <a:r>
              <a:rPr lang="en-US" sz="1600">
                <a:latin typeface="Lucida Grande" charset="0"/>
                <a:cs typeface="Lucida Grande" charset="0"/>
                <a:sym typeface="Lucida Grande" charset="0"/>
              </a:rPr>
              <a:t>For more details see </a:t>
            </a:r>
            <a:r>
              <a:rPr lang="en-US" sz="1600" u="sng">
                <a:latin typeface="Lucida Grande" charset="0"/>
                <a:cs typeface="Lucida Grande" charset="0"/>
                <a:sym typeface="Lucida Grande" charset="0"/>
                <a:hlinkClick r:id="rId3"/>
              </a:rPr>
              <a:t>http://docs.opscode.com/knife_search.html</a:t>
            </a:r>
            <a:endParaRPr lang="en-US" sz="1600" u="sng">
              <a:latin typeface="Lucida Grande" charset="0"/>
              <a:cs typeface="Lucida Grande" charset="0"/>
              <a:sym typeface="Lucida Grande"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442</a:t>
            </a:fld>
            <a:endParaRPr lang="en-US"/>
          </a:p>
        </p:txBody>
      </p:sp>
    </p:spTree>
    <p:extLst>
      <p:ext uri="{BB962C8B-B14F-4D97-AF65-F5344CB8AC3E}">
        <p14:creationId xmlns:p14="http://schemas.microsoft.com/office/powerpoint/2010/main" val="40237181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1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Now run chef-client on the node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1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Just remove the recipe from the </a:t>
            </a:r>
            <a:r>
              <a:rPr lang="en-US" sz="1600" dirty="0" err="1">
                <a:latin typeface="Lucida Grande" charset="0"/>
                <a:cs typeface="Lucida Grande" charset="0"/>
                <a:sym typeface="Lucida Grande" charset="0"/>
              </a:rPr>
              <a:t>run_list</a:t>
            </a:r>
            <a:r>
              <a:rPr lang="en-US" sz="1600" dirty="0">
                <a:latin typeface="Lucida Grande" charset="0"/>
                <a:cs typeface="Lucida Grande" charset="0"/>
                <a:sym typeface="Lucida Grande" charset="0"/>
              </a:rPr>
              <a:t> again to tidy up after the lab.</a:t>
            </a: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a:ea typeface="Lucida Grande"/>
                <a:cs typeface="Lucida Grande"/>
                <a:sym typeface="Lucida Grande"/>
              </a:rPr>
              <a:t>These “containers” take JSON. Anything you can do in JSON you can do in a </a:t>
            </a:r>
            <a:r>
              <a:rPr lang="en-US" sz="1800" dirty="0" err="1" smtClean="0">
                <a:latin typeface="Lucida Grande"/>
                <a:ea typeface="Lucida Grande"/>
                <a:cs typeface="Lucida Grande"/>
                <a:sym typeface="Lucida Grande"/>
              </a:rPr>
              <a:t>databag</a:t>
            </a:r>
            <a:r>
              <a:rPr lang="en-US" sz="1800" dirty="0" smtClean="0">
                <a:latin typeface="Lucida Grande"/>
                <a:ea typeface="Lucida Grande"/>
                <a:cs typeface="Lucida Grande"/>
                <a:sym typeface="Lucida Grande"/>
              </a:rPr>
              <a:t>.</a:t>
            </a:r>
            <a:endParaRPr lang="en-US" sz="1800" b="1" dirty="0" smtClean="0">
              <a:latin typeface="Lucida Grande"/>
              <a:ea typeface="Lucida Grande"/>
              <a:cs typeface="Lucida Grande"/>
              <a:sym typeface="Lucida Grande"/>
            </a:endParaRPr>
          </a:p>
          <a:p>
            <a:pPr eaLnBrk="1" hangingPunct="1"/>
            <a:endParaRPr lang="en-US" sz="2400" dirty="0" smtClean="0">
              <a:latin typeface="Lucida Grande"/>
              <a:ea typeface="Lucida Grande"/>
              <a:cs typeface="Lucida Grande"/>
              <a:sym typeface="Lucida Grande"/>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451</a:t>
            </a:fld>
            <a:endParaRPr lang="en-US"/>
          </a:p>
        </p:txBody>
      </p:sp>
    </p:spTree>
    <p:extLst>
      <p:ext uri="{BB962C8B-B14F-4D97-AF65-F5344CB8AC3E}">
        <p14:creationId xmlns:p14="http://schemas.microsoft.com/office/powerpoint/2010/main" val="36179100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1315" name="Rectangle 2"/>
          <p:cNvSpPr>
            <a:spLocks noGrp="1" noChangeArrowheads="1"/>
          </p:cNvSpPr>
          <p:nvPr>
            <p:ph type="body" idx="1"/>
          </p:nvPr>
        </p:nvSpPr>
        <p:spPr>
          <a:noFill/>
        </p:spPr>
        <p:txBody>
          <a:bodyPr/>
          <a:lstStyle/>
          <a:p>
            <a:pPr eaLnBrk="1" hangingPunct="1">
              <a:spcBef>
                <a:spcPts val="1200"/>
              </a:spcBef>
            </a:pPr>
            <a:r>
              <a:rPr lang="en-US" sz="2000" dirty="0" smtClean="0">
                <a:latin typeface="Lucida Grande"/>
                <a:ea typeface="Lucida Grande"/>
                <a:cs typeface="Lucida Grande"/>
                <a:sym typeface="Lucida Grande"/>
              </a:rPr>
              <a:t>New syntax - integers in JSON have no quotes, and will wind up as integers in Ruby. If you quoted integers they'd be strings. </a:t>
            </a:r>
          </a:p>
          <a:p>
            <a:pPr eaLnBrk="1" hangingPunct="1">
              <a:spcBef>
                <a:spcPts val="1200"/>
              </a:spcBef>
            </a:pPr>
            <a:r>
              <a:rPr lang="en-US" sz="2000" dirty="0" err="1" smtClean="0">
                <a:latin typeface="Lucida Grande"/>
                <a:ea typeface="Lucida Grande"/>
                <a:cs typeface="Lucida Grande"/>
                <a:sym typeface="Lucida Grande"/>
              </a:rPr>
              <a:t>Bobo</a:t>
            </a:r>
            <a:r>
              <a:rPr lang="en-US" sz="2000" dirty="0" smtClean="0">
                <a:latin typeface="Lucida Grande"/>
                <a:ea typeface="Lucida Grande"/>
                <a:cs typeface="Lucida Grande"/>
                <a:sym typeface="Lucida Grande"/>
              </a:rPr>
              <a:t> is a Clown, that I have been using as my test user for identity management systems for years.</a:t>
            </a:r>
            <a:endParaRPr lang="en-US" sz="500" dirty="0" smtClean="0">
              <a:latin typeface="Times" pitchFamily="18" charset="0"/>
              <a:cs typeface="Times" pitchFamily="18" charset="0"/>
              <a:sym typeface="Times" pitchFamily="18" charset="0"/>
            </a:endParaRPr>
          </a:p>
          <a:p>
            <a:pPr eaLnBrk="1" hangingPunct="1">
              <a:spcBef>
                <a:spcPts val="1200"/>
              </a:spcBef>
            </a:pPr>
            <a:endParaRPr lang="en-US" sz="9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1200"/>
              </a:spcBef>
              <a:spcAft>
                <a:spcPts val="0"/>
              </a:spcAft>
              <a:buClrTx/>
              <a:buSzTx/>
              <a:buFontTx/>
              <a:buNone/>
              <a:tabLst/>
              <a:defRPr/>
            </a:pPr>
            <a:r>
              <a:rPr lang="en-US" sz="900" dirty="0" smtClean="0">
                <a:hlinkClick r:id="rId3"/>
              </a:rPr>
              <a:t>https://gist.github.com/vinyar/6616139</a:t>
            </a:r>
            <a:endParaRPr lang="en-US" sz="900" dirty="0" smtClean="0"/>
          </a:p>
          <a:p>
            <a:pPr eaLnBrk="1" hangingPunct="1">
              <a:spcBef>
                <a:spcPts val="1200"/>
              </a:spcBef>
            </a:pPr>
            <a:endParaRPr lang="en-US" sz="900" dirty="0" smtClean="0">
              <a:latin typeface="Lucida Grande"/>
              <a:ea typeface="Lucida Grande"/>
              <a:cs typeface="Lucida Grande"/>
              <a:sym typeface="Lucida Grande"/>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PS &gt; knife </a:t>
            </a:r>
            <a:r>
              <a:rPr lang="en-US" dirty="0" err="1" smtClean="0"/>
              <a:t>data_bag</a:t>
            </a:r>
            <a:r>
              <a:rPr lang="en-US" dirty="0" smtClean="0"/>
              <a:t> from file users -all</a:t>
            </a:r>
          </a:p>
          <a:p>
            <a:r>
              <a:rPr lang="en-US" dirty="0" smtClean="0"/>
              <a:t>Updated </a:t>
            </a:r>
            <a:r>
              <a:rPr lang="en-US" dirty="0" err="1" smtClean="0"/>
              <a:t>data_bag_item</a:t>
            </a:r>
            <a:r>
              <a:rPr lang="en-US" dirty="0" smtClean="0"/>
              <a:t>[users::</a:t>
            </a:r>
            <a:r>
              <a:rPr lang="en-US" dirty="0" err="1" smtClean="0"/>
              <a:t>bobo</a:t>
            </a:r>
            <a:r>
              <a:rPr lang="en-US" dirty="0" smtClean="0"/>
              <a:t>]</a:t>
            </a:r>
          </a:p>
          <a:p>
            <a:r>
              <a:rPr lang="en-US" dirty="0" smtClean="0"/>
              <a:t>Updated </a:t>
            </a:r>
            <a:r>
              <a:rPr lang="en-US" dirty="0" err="1" smtClean="0"/>
              <a:t>data_bag_item</a:t>
            </a:r>
            <a:r>
              <a:rPr lang="en-US" dirty="0" smtClean="0"/>
              <a:t>[users::frank]</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456</a:t>
            </a:fld>
            <a:endParaRPr lang="en-US"/>
          </a:p>
        </p:txBody>
      </p:sp>
    </p:spTree>
    <p:extLst>
      <p:ext uri="{BB962C8B-B14F-4D97-AF65-F5344CB8AC3E}">
        <p14:creationId xmlns:p14="http://schemas.microsoft.com/office/powerpoint/2010/main" val="3943024184"/>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2339"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Frank </a:t>
            </a:r>
            <a:r>
              <a:rPr lang="en-US" sz="1600" dirty="0" err="1" smtClean="0">
                <a:latin typeface="Lucida Grande"/>
                <a:ea typeface="Lucida Grande"/>
                <a:cs typeface="Lucida Grande"/>
                <a:sym typeface="Lucida Grande"/>
              </a:rPr>
              <a:t>Belson</a:t>
            </a:r>
            <a:r>
              <a:rPr lang="en-US" sz="1600" dirty="0" smtClean="0">
                <a:latin typeface="Lucida Grande"/>
                <a:ea typeface="Lucida Grande"/>
                <a:cs typeface="Lucida Grande"/>
                <a:sym typeface="Lucida Grande"/>
              </a:rPr>
              <a:t> is the sergeant of the police precinct in the Spenser novels by Robert B. Parker (later: Spenser for Hire TV series)</a:t>
            </a:r>
          </a:p>
          <a:p>
            <a:pPr eaLnBrk="1" hangingPunct="1"/>
            <a:endParaRPr lang="en-US" sz="16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hlinkClick r:id="rId3"/>
              </a:rPr>
              <a:t>https://gist.github.com/vinyar/6616289 </a:t>
            </a:r>
            <a:endParaRPr lang="en-US" sz="1600" dirty="0" smtClean="0"/>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06563"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Whats important here is that more than just the nodes get indexed for search - it is everything in Chef!</a:t>
            </a:r>
          </a:p>
          <a:p>
            <a:pPr eaLnBrk="1" hangingPunct="1"/>
            <a:endParaRPr lang="en-US" sz="2000" smtClean="0">
              <a:latin typeface="Lucida Grande"/>
              <a:ea typeface="Lucida Grande"/>
              <a:cs typeface="Lucida Grande"/>
              <a:sym typeface="Lucida Grande"/>
            </a:endParaRPr>
          </a:p>
          <a:p>
            <a:pPr eaLnBrk="1" hangingPunct="1"/>
            <a:r>
              <a:rPr lang="en-US" sz="2000" smtClean="0">
                <a:latin typeface="Lucida Grande"/>
                <a:ea typeface="Lucida Grande"/>
                <a:cs typeface="Lucida Grande"/>
                <a:sym typeface="Lucida Grande"/>
              </a:rPr>
              <a:t>If they don’t see this right away after uploading the data bags, ask the students to wait a few seconds and try again.  Sometimes there can be lag after uploading a data bag, because the information is being indexed.</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4387" name="Rectangle 2"/>
          <p:cNvSpPr>
            <a:spLocks noGrp="1" noChangeArrowheads="1"/>
          </p:cNvSpPr>
          <p:nvPr>
            <p:ph type="body" idx="1"/>
          </p:nvPr>
        </p:nvSpPr>
        <p:spPr>
          <a:noFill/>
        </p:spPr>
        <p:txBody>
          <a:bodyPr/>
          <a:lstStyle/>
          <a:p>
            <a:pPr eaLnBrk="1" hangingPunct="1">
              <a:spcBef>
                <a:spcPts val="1200"/>
              </a:spcBef>
            </a:pPr>
            <a:r>
              <a:rPr lang="en-US" sz="1700" smtClean="0">
                <a:latin typeface="Lucida Grande"/>
                <a:ea typeface="Lucida Grande"/>
                <a:cs typeface="Lucida Grande"/>
                <a:sym typeface="Lucida Grande"/>
              </a:rPr>
              <a:t>Encourage students to try searches: knife help search</a:t>
            </a:r>
            <a:br>
              <a:rPr lang="en-US" sz="1700" smtClean="0">
                <a:latin typeface="Lucida Grande"/>
                <a:ea typeface="Lucida Grande"/>
                <a:cs typeface="Lucida Grande"/>
                <a:sym typeface="Lucida Grande"/>
              </a:rPr>
            </a:br>
            <a:r>
              <a:rPr lang="en-US" sz="1700" smtClean="0">
                <a:latin typeface="Lucida Grande"/>
                <a:ea typeface="Lucida Grande"/>
                <a:cs typeface="Lucida Grande"/>
                <a:sym typeface="Lucida Grande"/>
              </a:rPr>
              <a:t>You can use boolean values e.g. knife search INDEX 'field:value OR field:value'</a:t>
            </a:r>
            <a:endParaRPr lang="en-US" sz="200" smtClean="0">
              <a:latin typeface="Times" pitchFamily="18" charset="0"/>
              <a:cs typeface="Times" pitchFamily="18" charset="0"/>
              <a:sym typeface="Times" pitchFamily="18" charset="0"/>
            </a:endParaRPr>
          </a:p>
          <a:p>
            <a:pPr eaLnBrk="1" hangingPunct="1">
              <a:spcBef>
                <a:spcPts val="1200"/>
              </a:spcBef>
            </a:pPr>
            <a:endParaRPr lang="en-US" sz="600" smtClean="0">
              <a:latin typeface="Lucida Grande"/>
              <a:ea typeface="Lucida Grande"/>
              <a:cs typeface="Lucida Grande"/>
              <a:sym typeface="Lucida Grande"/>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5411"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JSON syntax again.  Arrays in JSON have brackets. </a:t>
            </a:r>
          </a:p>
          <a:p>
            <a:pPr eaLnBrk="1" hangingPunct="1"/>
            <a:r>
              <a:rPr lang="en-US" sz="2000" dirty="0" smtClean="0">
                <a:latin typeface="Lucida Grande"/>
                <a:ea typeface="Lucida Grande"/>
                <a:cs typeface="Lucida Grande"/>
                <a:sym typeface="Lucida Grande"/>
              </a:rPr>
              <a:t>Quotes around strings.</a:t>
            </a:r>
          </a:p>
          <a:p>
            <a:pPr eaLnBrk="1" hangingPunct="1"/>
            <a:r>
              <a:rPr lang="en-US" sz="2000" dirty="0" smtClean="0">
                <a:latin typeface="Lucida Grande"/>
                <a:ea typeface="Lucida Grande"/>
                <a:cs typeface="Lucida Grande"/>
                <a:sym typeface="Lucida Grande"/>
              </a:rPr>
              <a:t>No trailing commas.</a:t>
            </a:r>
          </a:p>
          <a:p>
            <a:pPr eaLnBrk="1" hangingPunct="1"/>
            <a:endParaRPr 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hlinkClick r:id="rId3"/>
              </a:rPr>
              <a:t>https://gist.github.com/vinyar/6616444</a:t>
            </a:r>
            <a:endParaRPr lang="en-US" sz="2000" dirty="0" smtClean="0"/>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64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syntax is new here, but we’ve been doing lots of searching throughout. Relate that the objects bound to user_data during each iteration are the same as what we got in the search results.</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74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we have not created the users::groups recipe yet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“include_recipe” happens in order.  When we get to that line, we check to see if this recipe has already been executed.  If it has not been run yet, we run it now.</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run this after user resource to add users to the group they belong to.  If opposite order, we’d try to add users that don’t exist yet to our new group.</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884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reason is that the recipes themselves stand alone as declarations of intent - no hidden dependencies that only get expressed in the order of the run list, and are easy to mess up.</a:t>
            </a:r>
          </a:p>
          <a:p>
            <a:pPr eaLnBrk="1" hangingPunct="1"/>
            <a:endParaRPr lang="en-US" altLang="en-US" sz="9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You want a recipe to read as standalone. Basically, you’re declaring intent. You declare that this is a dependency.  This is a documentation trail.  If you only declare this somewhere else, you get spaghetti code references and it gets convoluted.</a:t>
            </a:r>
          </a:p>
          <a:p>
            <a:pPr eaLnBrk="1" hangingPunct="1"/>
            <a:endParaRPr lang="en-US" altLang="en-US" sz="2000" dirty="0" smtClean="0">
              <a:latin typeface="Lucida Grande"/>
              <a:ea typeface="Lucida Grande"/>
              <a:cs typeface="Lucida Grande"/>
              <a:sym typeface="Lucida Grande"/>
            </a:endParaRPr>
          </a:p>
          <a:p>
            <a:pPr eaLnBrk="1" hangingPunct="1"/>
            <a:r>
              <a:rPr lang="en-US" altLang="en-US" sz="2000" dirty="0" smtClean="0">
                <a:latin typeface="Lucida Grande"/>
                <a:ea typeface="Lucida Grande"/>
                <a:cs typeface="Lucida Grande"/>
                <a:sym typeface="Lucida Grande"/>
              </a:rPr>
              <a:t>Purists will say only use includes once.  Pragmatists will say, use these liberally.  For day to day infrastructure, it’s better to be a pragmatist.</a:t>
            </a: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knife node show [node] (to see without edit)</a:t>
            </a:r>
          </a:p>
          <a:p>
            <a:r>
              <a:rPr lang="en-US" sz="1600">
                <a:latin typeface="Lucida Grande" charset="0"/>
                <a:cs typeface="Lucida Grande" charset="0"/>
                <a:sym typeface="Lucida Grande" charset="0"/>
              </a:rPr>
              <a:t>-Fj to see it in JSON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Make sure everyone has done this.  Only about to get worse since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going to converge.</a:t>
            </a: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0531" name="Rectangle 2"/>
          <p:cNvSpPr>
            <a:spLocks noGrp="1" noChangeArrowheads="1"/>
          </p:cNvSpPr>
          <p:nvPr>
            <p:ph type="body" idx="1"/>
          </p:nvPr>
        </p:nvSpPr>
        <p:spPr>
          <a:noFill/>
        </p:spPr>
        <p:txBody>
          <a:bodyPr/>
          <a:lstStyle/>
          <a:p>
            <a:pPr eaLnBrk="1" hangingPunct="1">
              <a:spcBef>
                <a:spcPts val="1200"/>
              </a:spcBef>
            </a:pPr>
            <a:r>
              <a:rPr lang="en-US" altLang="en-US" sz="1900" smtClean="0">
                <a:latin typeface="Lucida Grande"/>
                <a:ea typeface="Lucida Grande"/>
                <a:cs typeface="Lucida Grande"/>
                <a:sym typeface="Lucida Grande"/>
              </a:rPr>
              <a:t>If you get errors, a common cause is that arguments to adduser are not valid - fat-fingered shells, for example.</a:t>
            </a:r>
            <a:endParaRPr lang="en-US" altLang="en-US" sz="400" smtClean="0">
              <a:latin typeface="Times" pitchFamily="18" charset="0"/>
              <a:cs typeface="Times" pitchFamily="18" charset="0"/>
              <a:sym typeface="Times" pitchFamily="18" charset="0"/>
            </a:endParaRPr>
          </a:p>
          <a:p>
            <a:pPr eaLnBrk="1" hangingPunct="1">
              <a:spcBef>
                <a:spcPts val="1200"/>
              </a:spcBef>
            </a:pPr>
            <a:r>
              <a:rPr lang="en-US" altLang="en-US" sz="1900" smtClean="0">
                <a:latin typeface="Lucida Grande"/>
                <a:ea typeface="Lucida Grande"/>
                <a:cs typeface="Lucida Grande"/>
                <a:sym typeface="Lucida Grande"/>
              </a:rPr>
              <a:t>This is another chance to talk about how knowledge of the system you are automating is vital to success - it’s easy to debug that error if you know how adduser behaves.</a:t>
            </a:r>
            <a:endParaRPr lang="en-US" altLang="en-US" sz="400" smtClean="0">
              <a:latin typeface="Times" pitchFamily="18" charset="0"/>
              <a:cs typeface="Times" pitchFamily="18" charset="0"/>
              <a:sym typeface="Times" pitchFamily="18" charset="0"/>
            </a:endParaRPr>
          </a:p>
          <a:p>
            <a:pPr eaLnBrk="1" hangingPunct="1">
              <a:spcBef>
                <a:spcPts val="1200"/>
              </a:spcBef>
            </a:pPr>
            <a:endParaRPr lang="en-US" altLang="en-US" sz="800" smtClean="0">
              <a:latin typeface="Lucida Grande"/>
              <a:ea typeface="Lucida Grande"/>
              <a:cs typeface="Lucida Grande"/>
              <a:sym typeface="Lucida Grande"/>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15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did </a:t>
            </a:r>
            <a:r>
              <a:rPr lang="en-US" altLang="en-US" sz="1600" b="1" smtClean="0">
                <a:latin typeface="Lucida Grande"/>
                <a:ea typeface="Lucida Grande"/>
                <a:cs typeface="Lucida Grande"/>
                <a:sym typeface="Lucida Grande"/>
              </a:rPr>
              <a:t>not</a:t>
            </a:r>
            <a:r>
              <a:rPr lang="en-US" altLang="en-US" sz="1600" smtClean="0">
                <a:latin typeface="Lucida Grande"/>
                <a:ea typeface="Lucida Grande"/>
                <a:cs typeface="Lucida Grande"/>
                <a:sym typeface="Lucida Grande"/>
              </a:rPr>
              <a:t> create home directories for these users, because it’s not the default adduser behavior.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docs can show you how to get it done (manage_home)</a:t>
            </a:r>
          </a:p>
          <a:p>
            <a:pPr eaLnBrk="1" hangingPunct="1"/>
            <a:endParaRPr lang="en-US" altLang="en-US" sz="2000" smtClean="0">
              <a:latin typeface="Lucida Grande"/>
              <a:ea typeface="Lucida Grande"/>
              <a:cs typeface="Lucida Grande"/>
              <a:sym typeface="Lucida Grande"/>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92579" name="Rectangle 2"/>
          <p:cNvSpPr>
            <a:spLocks noGrp="1" noChangeArrowheads="1"/>
          </p:cNvSpPr>
          <p:nvPr>
            <p:ph type="body" idx="1"/>
          </p:nvPr>
        </p:nvSpPr>
        <p:spPr>
          <a:noFill/>
        </p:spPr>
        <p:txBody>
          <a:bodyPr/>
          <a:lstStyle/>
          <a:p>
            <a:pPr eaLnBrk="1" hangingPunct="1"/>
            <a:r>
              <a:rPr lang="en-US" sz="2000" smtClean="0">
                <a:latin typeface="Lucida Grande"/>
                <a:ea typeface="Lucida Grande"/>
                <a:cs typeface="Lucida Grande"/>
                <a:sym typeface="Lucida Grande"/>
              </a:rPr>
              <a:t>What happened here is epic.  This doesn't do all the same things as AD.  But we’ve done something fairly close using ~40 lines of ruby and JSON.  The idea is that primitives driven by data are very powerful.  All you need is an abstract notion of data about stuff you’re managing, then apply the same pattern.  This is the stuff!</a:t>
            </a: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20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Source control history can act as a documentation trail.  Helpful if you need to unentangle your infrastructure.</a:t>
            </a: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483</a:t>
            </a:fld>
            <a:endParaRPr lang="en-US"/>
          </a:p>
        </p:txBody>
      </p:sp>
    </p:spTree>
    <p:extLst>
      <p:ext uri="{BB962C8B-B14F-4D97-AF65-F5344CB8AC3E}">
        <p14:creationId xmlns:p14="http://schemas.microsoft.com/office/powerpoint/2010/main" val="412573183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305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a hard one to do without the key above, but it’s worth it. Make them try and figure it out from the </a:t>
            </a:r>
            <a:r>
              <a:rPr lang="en-US" altLang="en-US" sz="1600" dirty="0" err="1" smtClean="0">
                <a:latin typeface="Lucida Grande"/>
                <a:ea typeface="Lucida Grande"/>
                <a:cs typeface="Lucida Grande"/>
                <a:sym typeface="Lucida Grande"/>
              </a:rPr>
              <a:t>docs’s</a:t>
            </a:r>
            <a:r>
              <a:rPr lang="en-US" altLang="en-US" sz="1600" dirty="0" smtClean="0">
                <a:latin typeface="Lucida Grande"/>
                <a:ea typeface="Lucida Grande"/>
                <a:cs typeface="Lucida Grande"/>
                <a:sym typeface="Lucida Grande"/>
              </a:rPr>
              <a:t> “search” page and the hint that it is “</a:t>
            </a:r>
            <a:r>
              <a:rPr lang="en-US" altLang="en-US" sz="1600" dirty="0" err="1" smtClean="0">
                <a:latin typeface="Lucida Grande"/>
                <a:ea typeface="Lucida Grande"/>
                <a:cs typeface="Lucida Grande"/>
                <a:sym typeface="Lucida Grande"/>
              </a:rPr>
              <a:t>solr</a:t>
            </a:r>
            <a:r>
              <a:rPr lang="en-US" altLang="en-US" sz="1600" dirty="0" smtClean="0">
                <a:latin typeface="Lucida Grande"/>
                <a:ea typeface="Lucida Grande"/>
                <a:cs typeface="Lucida Grande"/>
                <a:sym typeface="Lucida Grande"/>
              </a:rPr>
              <a:t> syntax”.</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escaping of square brackets when searching on a run list - this applies to nodes too!</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could also search for port:82, and see what roles set a key named port to the value 82</a:t>
            </a:r>
          </a:p>
          <a:p>
            <a:pPr eaLnBrk="1" hangingPunct="1"/>
            <a:r>
              <a:rPr lang="en-US" altLang="en-US" sz="1600" dirty="0" smtClean="0">
                <a:latin typeface="Lucida Grande"/>
                <a:ea typeface="Lucida Grande"/>
                <a:cs typeface="Lucida Grande"/>
                <a:sym typeface="Lucida Grande"/>
              </a:rPr>
              <a:t>knife search role “port:82”</a:t>
            </a: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408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 list expansion - we looked at the role, grabbed it’s </a:t>
            </a:r>
            <a:r>
              <a:rPr lang="en-US" altLang="en-US" sz="1600" dirty="0" err="1" smtClean="0">
                <a:latin typeface="Lucida Grande"/>
                <a:ea typeface="Lucida Grande"/>
                <a:cs typeface="Lucida Grande"/>
                <a:sym typeface="Lucida Grande"/>
              </a:rPr>
              <a:t>runlist</a:t>
            </a:r>
            <a:r>
              <a:rPr lang="en-US" altLang="en-US" sz="1600" dirty="0" smtClean="0">
                <a:latin typeface="Lucida Grande"/>
                <a:ea typeface="Lucida Grande"/>
                <a:cs typeface="Lucida Grande"/>
                <a:sym typeface="Lucida Grande"/>
              </a:rPr>
              <a:t>, and stuck it in place.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are coming back to run list expansion when we finish the base role</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510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added the admin site to the existing set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Student introduction</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Name</a:t>
            </a:r>
          </a:p>
          <a:p>
            <a:r>
              <a:rPr lang="en-US" sz="1600" dirty="0">
                <a:latin typeface="Lucida Grande" charset="0"/>
                <a:ea typeface="Lucida Grande" charset="0"/>
                <a:cs typeface="Lucida Grande" charset="0"/>
                <a:sym typeface="Lucida Grande" charset="0"/>
              </a:rPr>
              <a:t>* Current job role</a:t>
            </a:r>
          </a:p>
          <a:p>
            <a:r>
              <a:rPr lang="en-US" sz="1600" dirty="0">
                <a:latin typeface="Lucida Grande" charset="0"/>
                <a:ea typeface="Lucida Grande" charset="0"/>
                <a:cs typeface="Lucida Grande" charset="0"/>
                <a:sym typeface="Lucida Grande" charset="0"/>
              </a:rPr>
              <a:t>* Previous job </a:t>
            </a:r>
            <a:r>
              <a:rPr lang="en-US" sz="1600" dirty="0" smtClean="0">
                <a:latin typeface="Lucida Grande" charset="0"/>
                <a:ea typeface="Lucida Grande" charset="0"/>
                <a:cs typeface="Lucida Grande" charset="0"/>
                <a:sym typeface="Lucida Grande" charset="0"/>
              </a:rPr>
              <a:t>roles/background</a:t>
            </a:r>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Experience with Chef</a:t>
            </a:r>
          </a:p>
          <a:p>
            <a:r>
              <a:rPr lang="en-US" sz="1600" dirty="0">
                <a:latin typeface="Lucida Grande" charset="0"/>
                <a:ea typeface="Lucida Grande" charset="0"/>
                <a:cs typeface="Lucida Grande" charset="0"/>
                <a:sym typeface="Lucida Grande" charset="0"/>
              </a:rPr>
              <a:t>* Favorite Text Editor</a:t>
            </a:r>
          </a:p>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4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Calibri" charset="0"/>
                <a:cs typeface="Calibri" charset="0"/>
                <a:sym typeface="Calibri" charset="0"/>
              </a:rPr>
              <a:t>-- Repeatability</a:t>
            </a:r>
          </a:p>
          <a:p>
            <a:r>
              <a:rPr lang="en-US" sz="1600" dirty="0">
                <a:latin typeface="Calibri" charset="0"/>
                <a:cs typeface="Calibri" charset="0"/>
                <a:sym typeface="Calibri" charset="0"/>
              </a:rPr>
              <a:t>-- Documentation</a:t>
            </a:r>
          </a:p>
          <a:p>
            <a:endParaRPr lang="en-US" sz="1600" dirty="0">
              <a:latin typeface="Calibri" charset="0"/>
              <a:cs typeface="Calibri" charset="0"/>
              <a:sym typeface="Calibri"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61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the results are merged together.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will get to merge order in just a few more slides...</a:t>
            </a: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715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This is the first time we use the “dot” notation with -a in knife - talk about using it to show deeply nested attributes easily.</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is also in contrast to how you </a:t>
            </a:r>
            <a:r>
              <a:rPr lang="en-US" altLang="en-US" sz="1600" b="1" dirty="0" smtClean="0">
                <a:latin typeface="Lucida Grande"/>
                <a:ea typeface="Lucida Grande"/>
                <a:cs typeface="Lucida Grande"/>
                <a:sym typeface="Lucida Grande"/>
              </a:rPr>
              <a:t>search</a:t>
            </a:r>
            <a:r>
              <a:rPr lang="en-US" altLang="en-US" sz="1600" dirty="0" smtClean="0">
                <a:latin typeface="Lucida Grande"/>
                <a:ea typeface="Lucida Grande"/>
                <a:cs typeface="Lucida Grande"/>
                <a:sym typeface="Lucida Grande"/>
              </a:rPr>
              <a:t> for that field, which is to join on an “_”. The inconsistency is lame, but it is because “.” is a </a:t>
            </a:r>
            <a:r>
              <a:rPr lang="en-US" altLang="en-US" sz="1600" dirty="0" err="1" smtClean="0">
                <a:latin typeface="Lucida Grande"/>
                <a:ea typeface="Lucida Grande"/>
                <a:cs typeface="Lucida Grande"/>
                <a:sym typeface="Lucida Grande"/>
              </a:rPr>
              <a:t>stopword</a:t>
            </a:r>
            <a:r>
              <a:rPr lang="en-US" altLang="en-US" sz="1600" dirty="0" smtClean="0">
                <a:latin typeface="Lucida Grande"/>
                <a:ea typeface="Lucida Grande"/>
                <a:cs typeface="Lucida Grande"/>
                <a:sym typeface="Lucida Grande"/>
              </a:rPr>
              <a:t> in the search query parser, and the index itself. So we used _ in the search, and when I did knife’s attribute lookup, I switched it to a “.” without thinking about it. Sad but true.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Talk about the ‘role’ field, and how commonly used in search it is</a:t>
            </a: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8179" name="Rectangle 2"/>
          <p:cNvSpPr>
            <a:spLocks noGrp="1" noChangeArrowheads="1"/>
          </p:cNvSpPr>
          <p:nvPr>
            <p:ph type="body" idx="1"/>
          </p:nvPr>
        </p:nvSpPr>
        <p:spPr>
          <a:noFill/>
        </p:spPr>
        <p:txBody>
          <a:bodyPr/>
          <a:lstStyle/>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192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And of course, automatic attributes go to 11 (spinal tap joke, folks)!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9 is not a typo - environment overrides bind higher than roles at overrride, but not at default. This is why, in the next section, we recommend that environment overrides are what you should use most often at that level.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Also, this shows why we say you should use defaults all the time! Merge order does the right thing for you, and leaves you so many levels of precedence to work with if you get stuck.</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Take away =&gt; use defaults all the time.  You will know you’re in the situation you need overrides when you’re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02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Drive home that people should use defaults!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12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Almost every org has this</a:t>
            </a: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22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Note to students:  Don’t run ahead of this step and remove these out of your node definition.  We will make use of those attributes again shortly.</a:t>
            </a: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32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Again, make sure they </a:t>
            </a:r>
            <a:r>
              <a:rPr lang="en-US" altLang="en-US" sz="1600" b="1" dirty="0" smtClean="0">
                <a:latin typeface="Lucida Grande"/>
                <a:ea typeface="Lucida Grande"/>
                <a:cs typeface="Lucida Grande"/>
                <a:sym typeface="Lucida Grande"/>
              </a:rPr>
              <a:t>do not edit the node</a:t>
            </a:r>
            <a:r>
              <a:rPr lang="en-US" altLang="en-US" sz="1600" dirty="0" smtClean="0">
                <a:latin typeface="Lucida Grande"/>
                <a:ea typeface="Lucida Grande"/>
                <a:cs typeface="Lucida Grande"/>
                <a:sym typeface="Lucida Grande"/>
              </a:rPr>
              <a:t> and remove the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recipes from the node object -we need that for our next object lesson</a:t>
            </a: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432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Talk about run-list expansion - even though </a:t>
            </a:r>
            <a:r>
              <a:rPr lang="en-US" altLang="en-US" sz="1600" dirty="0" err="1" smtClean="0">
                <a:latin typeface="Lucida Grande"/>
                <a:ea typeface="Lucida Grande"/>
                <a:cs typeface="Lucida Grande"/>
                <a:sym typeface="Lucida Grande"/>
              </a:rPr>
              <a:t>motd</a:t>
            </a:r>
            <a:r>
              <a:rPr lang="en-US" altLang="en-US" sz="1600" dirty="0" smtClean="0">
                <a:latin typeface="Lucida Grande"/>
                <a:ea typeface="Lucida Grande"/>
                <a:cs typeface="Lucida Grande"/>
                <a:sym typeface="Lucida Grande"/>
              </a:rPr>
              <a:t> and users are explicitly after role[webserver] in the list, due to our nested role in the webserver, we are going to execute them first, because they expanded from the role[webserver].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also, you can drive home that chef only executes recipes the first time through, so it is fine to just be as explicit as you want.</a:t>
            </a:r>
          </a:p>
          <a:p>
            <a:pPr eaLnBrk="1" hangingPunct="1"/>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53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REPEAT THESE POINTS OFTEN -- drive this home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58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Chef gives us number of tools to help us manage this complexity</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63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This one has no example! Oh noes!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Instead of thinking about the world as a dependency tree, roles allow you to think about the world as arrays of functionality.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when this module is finished, we will have learned every core primitive</a:t>
            </a:r>
          </a:p>
          <a:p>
            <a:endParaRPr lang="en-US" sz="1600">
              <a:latin typeface="Lucida Grande" charset="0"/>
              <a:cs typeface="Lucida Grande" charset="0"/>
              <a:sym typeface="Lucida Grande" charset="0"/>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27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Cookbooks can be shared within environments, as opposed to organizations. (Organizations *can* share cookbooks through work arounds)</a:t>
            </a: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294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Remember the version bump from earlier? This was why.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04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Typically, you start automatically managing environments when you are doing something akin to continuous delivery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manual directory creation – like an animal</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518</a:t>
            </a:fld>
            <a:endParaRPr lang="en-US"/>
          </a:p>
        </p:txBody>
      </p:sp>
    </p:spTree>
    <p:extLst>
      <p:ext uri="{BB962C8B-B14F-4D97-AF65-F5344CB8AC3E}">
        <p14:creationId xmlns:p14="http://schemas.microsoft.com/office/powerpoint/2010/main" val="2596026147"/>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14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these can be defined either via Ruby or JSON.  In a minute, we’ll see one of the benefits of defining via Ruby</a:t>
            </a:r>
          </a:p>
          <a:p>
            <a:pPr eaLnBrk="1" hangingPunct="1"/>
            <a:endParaRPr lang="en-US" altLang="en-US" sz="1000" smtClean="0">
              <a:latin typeface="Lucida Grande"/>
              <a:ea typeface="Lucida Grande"/>
              <a:cs typeface="Lucida Grande"/>
              <a:sym typeface="Lucida Grande"/>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3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nSpc>
                <a:spcPts val="1700"/>
              </a:lnSpc>
              <a:spcBef>
                <a:spcPts val="1000"/>
              </a:spcBef>
            </a:pPr>
            <a:r>
              <a:rPr lang="en-US" sz="1600">
                <a:solidFill>
                  <a:srgbClr val="262626"/>
                </a:solidFill>
                <a:latin typeface="Lucida Grande" charset="0"/>
                <a:cs typeface="Lucida Grande" charset="0"/>
                <a:sym typeface="Lucida Grande" charset="0"/>
              </a:rPr>
              <a:t>Specifying "&gt;= 2.6.5" is an optimistic version constraint. All versions greater than the one specified, including major releases (e.g. 3.0.0) are allowed.</a:t>
            </a:r>
          </a:p>
          <a:p>
            <a:pPr>
              <a:lnSpc>
                <a:spcPts val="1700"/>
              </a:lnSpc>
              <a:spcBef>
                <a:spcPts val="1000"/>
              </a:spcBef>
            </a:pPr>
            <a:r>
              <a:rPr lang="en-US" sz="1600">
                <a:solidFill>
                  <a:srgbClr val="262626"/>
                </a:solidFill>
                <a:latin typeface="Lucida Grande" charset="0"/>
                <a:cs typeface="Lucida Grande" charset="0"/>
                <a:sym typeface="Lucida Grande" charset="0"/>
              </a:rPr>
              <a:t>Conversely, specifying "~&gt; 2.6" is pessimistic about future major revisions and "~&gt; 2.6.5" is pessimistic about future minor revisions.</a:t>
            </a:r>
          </a:p>
          <a:p>
            <a:pPr>
              <a:lnSpc>
                <a:spcPts val="1700"/>
              </a:lnSpc>
              <a:spcBef>
                <a:spcPts val="1000"/>
              </a:spcBef>
            </a:pPr>
            <a:r>
              <a:rPr lang="en-US" sz="1600">
                <a:solidFill>
                  <a:srgbClr val="262626"/>
                </a:solidFill>
                <a:latin typeface="Lucida Grande" charset="0"/>
                <a:cs typeface="Lucida Grande" charset="0"/>
                <a:sym typeface="Lucida Grande" charset="0"/>
              </a:rPr>
              <a:t>"~&gt; 2.6" matches cookbooks &gt;= 2.6.0 AND &lt; 3.0.0</a:t>
            </a:r>
            <a:br>
              <a:rPr lang="en-US" sz="1600">
                <a:solidFill>
                  <a:srgbClr val="262626"/>
                </a:solidFill>
                <a:latin typeface="Lucida Grande" charset="0"/>
                <a:cs typeface="Lucida Grande" charset="0"/>
                <a:sym typeface="Lucida Grande" charset="0"/>
              </a:rPr>
            </a:br>
            <a:r>
              <a:rPr lang="en-US" sz="1600">
                <a:solidFill>
                  <a:srgbClr val="262626"/>
                </a:solidFill>
                <a:latin typeface="Lucida Grande" charset="0"/>
                <a:cs typeface="Lucida Grande" charset="0"/>
                <a:sym typeface="Lucida Grande" charset="0"/>
              </a:rPr>
              <a:t>"~&gt; 2.6.5" matches cookbooks &gt;= 2.6.5 AND &lt; 2.7.0</a:t>
            </a:r>
          </a:p>
          <a:p>
            <a:pPr>
              <a:lnSpc>
                <a:spcPts val="1700"/>
              </a:lnSpc>
              <a:spcBef>
                <a:spcPts val="1000"/>
              </a:spcBef>
            </a:pPr>
            <a:endParaRPr lang="en-US" sz="1600">
              <a:latin typeface="Lucida Grande" charset="0"/>
              <a:cs typeface="Lucida Grande" charset="0"/>
              <a:sym typeface="Lucida Grande" charset="0"/>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35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moment you need more operators is not common.  Reality is, dev branches fork off, some die, environments never entirely consolidate.  It’s easy to lose track and manage a ton of complexity.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any slide bullet point that has smiley means it must be TRUE! :)</a:t>
            </a: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4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Click the Node tab then select node </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node1</a:t>
            </a:r>
            <a:r>
              <a:rPr lang="ja-JP" altLang="en-US" sz="1600" dirty="0">
                <a:latin typeface="Arial"/>
                <a:cs typeface="Lucida Grande" charset="0"/>
                <a:sym typeface="Lucida Grande" charset="0"/>
              </a:rPr>
              <a:t>’</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Might look at knife flip plugin - </a:t>
            </a:r>
            <a:r>
              <a:rPr lang="en-US" sz="1600" u="sng" dirty="0">
                <a:latin typeface="Lucida Grande" charset="0"/>
                <a:cs typeface="Lucida Grande" charset="0"/>
                <a:sym typeface="Lucida Grande" charset="0"/>
              </a:rPr>
              <a:t>https://</a:t>
            </a:r>
            <a:r>
              <a:rPr lang="en-US" sz="1600" u="sng" dirty="0" err="1">
                <a:latin typeface="Lucida Grande" charset="0"/>
                <a:cs typeface="Lucida Grande" charset="0"/>
                <a:sym typeface="Lucida Grande" charset="0"/>
              </a:rPr>
              <a:t>github.com</a:t>
            </a:r>
            <a:r>
              <a:rPr lang="en-US" sz="1600" u="sng" dirty="0">
                <a:latin typeface="Lucida Grande" charset="0"/>
                <a:cs typeface="Lucida Grande" charset="0"/>
                <a:sym typeface="Lucida Grande" charset="0"/>
              </a:rPr>
              <a:t>/</a:t>
            </a:r>
            <a:r>
              <a:rPr lang="en-US" sz="1600" u="sng" dirty="0" err="1">
                <a:latin typeface="Lucida Grande" charset="0"/>
                <a:cs typeface="Lucida Grande" charset="0"/>
                <a:sym typeface="Lucida Grande" charset="0"/>
              </a:rPr>
              <a:t>jo</a:t>
            </a:r>
            <a:r>
              <a:rPr lang="en-US" sz="1600" u="sng" dirty="0" err="1">
                <a:latin typeface="Lucida Grande" charset="0"/>
                <a:cs typeface="Lucida Grande" charset="0"/>
                <a:sym typeface="Lucida Grande" charset="0"/>
                <a:hlinkClick r:id="rId3"/>
              </a:rPr>
              <a:t>nlives</a:t>
            </a:r>
            <a:r>
              <a:rPr lang="en-US" sz="1600" u="sng" dirty="0">
                <a:latin typeface="Lucida Grande" charset="0"/>
                <a:cs typeface="Lucida Grande" charset="0"/>
                <a:sym typeface="Lucida Grande" charset="0"/>
                <a:hlinkClick r:id="rId3"/>
              </a:rPr>
              <a:t>/knife-flip</a:t>
            </a:r>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a:p>
            <a:endParaRPr lang="en-US" sz="1600" dirty="0">
              <a:latin typeface="Lucida Grande" charset="0"/>
              <a:cs typeface="Lucida Grande" charset="0"/>
              <a:sym typeface="Lucida Grande" charset="0"/>
              <a:hlinkClick r:i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1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Organizations are independent tenants in Enterprise Chef</a:t>
            </a: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558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We removed PCI data, so we did modify the MOTD</a:t>
            </a: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526</a:t>
            </a:fld>
            <a:endParaRPr lang="en-US"/>
          </a:p>
        </p:txBody>
      </p:sp>
    </p:spTree>
    <p:extLst>
      <p:ext uri="{BB962C8B-B14F-4D97-AF65-F5344CB8AC3E}">
        <p14:creationId xmlns:p14="http://schemas.microsoft.com/office/powerpoint/2010/main" val="1661683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52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May need to refresh your screen</a:t>
            </a:r>
          </a:p>
          <a:p>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66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went back in time! Whoa!</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Point out that we downloaded the old files, we removed the ones that we had that were newer, and we applied the old policy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students have cookbook errors, the last uploaded cookbook at the time of the version roll probably had syntax errors in it.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3763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No example!</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17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need to add:</a:t>
            </a:r>
          </a:p>
          <a:p>
            <a:pPr eaLnBrk="1" hangingPunct="1"/>
            <a:r>
              <a:rPr lang="en-US" altLang="en-US" sz="1600" smtClean="0">
                <a:latin typeface="Lucida Grande"/>
                <a:ea typeface="Lucida Grande"/>
                <a:cs typeface="Lucida Grande"/>
                <a:sym typeface="Lucida Grande"/>
              </a:rPr>
              <a:t>* Showing how to use chef_environment in a recipe</a:t>
            </a:r>
          </a:p>
          <a:p>
            <a:pPr eaLnBrk="1" hangingPunct="1"/>
            <a:r>
              <a:rPr lang="en-US" altLang="en-US" sz="1600" smtClean="0">
                <a:latin typeface="Lucida Grande"/>
                <a:ea typeface="Lucida Grande"/>
                <a:cs typeface="Lucida Grande"/>
                <a:sym typeface="Lucida Grande"/>
              </a:rPr>
              <a:t>* How to write data-driven recipes that can do contra-state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27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Let's go look around on the community site. This is the main portal, and more features will come, explore on your own after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*click* - go to the cookbooks section.</a:t>
            </a: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37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cookbooks main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Perform a search using the search box. Simply type in 'chef-client' and hit enter.</a:t>
            </a: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48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Here's the results, there are other cookbooks, for purposes of this class we want the first one.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58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cookbook displays a lot of information. Some of it comes from the metadata (version, license, platforms), some comes from the upload process or maintaining the cookbook page (maintainer, collaborators, category, home page)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The source code can be browsed on the site directly so you can preview a cookbook before using it.</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If the cookbook has a README, the site will display it. Markdown READMEs will be formatted in HTML.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3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Environments are used to manage stages in your application</a:t>
            </a: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68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787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889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499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 asked: There is a version here that uses git under the hood, and does a lot of branching. We aren’t using it, because we aren’t teaching you version control</a:t>
            </a: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0947"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A cookbook might have certain expectations, such as a Chef version requirement, other cookbooks (and their interaction), or the platforms it is tested on (though may work on other platforms w/o modification), and any data that is expected, such as a data bag or kinds of search it does. Recipes can be read, but explanation what each is for in a complicated cookbook is helpful. Other cookbook components, how to use them, or what they're for, like LWRP, libs. Run list usage, attribute setting and example LWRPs are often under usage.</a:t>
            </a: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19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Again, cookbooks are not vetted.</a:t>
            </a:r>
          </a:p>
          <a:p>
            <a:pPr eaLnBrk="1" hangingPunct="1"/>
            <a:r>
              <a:rPr lang="en-US" altLang="en-US" sz="1600" smtClean="0">
                <a:latin typeface="Lucida Grande"/>
                <a:ea typeface="Lucida Grande"/>
                <a:cs typeface="Lucida Grande"/>
                <a:sym typeface="Lucida Grande"/>
              </a:rPr>
              <a:t>Opscode does maintain their cookbooks and there’s community policing going on for others.</a:t>
            </a:r>
          </a:p>
          <a:p>
            <a:pPr eaLnBrk="1" hangingPunct="1"/>
            <a:r>
              <a:rPr lang="en-US" altLang="en-US" sz="1600" smtClean="0">
                <a:latin typeface="Lucida Grande"/>
                <a:ea typeface="Lucida Grande"/>
                <a:cs typeface="Lucida Grande"/>
                <a:sym typeface="Lucida Grande"/>
              </a:rPr>
              <a:t>But just to be clear: always assume that cookbooks are not vetted!</a:t>
            </a: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2995" name="Rectangle 2"/>
          <p:cNvSpPr>
            <a:spLocks noGrp="1" noChangeArrowheads="1"/>
          </p:cNvSpPr>
          <p:nvPr>
            <p:ph type="body" idx="1"/>
          </p:nvPr>
        </p:nvSpPr>
        <p:spPr>
          <a:noFill/>
        </p:spPr>
        <p:txBody>
          <a:bodyPr/>
          <a:lstStyle/>
          <a:p>
            <a:pPr eaLnBrk="1" hangingPunct="1"/>
            <a:r>
              <a:rPr lang="en-US" altLang="en-US" sz="1600" b="1" dirty="0" smtClean="0">
                <a:latin typeface="Lucida Grande"/>
                <a:ea typeface="Lucida Grande"/>
                <a:cs typeface="Lucida Grande"/>
                <a:sym typeface="Lucida Grande"/>
              </a:rPr>
              <a:t>This recipe deletes the org validator file if </a:t>
            </a:r>
            <a:r>
              <a:rPr lang="en-US" altLang="en-US" sz="1600" b="1" dirty="0" err="1" smtClean="0">
                <a:latin typeface="Lucida Grande"/>
                <a:ea typeface="Lucida Grande"/>
                <a:cs typeface="Lucida Grande"/>
                <a:sym typeface="Lucida Grande"/>
              </a:rPr>
              <a:t>client.pem</a:t>
            </a:r>
            <a:r>
              <a:rPr lang="en-US" altLang="en-US" sz="1600" b="1" dirty="0" smtClean="0">
                <a:latin typeface="Lucida Grande"/>
                <a:ea typeface="Lucida Grande"/>
                <a:cs typeface="Lucida Grande"/>
                <a:sym typeface="Lucida Grande"/>
              </a:rPr>
              <a:t> exists.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have a couple of sanity checks.</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In open source chef server land, we recommend using the 'chef-server' recipe on the server itself, so we don't want to delete the validation key there.  We don't keep backups, so we don't have old copies on the node.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also make sure that the configured client key is there.</a:t>
            </a: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40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Put the delete validation recipe first in the node's run list.</a:t>
            </a:r>
          </a:p>
          <a:p>
            <a:pPr eaLnBrk="1" hangingPunct="1"/>
            <a:endParaRPr lang="en-US" altLang="en-US" sz="1600" b="1" smtClean="0">
              <a:latin typeface="Lucida Grande"/>
              <a:ea typeface="Lucida Grande"/>
              <a:cs typeface="Lucida Grande"/>
              <a:sym typeface="Lucida Grande"/>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504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There's a lot to this recipe. We're not going to cover it in detail, you can read it on your own.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There are several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styles that can be selected by setting the node attribute in the recipe. "</a:t>
            </a:r>
            <a:r>
              <a:rPr lang="en-US" altLang="en-US" sz="1600" dirty="0" err="1" smtClean="0">
                <a:latin typeface="Lucida Grande"/>
                <a:ea typeface="Lucida Grande"/>
                <a:cs typeface="Lucida Grande"/>
                <a:sym typeface="Lucida Grande"/>
              </a:rPr>
              <a:t>init</a:t>
            </a:r>
            <a:r>
              <a:rPr lang="en-US" altLang="en-US" sz="1600" dirty="0" smtClean="0">
                <a:latin typeface="Lucida Grande"/>
                <a:ea typeface="Lucida Grande"/>
                <a:cs typeface="Lucida Grande"/>
                <a:sym typeface="Lucida Grande"/>
              </a:rPr>
              <a:t>" is the default, and what we're going to use. Also available: </a:t>
            </a:r>
            <a:r>
              <a:rPr lang="en-US" altLang="en-US" sz="1600" dirty="0" err="1" smtClean="0">
                <a:latin typeface="Lucida Grande"/>
                <a:ea typeface="Lucida Grande"/>
                <a:cs typeface="Lucida Grande"/>
                <a:sym typeface="Lucida Grande"/>
              </a:rPr>
              <a:t>smf</a:t>
            </a:r>
            <a:r>
              <a:rPr lang="en-US" altLang="en-US" sz="1600" dirty="0" smtClean="0">
                <a:latin typeface="Lucida Grande"/>
                <a:ea typeface="Lucida Grande"/>
                <a:cs typeface="Lucida Grande"/>
                <a:sym typeface="Lucida Grande"/>
              </a:rPr>
              <a:t>, upstart, arch, </a:t>
            </a:r>
            <a:r>
              <a:rPr lang="en-US" altLang="en-US" sz="1600" dirty="0" err="1" smtClean="0">
                <a:latin typeface="Lucida Grande"/>
                <a:ea typeface="Lucida Grande"/>
                <a:cs typeface="Lucida Grande"/>
                <a:sym typeface="Lucida Grande"/>
              </a:rPr>
              <a:t>runit</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bluepill</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daemontools</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winsw</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cron</a:t>
            </a:r>
            <a:r>
              <a:rPr lang="en-US" altLang="en-US" sz="1600" dirty="0" smtClean="0">
                <a:latin typeface="Lucida Grande"/>
                <a:ea typeface="Lucida Grande"/>
                <a:cs typeface="Lucida Grande"/>
                <a:sym typeface="Lucida Grande"/>
              </a:rPr>
              <a:t>" is a separate recipe since it is not technically running as a "service".</a:t>
            </a: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60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Need to grab the cron cookbook too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5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ea typeface="Courier"/>
                <a:cs typeface="Courier"/>
              </a:rPr>
              <a:t>tar -</a:t>
            </a:r>
            <a:r>
              <a:rPr lang="en-US" altLang="en-US" sz="1600" dirty="0" err="1" smtClean="0">
                <a:ea typeface="Courier"/>
                <a:cs typeface="Courier"/>
              </a:rPr>
              <a:t>zxvf</a:t>
            </a:r>
            <a:r>
              <a:rPr lang="en-US" altLang="en-US" sz="1600" dirty="0" smtClean="0">
                <a:ea typeface="Courier"/>
                <a:cs typeface="Courier"/>
              </a:rPr>
              <a:t> cron-1.2.8.tar.gz -C cookbooks</a:t>
            </a:r>
            <a:endParaRPr lang="en-US" altLang="en-US" sz="1600" dirty="0" smtClean="0">
              <a:latin typeface="Lucida Grande"/>
              <a:ea typeface="Lucida Grande"/>
              <a:cs typeface="Lucida Grande"/>
              <a:sym typeface="Lucida Grande"/>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7091"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Note: Windows users cannot use *, they must pass in the full file name</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Savvy students may notice that we have a “knife cookbook site install” command as well that does the whole download-</a:t>
            </a:r>
            <a:r>
              <a:rPr lang="en-US" altLang="en-US" sz="1600" dirty="0" err="1" smtClean="0">
                <a:latin typeface="Lucida Grande"/>
                <a:ea typeface="Lucida Grande"/>
                <a:cs typeface="Lucida Grande"/>
                <a:sym typeface="Lucida Grande"/>
              </a:rPr>
              <a:t>untar</a:t>
            </a:r>
            <a:r>
              <a:rPr lang="en-US" altLang="en-US" sz="1600" dirty="0" smtClean="0">
                <a:latin typeface="Lucida Grande"/>
                <a:ea typeface="Lucida Grande"/>
                <a:cs typeface="Lucida Grande"/>
                <a:sym typeface="Lucida Grande"/>
              </a:rPr>
              <a:t>-get-dependencies incantation.</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Only problem is that it does all kinds of stuff with vendor branches and tags in </a:t>
            </a:r>
            <a:r>
              <a:rPr lang="en-US" altLang="en-US" sz="1600" dirty="0" err="1" smtClean="0">
                <a:latin typeface="Lucida Grande"/>
                <a:ea typeface="Lucida Grande"/>
                <a:cs typeface="Lucida Grande"/>
                <a:sym typeface="Lucida Grande"/>
              </a:rPr>
              <a:t>Git</a:t>
            </a:r>
            <a:r>
              <a:rPr lang="en-US" altLang="en-US" sz="1600" dirty="0" smtClean="0">
                <a:latin typeface="Lucida Grande"/>
                <a:ea typeface="Lucida Grande"/>
                <a:cs typeface="Lucida Grande"/>
                <a:sym typeface="Lucida Grande"/>
              </a:rPr>
              <a:t> that may not be </a:t>
            </a:r>
            <a:r>
              <a:rPr lang="en-US" altLang="en-US" sz="1600" dirty="0" err="1" smtClean="0">
                <a:latin typeface="Lucida Grande"/>
                <a:ea typeface="Lucida Grande"/>
                <a:cs typeface="Lucida Grande"/>
                <a:sym typeface="Lucida Grande"/>
              </a:rPr>
              <a:t>desireable</a:t>
            </a:r>
            <a:r>
              <a:rPr lang="en-US" altLang="en-US" sz="1600" dirty="0" smtClean="0">
                <a:latin typeface="Lucida Grande"/>
                <a:ea typeface="Lucida Grande"/>
                <a:cs typeface="Lucida Grande"/>
                <a:sym typeface="Lucida Grande"/>
              </a:rPr>
              <a:t>, so here’s where you can mention that.</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1EA22A5-3891-4C7D-9BEC-1B591C1D46DE}" type="slidenum">
              <a:rPr lang="en-US" smtClean="0"/>
              <a:t>578</a:t>
            </a:fld>
            <a:endParaRPr lang="en-US"/>
          </a:p>
        </p:txBody>
      </p:sp>
    </p:spTree>
    <p:extLst>
      <p:ext uri="{BB962C8B-B14F-4D97-AF65-F5344CB8AC3E}">
        <p14:creationId xmlns:p14="http://schemas.microsoft.com/office/powerpoint/2010/main" val="251995724"/>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746499" name="Rectangle 2"/>
          <p:cNvSpPr>
            <a:spLocks noGrp="1" noChangeArrowheads="1"/>
          </p:cNvSpPr>
          <p:nvPr>
            <p:ph type="body" idx="1"/>
          </p:nvPr>
        </p:nvSpPr>
        <p:spPr>
          <a:noFill/>
        </p:spPr>
        <p:txBody>
          <a:bodyPr/>
          <a:lstStyle/>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81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validation certificate is deleted.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Aside from some directory creation and the init script itself, the chef-client service is started!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(output trimmed for brevity)</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59139"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Its using our full-stack installation path automatically, and the -d says "runs as a daemon in the background"</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We log </a:t>
            </a:r>
            <a:r>
              <a:rPr lang="en-US" altLang="en-US" sz="1600" smtClean="0">
                <a:latin typeface="Lucida Grande"/>
                <a:ea typeface="Lucida Grande"/>
                <a:cs typeface="Lucida Grande"/>
                <a:sym typeface="Lucida Grande"/>
              </a:rPr>
              <a:t>to /var/log/chef/client.log </a:t>
            </a:r>
            <a:r>
              <a:rPr lang="en-US" altLang="en-US" sz="1600" dirty="0" smtClean="0">
                <a:latin typeface="Lucida Grande"/>
                <a:ea typeface="Lucida Grande"/>
                <a:cs typeface="Lucida Grande"/>
                <a:sym typeface="Lucida Grande"/>
              </a:rPr>
              <a:t>(configurable). The -</a:t>
            </a:r>
            <a:r>
              <a:rPr lang="en-US" altLang="en-US" sz="1600" dirty="0" err="1" smtClean="0">
                <a:latin typeface="Lucida Grande"/>
                <a:ea typeface="Lucida Grande"/>
                <a:cs typeface="Lucida Grande"/>
                <a:sym typeface="Lucida Grande"/>
              </a:rPr>
              <a:t>i</a:t>
            </a:r>
            <a:r>
              <a:rPr lang="en-US" altLang="en-US" sz="1600" dirty="0" smtClean="0">
                <a:latin typeface="Lucida Grande"/>
                <a:ea typeface="Lucida Grande"/>
                <a:cs typeface="Lucida Grande"/>
                <a:sym typeface="Lucida Grande"/>
              </a:rPr>
              <a:t> is the interval, a number of seconds (30 minutes here) (configurable) and the last bit is splay (mitigating the thundering herd problem)</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a:t>
            </a:r>
            <a:r>
              <a:rPr lang="en-US" altLang="en-US" sz="1600" dirty="0" err="1" smtClean="0">
                <a:latin typeface="Lucida Grande"/>
                <a:ea typeface="Lucida Grande"/>
                <a:cs typeface="Lucida Grande"/>
                <a:sym typeface="Lucida Grande"/>
              </a:rPr>
              <a:t>embdded</a:t>
            </a:r>
            <a:r>
              <a:rPr lang="en-US" altLang="en-US" sz="1600" dirty="0" smtClean="0">
                <a:latin typeface="Lucida Grande"/>
                <a:ea typeface="Lucida Grande"/>
                <a:cs typeface="Lucida Grande"/>
                <a:sym typeface="Lucida Grande"/>
              </a:rPr>
              <a:t> </a:t>
            </a:r>
            <a:r>
              <a:rPr lang="en-US" altLang="en-US" sz="1600" dirty="0" err="1" smtClean="0">
                <a:latin typeface="Lucida Grande"/>
                <a:ea typeface="Lucida Grande"/>
                <a:cs typeface="Lucida Grande"/>
                <a:sym typeface="Lucida Grande"/>
              </a:rPr>
              <a:t>dir</a:t>
            </a:r>
            <a:r>
              <a:rPr lang="en-US" altLang="en-US" sz="1600" dirty="0" smtClean="0">
                <a:latin typeface="Lucida Grande"/>
                <a:ea typeface="Lucida Grande"/>
                <a:cs typeface="Lucida Grande"/>
                <a:sym typeface="Lucida Grande"/>
              </a:rPr>
              <a:t> path -- talk about Omnibus installer if not mentioned already</a:t>
            </a: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01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Get nerdy about convergence!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chef-client daemon can be signaled with USR1 to wake it up</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68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Roles are a way of classifying the different types of server in your infrastructure</a:t>
            </a: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10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22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lgn="r"/>
            <a:r>
              <a:rPr lang="en-US">
                <a:latin typeface="Lucida Grande" charset="0"/>
                <a:cs typeface="Lucida Grande" charset="0"/>
                <a:sym typeface="Lucida Grande" charset="0"/>
              </a:rPr>
              <a:t>ref0038</a:t>
            </a: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73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little more pontificating before the exercise starts.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originates from LISP.  REPL’s for PERL, BASIC, PHP, Scala, Erlang, etc.  If its an interpretive language, probably has a REPL.  Statically compiled, maybe not (like C, no C REPL)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Put something into irb, see what it returns.  One value at a time.</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83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Since we are using omnibus installers, we need to use the same irb that we shipped, since you very likely do not have ruby installed.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693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Variables are assigned with an “=” sign</a:t>
            </a:r>
          </a:p>
          <a:p>
            <a:pPr eaLnBrk="1" hangingPunct="1"/>
            <a:r>
              <a:rPr lang="en-US" altLang="en-US" sz="1600" smtClean="0">
                <a:latin typeface="Lucida Grande"/>
                <a:ea typeface="Lucida Grande"/>
                <a:cs typeface="Lucida Grande"/>
                <a:sym typeface="Lucida Grande"/>
              </a:rPr>
              <a:t>The REPL prints the return value of the last statement, with a =&gt; in front</a:t>
            </a:r>
          </a:p>
          <a:p>
            <a:pPr eaLnBrk="1" hangingPunct="1"/>
            <a:r>
              <a:rPr lang="en-US" altLang="en-US" sz="1600" smtClean="0">
                <a:latin typeface="Lucida Grande"/>
                <a:ea typeface="Lucida Grande"/>
                <a:cs typeface="Lucida Grande"/>
                <a:sym typeface="Lucida Grande"/>
              </a:rPr>
              <a:t>puts is the ruby equivilant of “print” in other languages - it automatically includes a newline</a:t>
            </a:r>
          </a:p>
          <a:p>
            <a:pPr eaLnBrk="1" hangingPunct="1"/>
            <a:r>
              <a:rPr lang="en-US" altLang="en-US" sz="1600" smtClean="0">
                <a:latin typeface="Lucida Grande"/>
                <a:ea typeface="Lucida Grande"/>
                <a:cs typeface="Lucida Grande"/>
                <a:sym typeface="Lucida Grande"/>
              </a:rPr>
              <a:t>note that puts is a function with a return value - everything has one, and puts returns nil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040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Plus is addition - numbers are unquoted</a:t>
            </a:r>
          </a:p>
          <a:p>
            <a:pPr eaLnBrk="1" hangingPunct="1"/>
            <a:r>
              <a:rPr lang="en-US" altLang="en-US" sz="1600" smtClean="0">
                <a:latin typeface="Lucida Grande"/>
                <a:ea typeface="Lucida Grande"/>
                <a:cs typeface="Lucida Grande"/>
                <a:sym typeface="Lucida Grande"/>
              </a:rPr>
              <a:t>Note the return code!</a:t>
            </a:r>
          </a:p>
          <a:p>
            <a:pPr eaLnBrk="1" hangingPunct="1"/>
            <a:r>
              <a:rPr lang="en-US" altLang="en-US" sz="1600" smtClean="0">
                <a:latin typeface="Lucida Grande"/>
                <a:ea typeface="Lucida Grande"/>
                <a:cs typeface="Lucida Grande"/>
                <a:sym typeface="Lucida Grande"/>
              </a:rPr>
              <a:t>Note if strings: “1” + “2” = “12”</a:t>
            </a: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14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Subtraction works like you think it does</a:t>
            </a: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24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is multiplication</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34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5 / 2 is... 2?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Division on whole numbers means no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3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could have many nodes in your infrastructure, in any configuration.</a:t>
            </a: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44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Division on floating point numbers means decimal points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55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has dots to call methods - and everything in ruby is an object, including a number. We can find out what </a:t>
            </a:r>
            <a:r>
              <a:rPr lang="en-US" altLang="en-US" sz="1600" b="1" smtClean="0">
                <a:latin typeface="Lucida Grande"/>
                <a:ea typeface="Lucida Grande"/>
                <a:cs typeface="Lucida Grande"/>
                <a:sym typeface="Lucida Grande"/>
              </a:rPr>
              <a:t>class</a:t>
            </a:r>
            <a:r>
              <a:rPr lang="en-US" altLang="en-US" sz="1600" smtClean="0">
                <a:latin typeface="Lucida Grande"/>
                <a:ea typeface="Lucida Grande"/>
                <a:cs typeface="Lucida Grande"/>
                <a:sym typeface="Lucida Grande"/>
              </a:rPr>
              <a:t> an object is by calling “.class”. 5 is a “fixnum” - and fixed numbers in ruby are generally whole numbers.</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65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group expressions with parenthesis</a:t>
            </a: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757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single quotes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When REPL prints back to you, it prints as double quoted version.  Why?  To explicitly state this is a string.</a:t>
            </a: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859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escape the quote delimiter with a forward slash</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REPL gives double quoted version, so no escape character</a:t>
            </a: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7961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Strings in ruby can use double quotes</a:t>
            </a: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064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have to escape the delimiter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the repl shows us the return value here is a string, and quotes it for you - if we do it again, you see the string doesn’t have the escapes in it when we print the value</a:t>
            </a: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166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You can embed the value of an expression with #{}, as we saw earlier in the class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that you cant do it in single-quoted strings! - you get the literal string </a:t>
            </a: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269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In ruby, you can force a value to be converted to true or false with “!!”. This is mostly useful in the repl, but occasionally you will see it in idiomatic usage.</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0 is true (unlike in perl, and some other languages)</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Remember that any other value is true when pressed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371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 tests for equality</a:t>
            </a:r>
          </a:p>
          <a:p>
            <a:pPr eaLnBrk="1" hangingPunct="1"/>
            <a:r>
              <a:rPr lang="en-US" altLang="en-US" sz="1600" smtClean="0">
                <a:latin typeface="Lucida Grande"/>
                <a:ea typeface="Lucida Grande"/>
                <a:cs typeface="Lucida Grande"/>
                <a:sym typeface="Lucida Grande"/>
              </a:rPr>
              <a:t>1 evaluates to true *when pressed* - but it is not true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75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network device support for some vendors Arista, Juniper, Cisco</a:t>
            </a: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473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Greater than, less than, greater than or equal to, less than or equal to</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576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spaceship operator - returns 0 if it is equal, -1 if it is greater, and 1 if it is less than. Super, duper useful for sorting!</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678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They have methods just like everything else - first and last, for instance</a:t>
            </a:r>
          </a:p>
          <a:p>
            <a:pPr eaLnBrk="1" hangingPunct="1"/>
            <a:endParaRPr lang="en-US" altLang="en-US" sz="1600" smtClean="0">
              <a:latin typeface="Lucida Grande"/>
              <a:ea typeface="Lucida Grande"/>
              <a:cs typeface="Lucida Grande"/>
              <a:sym typeface="Lucida Grande"/>
            </a:endParaRP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781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Adding the element didn’t mutate x - still the original value</a:t>
            </a:r>
          </a:p>
          <a:p>
            <a:pPr eaLnBrk="1" hangingPunct="1"/>
            <a:r>
              <a:rPr lang="en-US" altLang="en-US" sz="1600" smtClean="0">
                <a:latin typeface="Lucida Grande"/>
                <a:ea typeface="Lucida Grande"/>
                <a:cs typeface="Lucida Grande"/>
                <a:sym typeface="Lucida Grande"/>
              </a:rPr>
              <a:t>The operation was not destructive to the original object</a:t>
            </a:r>
          </a:p>
          <a:p>
            <a:pPr eaLnBrk="1" hangingPunct="1"/>
            <a:r>
              <a:rPr lang="en-US" altLang="en-US" sz="1600" smtClean="0">
                <a:latin typeface="Lucida Grande"/>
                <a:ea typeface="Lucida Grande"/>
                <a:cs typeface="Lucida Grande"/>
                <a:sym typeface="Lucida Grande"/>
              </a:rPr>
              <a:t>We have to assign the value of the expression if we want that</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8835"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“&lt;&lt;“ append operator will add an item to an array! </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It also mutates it! - this is more idiomatic than using the + operator</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Note: there is no “pre-pend operator”, but there are functions that allow you to prepend</a:t>
            </a: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8985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Ruby is full of iterators - we showed you “each” earlier. Map iterates the array and takes a block, whose return value becomes the value of an item in a new array.</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we did not change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talked earlier about block syntax, and that {}’s are the same as do..end. Here we are using { } on one line, which is idiomatic.</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088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same thing, only with a ! on the end of map means “be destructive to the object I am operating on”.. the results are a mutated x</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Think of this as being “with feeling”... Once more, with feeling!</a:t>
            </a: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190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A key value pair - like a dict in python, or a hash in perl</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293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add items to the hash by putting the key in [], and using assignment on that key name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395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get all the items in the hash with .values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1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"Recipes are segments of code that do task X."</a:t>
            </a:r>
          </a:p>
          <a:p>
            <a:endParaRPr lang="en-US" sz="1600">
              <a:latin typeface="Lucida Grande" charset="0"/>
              <a:cs typeface="Lucida Grande" charset="0"/>
              <a:sym typeface="Lucida Grande"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497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We can iterate over the hash with .each - here we print out the keys and values</a:t>
            </a: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6003" name="Rectangle 2"/>
          <p:cNvSpPr>
            <a:spLocks noGrp="1" noChangeArrowheads="1"/>
          </p:cNvSpPr>
          <p:nvPr>
            <p:ph type="body" idx="1"/>
          </p:nvPr>
        </p:nvSpPr>
        <p:spPr>
          <a:noFill/>
        </p:spPr>
        <p:txBody>
          <a:bodyPr/>
          <a:lstStyle/>
          <a:p>
            <a:pPr eaLnBrk="1" hangingPunct="1"/>
            <a:r>
              <a:rPr lang="en-US" altLang="en-US" sz="1600" dirty="0" smtClean="0">
                <a:latin typeface="Lucida Grande"/>
                <a:ea typeface="Lucida Grande"/>
                <a:cs typeface="Lucida Grande"/>
                <a:sym typeface="Lucida Grande"/>
              </a:rPr>
              <a:t>The first character matches, so we return 0</a:t>
            </a:r>
          </a:p>
          <a:p>
            <a:pPr eaLnBrk="1" hangingPunct="1"/>
            <a:r>
              <a:rPr lang="en-US" altLang="en-US" sz="1600" dirty="0" smtClean="0">
                <a:latin typeface="Lucida Grande"/>
                <a:ea typeface="Lucida Grande"/>
                <a:cs typeface="Lucida Grande"/>
                <a:sym typeface="Lucida Grande"/>
              </a:rPr>
              <a:t>The 12th character matches, so we return 12</a:t>
            </a:r>
          </a:p>
          <a:p>
            <a:pPr eaLnBrk="1" hangingPunct="1"/>
            <a:r>
              <a:rPr lang="en-US" altLang="en-US" sz="1600" dirty="0" smtClean="0">
                <a:latin typeface="Lucida Grande"/>
                <a:ea typeface="Lucida Grande"/>
                <a:cs typeface="Lucida Grande"/>
                <a:sym typeface="Lucida Grande"/>
              </a:rPr>
              <a:t>No smiles, so nil</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dirty="0" smtClean="0">
                <a:latin typeface="Lucida Grande"/>
                <a:ea typeface="Lucida Grande"/>
                <a:cs typeface="Lucida Grande"/>
                <a:sym typeface="Lucida Grande"/>
              </a:rPr>
              <a:t>!~ is an invalidated regular expression - not equal to the regex, right?</a:t>
            </a:r>
          </a:p>
          <a:p>
            <a:pPr eaLnBrk="1" hangingPunct="1"/>
            <a:endParaRPr lang="en-US" altLang="en-US" sz="1600" dirty="0" smtClean="0">
              <a:latin typeface="Lucida Grande"/>
              <a:ea typeface="Lucida Grande"/>
              <a:cs typeface="Lucida Grande"/>
              <a:sym typeface="Lucida Grande"/>
            </a:endParaRPr>
          </a:p>
          <a:p>
            <a:pPr eaLnBrk="1" hangingPunct="1"/>
            <a:r>
              <a:rPr lang="en-US" altLang="en-US" sz="1600" b="1" dirty="0" smtClean="0">
                <a:latin typeface="Lucida Grande"/>
                <a:ea typeface="Lucida Grande"/>
                <a:cs typeface="Lucida Grande"/>
                <a:sym typeface="Lucida Grande"/>
              </a:rPr>
              <a:t>what happens to those numbers when pressed?</a:t>
            </a:r>
            <a:r>
              <a:rPr lang="en-US" altLang="en-US" sz="1600" dirty="0" smtClean="0">
                <a:latin typeface="Lucida Grande"/>
                <a:ea typeface="Lucida Grande"/>
                <a:cs typeface="Lucida Grande"/>
                <a:sym typeface="Lucida Grande"/>
              </a:rPr>
              <a:t> - hence, you can use these as values in conditionals later on!</a:t>
            </a: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702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String substitution (ala sed)</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8051"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If/elsif/else is pretty common in the world</a:t>
            </a:r>
          </a:p>
          <a:p>
            <a:pPr eaLnBrk="1" hangingPunct="1"/>
            <a:r>
              <a:rPr lang="en-US" altLang="en-US" sz="1600" smtClean="0">
                <a:latin typeface="Lucida Grande"/>
                <a:ea typeface="Lucida Grande"/>
                <a:cs typeface="Lucida Grande"/>
                <a:sym typeface="Lucida Grande"/>
              </a:rPr>
              <a:t>What is uncommon - this construct has a return value of the return value of the last expression in the leg that matches.</a:t>
            </a:r>
          </a:p>
          <a:p>
            <a:pPr eaLnBrk="1" hangingPunct="1"/>
            <a:r>
              <a:rPr lang="en-US" altLang="en-US" sz="1600" smtClean="0">
                <a:latin typeface="Lucida Grande"/>
                <a:ea typeface="Lucida Grande"/>
                <a:cs typeface="Lucida Grande"/>
                <a:sym typeface="Lucida Grande"/>
              </a:rPr>
              <a:t>You might see assignment based on this in ruby</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899075"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Case is a shorter way to evaluate more than two conditionals on the same variable. By default, you get equality - but you can do regular expressions too, class names, all sorts of stuff.</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added some return values here to illustrate the point</a:t>
            </a:r>
          </a:p>
          <a:p>
            <a:pPr eaLnBrk="1" hangingPunct="1"/>
            <a:r>
              <a:rPr lang="en-US" altLang="en-US" sz="1600" smtClean="0">
                <a:latin typeface="Lucida Grande"/>
                <a:ea typeface="Lucida Grande"/>
                <a:cs typeface="Lucida Grande"/>
                <a:sym typeface="Lucida Grande"/>
              </a:rPr>
              <a:t/>
            </a:r>
            <a:br>
              <a:rPr lang="en-US" altLang="en-US" sz="1600" smtClean="0">
                <a:latin typeface="Lucida Grande"/>
                <a:ea typeface="Lucida Grande"/>
                <a:cs typeface="Lucida Grande"/>
                <a:sym typeface="Lucida Grande"/>
              </a:rPr>
            </a:br>
            <a:r>
              <a:rPr lang="en-US" altLang="en-US" sz="1600" smtClean="0">
                <a:latin typeface="Lucida Grande"/>
                <a:ea typeface="Lucida Grande"/>
                <a:cs typeface="Lucida Grande"/>
                <a:sym typeface="Lucida Grande"/>
              </a:rPr>
              <a:t>Why did we use case here?  To illustrate a point.  Rule of thumb: If possibilities &gt;=3, use if and elsif.  If more than 3, use case.  Style choice.</a:t>
            </a: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0099"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Methods - “def” defines a new one with a string input. The return code of the last expression is the return code of the method - in this case, the last expression is puts, and as we have seen a million times: puts returns nil</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Check it - even defining a new method has a return code!!! “def” is itself a function! The rabbit hole is so </a:t>
            </a:r>
            <a:r>
              <a:rPr lang="en-US" altLang="en-US" sz="1600" b="1" smtClean="0">
                <a:latin typeface="Lucida Grande"/>
                <a:ea typeface="Lucida Grande"/>
                <a:cs typeface="Lucida Grande"/>
                <a:sym typeface="Lucida Grande"/>
              </a:rPr>
              <a:t>ddddddeeeeeppppppp</a:t>
            </a:r>
            <a:r>
              <a:rPr lang="en-US" altLang="en-US" sz="1600" smtClean="0">
                <a:latin typeface="Lucida Grande"/>
                <a:ea typeface="Lucida Grande"/>
                <a:cs typeface="Lucida Grande"/>
                <a:sym typeface="Lucida Grande"/>
              </a:rPr>
              <a:t> </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Note: Ruby is not statically typed.  Bad for manipulexity, great for whipuptitude.  If it were statically typed, any non-programmers would have to learn type theory before picking up Chef.</a:t>
            </a: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1123"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The hard way strikes again!!!!  Typing!</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Ruby is object oriented - everything has a class.</a:t>
            </a:r>
          </a:p>
          <a:p>
            <a:pPr eaLnBrk="1" hangingPunct="1"/>
            <a:r>
              <a:rPr lang="en-US" altLang="en-US" sz="1600" smtClean="0">
                <a:latin typeface="Lucida Grande"/>
                <a:ea typeface="Lucida Grande"/>
                <a:cs typeface="Lucida Grande"/>
                <a:sym typeface="Lucida Grande"/>
              </a:rPr>
              <a:t>A class is just a collection of properties with methods attached</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attr_accessor creates two “getter/setter” (aka read/write) methods for a person - their name, and if they are metal.  also exists attr_reader &amp; attr_writer</a:t>
            </a:r>
          </a:p>
          <a:p>
            <a:pPr eaLnBrk="1" hangingPunct="1"/>
            <a:endParaRPr lang="en-US" altLang="en-US" sz="1600" smtClean="0">
              <a:latin typeface="Lucida Grande"/>
              <a:ea typeface="Lucida Grande"/>
              <a:cs typeface="Lucida Grande"/>
              <a:sym typeface="Lucida Grande"/>
            </a:endParaRPr>
          </a:p>
          <a:p>
            <a:pPr eaLnBrk="1" hangingPunct="1"/>
            <a:r>
              <a:rPr lang="en-US" altLang="en-US" sz="1600" smtClean="0">
                <a:latin typeface="Lucida Grande"/>
                <a:ea typeface="Lucida Grande"/>
                <a:cs typeface="Lucida Grande"/>
                <a:sym typeface="Lucida Grande"/>
              </a:rPr>
              <a:t>We change our metal method to use the @ variable - remember from templates? these are instance variables, they are different based on the object we create</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902147" name="Rectangle 2"/>
          <p:cNvSpPr>
            <a:spLocks noGrp="1" noChangeArrowheads="1"/>
          </p:cNvSpPr>
          <p:nvPr>
            <p:ph type="body" idx="1"/>
          </p:nvPr>
        </p:nvSpPr>
        <p:spPr>
          <a:noFill/>
        </p:spPr>
        <p:txBody>
          <a:bodyPr/>
          <a:lstStyle/>
          <a:p>
            <a:pPr eaLnBrk="1" hangingPunct="1"/>
            <a:r>
              <a:rPr lang="en-US" altLang="en-US" sz="1600" smtClean="0">
                <a:latin typeface="Lucida Grande"/>
                <a:ea typeface="Lucida Grande"/>
                <a:cs typeface="Lucida Grande"/>
                <a:sym typeface="Lucida Grande"/>
              </a:rPr>
              <a:t>Create a new instance of your class with “.new”</a:t>
            </a:r>
          </a:p>
          <a:p>
            <a:pPr eaLnBrk="1" hangingPunct="1"/>
            <a:r>
              <a:rPr lang="en-US" altLang="en-US" sz="1600" smtClean="0">
                <a:latin typeface="Lucida Grande"/>
                <a:ea typeface="Lucida Grande"/>
                <a:cs typeface="Lucida Grande"/>
                <a:sym typeface="Lucida Grande"/>
              </a:rPr>
              <a:t>Use the accessors with .name = “”</a:t>
            </a:r>
          </a:p>
          <a:p>
            <a:pPr eaLnBrk="1" hangingPunct="1"/>
            <a:endParaRPr lang="en-US" altLang="en-US" sz="1600" smtClean="0">
              <a:latin typeface="Lucida Grande"/>
              <a:ea typeface="Lucida Grande"/>
              <a:cs typeface="Lucida Grande"/>
              <a:sym typeface="Lucida Grand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Hammer home that the students know how to run their infrastructure </a:t>
            </a:r>
          </a:p>
          <a:p>
            <a:r>
              <a:rPr lang="en-US" sz="1600" dirty="0">
                <a:latin typeface="Lucida Grande" charset="0"/>
                <a:ea typeface="Lucida Grande" charset="0"/>
                <a:cs typeface="Lucida Grande" charset="0"/>
                <a:sym typeface="Lucida Grande" charset="0"/>
              </a:rPr>
              <a:t>YOU are the best person capable of automating your environment</a:t>
            </a:r>
          </a:p>
          <a:p>
            <a:r>
              <a:rPr lang="en-US" sz="1600" dirty="0">
                <a:latin typeface="Lucida Grande" charset="0"/>
                <a:ea typeface="Lucida Grande" charset="0"/>
                <a:cs typeface="Lucida Grande" charset="0"/>
                <a:sym typeface="Lucida Grande" charset="0"/>
              </a:rPr>
              <a:t>Chef training is about understanding the framework Chef can provide to solving those problems</a:t>
            </a:r>
          </a:p>
          <a:p>
            <a:endParaRPr lang="en-US" sz="1600" dirty="0">
              <a:latin typeface="Lucida Grande" charset="0"/>
              <a:ea typeface="Lucida Grande" charset="0"/>
              <a:cs typeface="Lucida Grande" charset="0"/>
              <a:sym typeface="Lucida Grande" charset="0"/>
            </a:endParaRPr>
          </a:p>
          <a:p>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STUDENT KNOWLEDGE </a:t>
            </a:r>
            <a:r>
              <a:rPr lang="en-US" sz="1600" dirty="0">
                <a:latin typeface="Lucida Grande" charset="0"/>
                <a:ea typeface="Lucida Grande" charset="0"/>
                <a:cs typeface="Lucida Grande" charset="0"/>
                <a:sym typeface="Lucida Grande" charset="0"/>
              </a:rPr>
              <a:t>+ </a:t>
            </a:r>
            <a:r>
              <a:rPr lang="en-US" sz="1600" b="1" dirty="0">
                <a:latin typeface="Lucida Grande" charset="0"/>
                <a:ea typeface="Lucida Grande" charset="0"/>
                <a:cs typeface="Lucida Grande" charset="0"/>
                <a:sym typeface="Lucida Grande" charset="0"/>
              </a:rPr>
              <a:t>CHEF TRAINING</a:t>
            </a:r>
            <a:r>
              <a:rPr lang="en-US" sz="1600" dirty="0">
                <a:latin typeface="Lucida Grande" charset="0"/>
                <a:ea typeface="Lucida Grande" charset="0"/>
                <a:cs typeface="Lucida Grande" charset="0"/>
                <a:sym typeface="Lucida Grande" charset="0"/>
              </a:rPr>
              <a:t> = </a:t>
            </a:r>
            <a:r>
              <a:rPr lang="en-US" sz="1600" b="1" dirty="0">
                <a:latin typeface="Lucida Grande" charset="0"/>
                <a:ea typeface="Lucida Grande" charset="0"/>
                <a:cs typeface="Lucida Grande" charset="0"/>
                <a:sym typeface="Lucida Grande" charset="0"/>
              </a:rPr>
              <a:t>VICTORY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1155"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As opposed to Linux (packages, files, services), the holy trinity in the Windows world is more “packages, registry keys, services).</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windows_package</a:t>
            </a:r>
            <a:r>
              <a:rPr lang="en-US" sz="2000" dirty="0" smtClean="0">
                <a:latin typeface="Lucida Grande" charset="0"/>
                <a:ea typeface="Lucida Grande" charset="0"/>
                <a:cs typeface="Lucida Grande" charset="0"/>
                <a:sym typeface="Lucida Grande" charset="0"/>
              </a:rPr>
              <a:t> resource has a mock URL (MS URLs are dreadfully long).  It takes options “/quiet and /restart”.  The action is to install.</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a:t>
            </a:r>
            <a:r>
              <a:rPr lang="en-US" sz="2000" dirty="0" err="1" smtClean="0">
                <a:latin typeface="Lucida Grande" charset="0"/>
                <a:ea typeface="Lucida Grande" charset="0"/>
                <a:cs typeface="Lucida Grande" charset="0"/>
                <a:sym typeface="Lucida Grande" charset="0"/>
              </a:rPr>
              <a:t>windows_registry</a:t>
            </a:r>
            <a:r>
              <a:rPr lang="en-US" sz="2000" dirty="0" smtClean="0">
                <a:latin typeface="Lucida Grande" charset="0"/>
                <a:ea typeface="Lucida Grande" charset="0"/>
                <a:cs typeface="Lucida Grande" charset="0"/>
                <a:sym typeface="Lucida Grande" charset="0"/>
              </a:rPr>
              <a:t> resource enables Remote Desktop and pokes a firewall hole.</a:t>
            </a:r>
          </a:p>
          <a:p>
            <a:pPr eaLnBrk="1" hangingPunct="1"/>
            <a:endParaRPr lang="en-US" sz="2000" dirty="0" smtClean="0">
              <a:latin typeface="Lucida Grande" charset="0"/>
              <a:ea typeface="Lucida Grande" charset="0"/>
              <a:cs typeface="Lucida Grande" charset="0"/>
              <a:sym typeface="Lucida Grande" charset="0"/>
            </a:endParaRPr>
          </a:p>
          <a:p>
            <a:pPr eaLnBrk="1" hangingPunct="1"/>
            <a:r>
              <a:rPr lang="en-US" sz="2000" dirty="0" smtClean="0">
                <a:latin typeface="Lucida Grande" charset="0"/>
                <a:ea typeface="Lucida Grande" charset="0"/>
                <a:cs typeface="Lucida Grande" charset="0"/>
                <a:sym typeface="Lucida Grande" charset="0"/>
              </a:rPr>
              <a:t>The W3SVC is IIS.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62179" name="Rectangle 2"/>
          <p:cNvSpPr>
            <a:spLocks noGrp="1" noChangeArrowheads="1"/>
          </p:cNvSpPr>
          <p:nvPr>
            <p:ph type="body" idx="1"/>
          </p:nvPr>
        </p:nvSpPr>
        <p:spPr>
          <a:noFill/>
        </p:spPr>
        <p:txBody>
          <a:bodyPr/>
          <a:lstStyle/>
          <a:p>
            <a:pPr eaLnBrk="1" hangingPunct="1"/>
            <a:r>
              <a:rPr lang="en-US" sz="2000" dirty="0" smtClean="0">
                <a:latin typeface="Lucida Grande" charset="0"/>
                <a:ea typeface="Lucida Grande" charset="0"/>
                <a:cs typeface="Lucida Grande" charset="0"/>
                <a:sym typeface="Lucida Grande" charset="0"/>
              </a:rPr>
              <a:t>Or Linux!  Chef works on multiple platforms.</a:t>
            </a:r>
          </a:p>
          <a:p>
            <a:pPr marL="0" marR="0" indent="0" algn="l" defTabSz="1408061" rtl="0" eaLnBrk="1" fontAlgn="auto" latinLnBrk="0" hangingPunct="1">
              <a:lnSpc>
                <a:spcPct val="100000"/>
              </a:lnSpc>
              <a:spcBef>
                <a:spcPts val="0"/>
              </a:spcBef>
              <a:spcAft>
                <a:spcPts val="0"/>
              </a:spcAft>
              <a:buClrTx/>
              <a:buSzTx/>
              <a:buFontTx/>
              <a:buNone/>
              <a:tabLst/>
              <a:defRPr/>
            </a:pPr>
            <a:endParaRPr lang="en-US" altLang="en-US" sz="2000" dirty="0" smtClean="0">
              <a:latin typeface="Lucida Grande"/>
              <a:ea typeface="Lucida Grande"/>
              <a:cs typeface="Lucida Grande"/>
              <a:sym typeface="Lucida Grande"/>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altLang="en-US" sz="2000" dirty="0" smtClean="0">
                <a:latin typeface="Lucida Grande"/>
                <a:ea typeface="Lucida Grande"/>
                <a:cs typeface="Lucida Grande"/>
                <a:sym typeface="Lucida Grande"/>
              </a:rPr>
              <a:t>We will look at these resources more carefully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LEAD IN: How are these recipes applied to a node? (RUN LIST!)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"Cookbooks are a collection of recipes, templates, attributes, providers resources that can be executed  against a node to achieve convergence and idempotency"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6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When the chef-server run on the node it asks the chef server what policy should I follow, or what is my run list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88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 server looks at the run_list and sends the appropriate cookbooks to the node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0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spcBef>
                <a:spcPts val="1200"/>
              </a:spcBef>
            </a:pPr>
            <a:r>
              <a:rPr lang="en-US" sz="1600">
                <a:latin typeface="Lucida Grande" charset="0"/>
                <a:cs typeface="Lucida Grande" charset="0"/>
                <a:sym typeface="Lucida Grande" charset="0"/>
              </a:rPr>
              <a:t>Chef-client then executes the resources on the run list</a:t>
            </a:r>
          </a:p>
          <a:p>
            <a:pPr>
              <a:spcBef>
                <a:spcPts val="1200"/>
              </a:spcBef>
            </a:pPr>
            <a:r>
              <a:rPr lang="en-US" sz="1600">
                <a:latin typeface="Lucida Grande" charset="0"/>
                <a:cs typeface="Lucida Grande" charset="0"/>
                <a:sym typeface="Lucida Grande" charset="0"/>
              </a:rPr>
              <a:t>All the heavy lifting is done on the node!! the server is quite light weight!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ea typeface="Lucida Grande" charset="0"/>
                <a:cs typeface="Lucida Grande" charset="0"/>
                <a:sym typeface="Lucida Grande" charset="0"/>
              </a:rPr>
              <a:t>We will get you fluent</a:t>
            </a:r>
          </a:p>
          <a:p>
            <a:r>
              <a:rPr lang="en-US" sz="1600" dirty="0">
                <a:latin typeface="Lucida Grande" charset="0"/>
                <a:ea typeface="Lucida Grande" charset="0"/>
                <a:cs typeface="Lucida Grande" charset="0"/>
                <a:sym typeface="Lucida Grande" charset="0"/>
              </a:rPr>
              <a:t>We will do it in a way that maps to what experts do</a:t>
            </a:r>
          </a:p>
          <a:p>
            <a:r>
              <a:rPr lang="en-US" sz="1600" dirty="0">
                <a:latin typeface="Lucida Grande" charset="0"/>
                <a:ea typeface="Lucida Grande" charset="0"/>
                <a:cs typeface="Lucida Grande" charset="0"/>
                <a:sym typeface="Lucida Grande" charset="0"/>
              </a:rPr>
              <a:t>We will teach you how to find and use the resources that will make you an expert in time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93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Helvetica" charset="0"/>
                <a:cs typeface="Helvetica" charset="0"/>
                <a:sym typeface="Helvetica" charset="0"/>
              </a:rPr>
              <a:t>Chef Search is one of its killer features. It enables you to do a lot of heavy lifting easily.</a:t>
            </a:r>
          </a:p>
          <a:p>
            <a:endParaRPr lang="en-US" sz="1600" dirty="0">
              <a:latin typeface="Helvetica" charset="0"/>
              <a:cs typeface="Helvetica" charset="0"/>
              <a:sym typeface="Helvetica" charset="0"/>
            </a:endParaRPr>
          </a:p>
          <a:p>
            <a:r>
              <a:rPr lang="en-US" sz="1600" dirty="0">
                <a:latin typeface="Helvetica" charset="0"/>
                <a:cs typeface="Helvetica" charset="0"/>
                <a:sym typeface="Helvetica" charset="0"/>
              </a:rPr>
              <a:t>Search for nodes by their roles, or other attributes (you assign, or assume via cookbooks).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4467"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We’re configuring a generic monitoring application...</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We’re doing a search for nodes with the role of “webserver”, and adding them to a list of servers to be monitored.  The monitoring service will then be restarted, prompting a re-read of the configuration file we just generated.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 this is the core of what Chef does.</a:t>
            </a:r>
          </a:p>
          <a:p>
            <a:r>
              <a:rPr lang="en-US" sz="1600">
                <a:latin typeface="Lucida Grande" charset="0"/>
                <a:cs typeface="Lucida Grande" charset="0"/>
                <a:sym typeface="Lucida Grande" charset="0"/>
              </a:rPr>
              <a:t>Gives you tools to manage complexity while being flexible enough to evolve with your Infrastructure.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78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Calibri" charset="0"/>
                <a:cs typeface="Calibri" charset="0"/>
                <a:sym typeface="Calibri" charset="0"/>
              </a:rPr>
              <a:t>I.e. Configuration Drift is when your code is out of date to your deployment needs.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99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endParaRPr>
          </a:p>
          <a:p>
            <a:r>
              <a:rPr lang="en-US" sz="1600" dirty="0">
                <a:latin typeface="Arial" charset="0"/>
                <a:cs typeface="Arial" charset="0"/>
                <a:sym typeface="Arial" charset="0"/>
              </a:rPr>
              <a:t>From Larry Wall, creator of </a:t>
            </a:r>
            <a:r>
              <a:rPr lang="en-US" sz="1600" dirty="0" err="1">
                <a:latin typeface="Arial" charset="0"/>
                <a:cs typeface="Arial" charset="0"/>
                <a:sym typeface="Arial" charset="0"/>
              </a:rPr>
              <a:t>perl</a:t>
            </a:r>
            <a:endParaRPr lang="en-US" sz="1600" dirty="0">
              <a:latin typeface="Arial" charset="0"/>
              <a:cs typeface="Arial" charset="0"/>
              <a:sym typeface="Arial" charset="0"/>
            </a:endParaRPr>
          </a:p>
          <a:p>
            <a:r>
              <a:rPr lang="en-US" sz="1600" dirty="0" err="1">
                <a:latin typeface="Arial Italic" charset="0"/>
                <a:cs typeface="Arial Italic" charset="0"/>
                <a:sym typeface="Arial Italic" charset="0"/>
              </a:rPr>
              <a:t>manipulexity</a:t>
            </a:r>
            <a:r>
              <a:rPr lang="en-US" sz="1600" dirty="0">
                <a:latin typeface="Arial" charset="0"/>
                <a:cs typeface="Arial" charset="0"/>
                <a:sym typeface="Arial" charset="0"/>
              </a:rPr>
              <a:t>:  the manipulation of complex things</a:t>
            </a:r>
          </a:p>
          <a:p>
            <a:r>
              <a:rPr lang="en-US" sz="1600" dirty="0" err="1">
                <a:latin typeface="Arial Italic" charset="0"/>
                <a:cs typeface="Arial Italic" charset="0"/>
                <a:sym typeface="Arial Italic" charset="0"/>
              </a:rPr>
              <a:t>whipuptitude</a:t>
            </a:r>
            <a:r>
              <a:rPr lang="en-US" sz="1600" dirty="0">
                <a:latin typeface="Arial" charset="0"/>
                <a:cs typeface="Arial" charset="0"/>
                <a:sym typeface="Arial" charset="0"/>
              </a:rPr>
              <a:t>: the aptitude for whipping things up.</a:t>
            </a:r>
          </a:p>
          <a:p>
            <a:endParaRPr lang="en-US" sz="1600" dirty="0">
              <a:latin typeface="Arial" charset="0"/>
              <a:cs typeface="Arial" charset="0"/>
              <a:sym typeface="Arial" charset="0"/>
            </a:endParaRPr>
          </a:p>
          <a:p>
            <a:r>
              <a:rPr lang="en-US" sz="1600" dirty="0">
                <a:latin typeface="Arial" charset="0"/>
                <a:cs typeface="Arial" charset="0"/>
                <a:sym typeface="Arial" charset="0"/>
              </a:rPr>
              <a:t>What's reasonable for your environment may not be for mine.</a:t>
            </a:r>
          </a:p>
          <a:p>
            <a:r>
              <a:rPr lang="en-US" sz="1600" dirty="0">
                <a:latin typeface="Arial" charset="0"/>
                <a:cs typeface="Arial" charset="0"/>
                <a:sym typeface="Arial" charset="0"/>
              </a:rPr>
              <a:t>On "sane defaults":  sanity is in the eye of the beholder</a:t>
            </a:r>
          </a:p>
          <a:p>
            <a:endParaRPr lang="en-US" sz="1600" dirty="0">
              <a:latin typeface="Arial" charset="0"/>
              <a:cs typeface="Arial" charset="0"/>
              <a:sym typeface="Arial" charset="0"/>
            </a:endParaRPr>
          </a:p>
          <a:p>
            <a:r>
              <a:rPr lang="en-US" sz="1600" dirty="0">
                <a:latin typeface="Arial" charset="0"/>
                <a:cs typeface="Arial" charset="0"/>
                <a:sym typeface="Arial" charset="0"/>
              </a:rPr>
              <a:t>Might add or mention</a:t>
            </a:r>
          </a:p>
          <a:p>
            <a:r>
              <a:rPr lang="en-US" sz="1600" dirty="0">
                <a:latin typeface="Arial" charset="0"/>
                <a:cs typeface="Arial" charset="0"/>
                <a:sym typeface="Arial" charset="0"/>
              </a:rPr>
              <a:t>Principle of least </a:t>
            </a:r>
            <a:r>
              <a:rPr lang="en-US" sz="1600" dirty="0" err="1">
                <a:latin typeface="Arial" charset="0"/>
                <a:cs typeface="Arial" charset="0"/>
                <a:sym typeface="Arial" charset="0"/>
              </a:rPr>
              <a:t>surpriseTIMTOWTDI</a:t>
            </a:r>
            <a:r>
              <a:rPr lang="en-US" sz="1600" dirty="0">
                <a:latin typeface="Arial" charset="0"/>
                <a:cs typeface="Arial" charset="0"/>
                <a:sym typeface="Arial" charset="0"/>
              </a:rPr>
              <a:t> - There Is More Than One Way To Do It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 node is a server you want to configure</a:t>
            </a:r>
          </a:p>
          <a:p>
            <a:r>
              <a:rPr lang="en-US" sz="1600">
                <a:latin typeface="Lucida Grande" charset="0"/>
                <a:cs typeface="Lucida Grande" charset="0"/>
                <a:sym typeface="Lucida Grande" charset="0"/>
              </a:rPr>
              <a:t>A resource is an item of manipulation, ie. a primitive thats contained in a recipe.</a:t>
            </a:r>
          </a:p>
          <a:p>
            <a:r>
              <a:rPr lang="en-US" sz="1600">
                <a:latin typeface="Lucida Grande" charset="0"/>
                <a:cs typeface="Lucida Grande" charset="0"/>
                <a:sym typeface="Lucida Grande" charset="0"/>
              </a:rPr>
              <a:t>A recipe is collection of resources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you want coming out of this section is that folks have a high level understanding of the parts of the system. The rest of training goes into more detail about all these topics in due time.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Take 5.</a:t>
            </a:r>
          </a:p>
          <a:p>
            <a:endParaRPr lang="en-US" sz="1600">
              <a:latin typeface="Lucida Grande" charset="0"/>
              <a:cs typeface="Lucida Grande" charset="0"/>
              <a:sym typeface="Lucida Grande"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800" dirty="0" smtClean="0">
                <a:latin typeface="Lucida Grande"/>
                <a:ea typeface="Lucida Grande"/>
                <a:cs typeface="Lucida Grande"/>
                <a:sym typeface="Lucida Grande"/>
              </a:rPr>
              <a:t>It’s all Windows from here... </a:t>
            </a:r>
          </a:p>
        </p:txBody>
      </p:sp>
      <p:sp>
        <p:nvSpPr>
          <p:cNvPr id="4" name="Slide Number Placeholder 3"/>
          <p:cNvSpPr>
            <a:spLocks noGrp="1"/>
          </p:cNvSpPr>
          <p:nvPr>
            <p:ph type="sldNum" sz="quarter" idx="10"/>
          </p:nvPr>
        </p:nvSpPr>
        <p:spPr/>
        <p:txBody>
          <a:bodyPr/>
          <a:lstStyle/>
          <a:p>
            <a:fld id="{71EA22A5-3891-4C7D-9BEC-1B591C1D46DE}" type="slidenum">
              <a:rPr lang="en-US" smtClean="0"/>
              <a:t>110</a:t>
            </a:fld>
            <a:endParaRPr lang="en-US"/>
          </a:p>
        </p:txBody>
      </p:sp>
    </p:spTree>
    <p:extLst>
      <p:ext uri="{BB962C8B-B14F-4D97-AF65-F5344CB8AC3E}">
        <p14:creationId xmlns:p14="http://schemas.microsoft.com/office/powerpoint/2010/main" val="946689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This diagram will be used throughout to help students remember which of the three components 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re talking about / working 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Three main areas</a:t>
            </a:r>
          </a:p>
          <a:p>
            <a:r>
              <a:rPr lang="en-US" sz="1600">
                <a:latin typeface="Lucida Grande" charset="0"/>
                <a:cs typeface="Lucida Grande" charset="0"/>
                <a:sym typeface="Lucida Grande" charset="0"/>
              </a:rPr>
              <a:t>1.  Workstation</a:t>
            </a:r>
          </a:p>
          <a:p>
            <a:r>
              <a:rPr lang="en-US" sz="1600">
                <a:latin typeface="Lucida Grande" charset="0"/>
                <a:cs typeface="Lucida Grande" charset="0"/>
                <a:sym typeface="Lucida Grande" charset="0"/>
              </a:rPr>
              <a:t>2.  Enterprise Chef</a:t>
            </a:r>
          </a:p>
          <a:p>
            <a:r>
              <a:rPr lang="en-US" sz="1600">
                <a:latin typeface="Lucida Grande" charset="0"/>
                <a:cs typeface="Lucida Grande" charset="0"/>
                <a:sym typeface="Lucida Grande" charset="0"/>
              </a:rPr>
              <a:t>3.  Nodes in your infrastructure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200" dirty="0" smtClean="0">
                <a:latin typeface="Lucida Grande" charset="0"/>
                <a:ea typeface="Lucida Grande" charset="0"/>
                <a:cs typeface="Lucida Grande" charset="0"/>
                <a:sym typeface="Lucida Grande" charset="0"/>
              </a:rPr>
              <a:t>We are going to do things the </a:t>
            </a:r>
            <a:r>
              <a:rPr lang="en-US" sz="1200" b="1" dirty="0" smtClean="0">
                <a:latin typeface="Lucida Grande" charset="0"/>
                <a:ea typeface="Lucida Grande" charset="0"/>
                <a:cs typeface="Lucida Grande" charset="0"/>
                <a:sym typeface="Lucida Grande" charset="0"/>
              </a:rPr>
              <a:t>hard way</a:t>
            </a:r>
            <a:r>
              <a:rPr lang="en-US" sz="1200" dirty="0" smtClean="0">
                <a:latin typeface="Lucida Grande" charset="0"/>
                <a:ea typeface="Lucida Grande" charset="0"/>
                <a:cs typeface="Lucida Grande" charset="0"/>
                <a:sym typeface="Lucida Grande" charset="0"/>
              </a:rPr>
              <a:t> - which gets you to fluency fast. It’s only the “hard” way because it doesn’t cut corners.</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1. You will go through each exercise. You can’t be absent, or late, or left behind.</a:t>
            </a:r>
          </a:p>
          <a:p>
            <a:pPr eaLnBrk="1" hangingPunct="1"/>
            <a:r>
              <a:rPr lang="en-US" sz="1200" dirty="0" smtClean="0">
                <a:latin typeface="Lucida Grande" charset="0"/>
                <a:ea typeface="Lucida Grande" charset="0"/>
                <a:cs typeface="Lucida Grande" charset="0"/>
                <a:sym typeface="Lucida Grande" charset="0"/>
              </a:rPr>
              <a:t>2. You will type in each line of code by hand</a:t>
            </a:r>
          </a:p>
          <a:p>
            <a:pPr eaLnBrk="1" hangingPunct="1"/>
            <a:r>
              <a:rPr lang="en-US" sz="1200" dirty="0" smtClean="0">
                <a:latin typeface="Lucida Grande" charset="0"/>
                <a:ea typeface="Lucida Grande" charset="0"/>
                <a:cs typeface="Lucida Grande" charset="0"/>
                <a:sym typeface="Lucida Grande" charset="0"/>
              </a:rPr>
              <a:t>3. We will make it run, and fix any bugs when they happen </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We will introduce concepts when you type them, and we will repeat them as we go.</a:t>
            </a: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Copy-pasting or transferring files from another student will undermine your success - </a:t>
            </a:r>
            <a:r>
              <a:rPr lang="en-US" sz="1200" b="1" dirty="0" smtClean="0">
                <a:latin typeface="Lucida Grande" charset="0"/>
                <a:ea typeface="Lucida Grande" charset="0"/>
                <a:cs typeface="Lucida Grande" charset="0"/>
                <a:sym typeface="Lucida Grande" charset="0"/>
              </a:rPr>
              <a:t>ban it :)</a:t>
            </a:r>
            <a:endParaRPr lang="en-US" sz="1200" dirty="0" smtClean="0">
              <a:latin typeface="Lucida Grande" charset="0"/>
              <a:ea typeface="Lucida Grande" charset="0"/>
              <a:cs typeface="Lucida Grande" charset="0"/>
              <a:sym typeface="Lucida Grande" charset="0"/>
            </a:endParaRPr>
          </a:p>
          <a:p>
            <a:pPr eaLnBrk="1" hangingPunct="1"/>
            <a:endParaRPr lang="en-US" sz="1200" dirty="0" smtClean="0">
              <a:latin typeface="Lucida Grande" charset="0"/>
              <a:ea typeface="Lucida Grande" charset="0"/>
              <a:cs typeface="Lucida Grande" charset="0"/>
              <a:sym typeface="Lucida Grande" charset="0"/>
            </a:endParaRPr>
          </a:p>
          <a:p>
            <a:pPr eaLnBrk="1" hangingPunct="1"/>
            <a:r>
              <a:rPr lang="en-US" sz="1200" dirty="0" smtClean="0">
                <a:latin typeface="Lucida Grande" charset="0"/>
                <a:ea typeface="Lucida Grande" charset="0"/>
                <a:cs typeface="Lucida Grande" charset="0"/>
                <a:sym typeface="Lucida Grande" charset="0"/>
              </a:rPr>
              <a:t>The result is you will know how to actually use Chef.</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20</a:t>
            </a:fld>
            <a:endParaRPr lang="en-US"/>
          </a:p>
        </p:txBody>
      </p:sp>
    </p:spTree>
    <p:extLst>
      <p:ext uri="{BB962C8B-B14F-4D97-AF65-F5344CB8AC3E}">
        <p14:creationId xmlns:p14="http://schemas.microsoft.com/office/powerpoint/2010/main" val="1174106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578563" name="Rectangle 2"/>
          <p:cNvSpPr>
            <a:spLocks noGrp="1" noChangeArrowheads="1"/>
          </p:cNvSpPr>
          <p:nvPr>
            <p:ph type="body" idx="1"/>
          </p:nvPr>
        </p:nvSpPr>
        <p:spPr>
          <a:noFill/>
        </p:spPr>
        <p:txBody>
          <a:bodyPr/>
          <a:lstStyle/>
          <a:p>
            <a:pPr eaLnBrk="1" hangingPunct="1"/>
            <a:r>
              <a:rPr lang="en-US" sz="2000" dirty="0" smtClean="0">
                <a:latin typeface="Lucida Grande"/>
                <a:ea typeface="Lucida Grande"/>
                <a:cs typeface="Lucida Grande"/>
                <a:sym typeface="Lucida Grande"/>
              </a:rPr>
              <a:t>Otherwise, students will see multiple messages prompting them to Add a site to a list of safe sites.  A student can be prompted multiple times for just one download, and after the sites are added, the student has to go back and download again.  We’re turning this off to avoid the hassles.</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The Server Manager icon can be found immediately to the right of the Start button.  From the resulting screen, click “Configure IE ESC” (bottom right).  Set both parameters to Off.</a:t>
            </a:r>
          </a:p>
          <a:p>
            <a:pPr eaLnBrk="1" hangingPunct="1"/>
            <a:endParaRPr lang="en-US" sz="2000" dirty="0" smtClean="0">
              <a:latin typeface="Lucida Grande"/>
              <a:ea typeface="Lucida Grande"/>
              <a:cs typeface="Lucida Grande"/>
              <a:sym typeface="Lucida Grande"/>
            </a:endParaRPr>
          </a:p>
          <a:p>
            <a:pPr eaLnBrk="1" hangingPunct="1"/>
            <a:r>
              <a:rPr lang="en-US" sz="2000" dirty="0" smtClean="0">
                <a:latin typeface="Lucida Grande"/>
                <a:ea typeface="Lucida Grande"/>
                <a:cs typeface="Lucida Grande"/>
                <a:sym typeface="Lucida Grande"/>
              </a:rPr>
              <a:t>Start &gt; All Programs &gt; Administrative Tools &gt; Server Manager</a:t>
            </a:r>
          </a:p>
          <a:p>
            <a:pPr eaLnBrk="1" hangingPunct="1"/>
            <a:r>
              <a:rPr lang="en-US" sz="2000" dirty="0" smtClean="0">
                <a:latin typeface="Lucida Grande"/>
                <a:ea typeface="Lucida Grande"/>
                <a:cs typeface="Lucida Grande"/>
                <a:sym typeface="Lucida Grande"/>
              </a:rPr>
              <a:t>or</a:t>
            </a:r>
          </a:p>
          <a:p>
            <a:pPr marL="0" marR="0" indent="0" algn="l" defTabSz="1408061" rtl="0" eaLnBrk="1" fontAlgn="auto" latinLnBrk="0" hangingPunct="1">
              <a:lnSpc>
                <a:spcPct val="100000"/>
              </a:lnSpc>
              <a:spcBef>
                <a:spcPts val="0"/>
              </a:spcBef>
              <a:spcAft>
                <a:spcPts val="0"/>
              </a:spcAft>
              <a:buClrTx/>
              <a:buSzTx/>
              <a:buFontTx/>
              <a:buNone/>
              <a:tabLst/>
              <a:defRPr/>
            </a:pPr>
            <a:r>
              <a:rPr lang="en-US" sz="2000" dirty="0" smtClean="0">
                <a:latin typeface="Lucida Grande"/>
                <a:ea typeface="Lucida Grande"/>
                <a:cs typeface="Lucida Grande"/>
                <a:sym typeface="Lucida Grande"/>
              </a:rPr>
              <a:t>Control Panel&gt; Administrative Tools &gt; Server Manager</a:t>
            </a:r>
          </a:p>
          <a:p>
            <a:pPr eaLnBrk="1" hangingPunct="1"/>
            <a:endParaRPr lang="en-US" sz="2000" dirty="0" smtClean="0">
              <a:latin typeface="Lucida Grande"/>
              <a:ea typeface="Lucida Grande"/>
              <a:cs typeface="Lucida Grande"/>
              <a:sym typeface="Lucida Grand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115</a:t>
            </a:fld>
            <a:endParaRPr lang="en-US"/>
          </a:p>
        </p:txBody>
      </p:sp>
    </p:spTree>
    <p:extLst>
      <p:ext uri="{BB962C8B-B14F-4D97-AF65-F5344CB8AC3E}">
        <p14:creationId xmlns:p14="http://schemas.microsoft.com/office/powerpoint/2010/main" val="10038904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solidFill>
                  <a:srgbClr val="FF0000"/>
                </a:solidFill>
                <a:latin typeface="Lucida Grande" charset="0"/>
                <a:cs typeface="Lucida Grande" charset="0"/>
                <a:sym typeface="Lucida Grande" charset="0"/>
              </a:rPr>
              <a:t>DON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USE IE – IE DOESN</a:t>
            </a:r>
            <a:r>
              <a:rPr lang="fr-FR" sz="1600" dirty="0" smtClean="0">
                <a:solidFill>
                  <a:srgbClr val="FF0000"/>
                </a:solidFill>
                <a:latin typeface="Lucida Grande" charset="0"/>
                <a:cs typeface="Lucida Grande" charset="0"/>
                <a:sym typeface="Lucida Grande" charset="0"/>
              </a:rPr>
              <a:t>’</a:t>
            </a:r>
            <a:r>
              <a:rPr lang="en-US" sz="1600" dirty="0" smtClean="0">
                <a:solidFill>
                  <a:srgbClr val="FF0000"/>
                </a:solidFill>
                <a:latin typeface="Lucida Grande" charset="0"/>
                <a:cs typeface="Lucida Grande" charset="0"/>
                <a:sym typeface="Lucida Grande" charset="0"/>
              </a:rPr>
              <a:t>T WORK</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versions shown for Windows are for Windows Server, but you're probably not running that one your workstation, so get the closest without going over (2008 ~= Windows7, 2012 ~=Windows8</a:t>
            </a:r>
            <a:r>
              <a:rPr lang="en-US" sz="1600" dirty="0" smtClean="0">
                <a:latin typeface="Lucida Grande" charset="0"/>
                <a:cs typeface="Lucida Grande" charset="0"/>
                <a:sym typeface="Lucida Grande" charset="0"/>
              </a:rPr>
              <a:t>)</a:t>
            </a:r>
          </a:p>
          <a:p>
            <a:endParaRPr lang="en-US" sz="1600" dirty="0" smtClean="0">
              <a:latin typeface="Lucida Grande" charset="0"/>
              <a:cs typeface="Lucida Grande" charset="0"/>
              <a:sym typeface="Lucida Grande" charset="0"/>
            </a:endParaRPr>
          </a:p>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&lt;&lt;WIP:</a:t>
            </a:r>
            <a:r>
              <a:rPr lang="en-US" sz="1600" baseline="0" dirty="0" smtClean="0">
                <a:latin typeface="Lucida Grande" charset="0"/>
                <a:cs typeface="Lucida Grande" charset="0"/>
                <a:sym typeface="Lucida Grande" charset="0"/>
              </a:rPr>
              <a:t> ‘</a:t>
            </a:r>
            <a:r>
              <a:rPr lang="en-US" sz="1600" dirty="0" smtClean="0">
                <a:hlinkClick r:id="rId3"/>
              </a:rPr>
              <a:t>https://www.getchef.com/chef/install.msi</a:t>
            </a:r>
            <a:r>
              <a:rPr lang="en-US" sz="1600" dirty="0" smtClean="0"/>
              <a:t> </a:t>
            </a:r>
            <a:r>
              <a:rPr lang="en-US" sz="1600" baseline="0" dirty="0" smtClean="0">
                <a:latin typeface="Lucida Grande" charset="0"/>
                <a:cs typeface="Lucida Grande" charset="0"/>
                <a:sym typeface="Lucida Grande" charset="0"/>
              </a:rPr>
              <a:t>’ points to version 11.10.2-1 by default, so if folks use this they’ll be out of sync with those who download 11.8</a:t>
            </a:r>
          </a:p>
          <a:p>
            <a:pPr marL="0" marR="0" indent="0" algn="l" defTabSz="1408061" rtl="0" eaLnBrk="1" fontAlgn="auto" latinLnBrk="0" hangingPunct="1">
              <a:lnSpc>
                <a:spcPct val="100000"/>
              </a:lnSpc>
              <a:spcBef>
                <a:spcPts val="0"/>
              </a:spcBef>
              <a:spcAft>
                <a:spcPts val="0"/>
              </a:spcAft>
              <a:buClrTx/>
              <a:buSzTx/>
              <a:buFontTx/>
              <a:buNone/>
              <a:tabLst/>
              <a:defRPr/>
            </a:pPr>
            <a:endParaRPr lang="en-US" sz="1600" baseline="0" dirty="0" smtClean="0">
              <a:latin typeface="Lucida Grande" charset="0"/>
              <a:cs typeface="Lucida Grande" charset="0"/>
              <a:sym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latin typeface="Lucida Grande" charset="0"/>
                <a:cs typeface="Lucida Grande" charset="0"/>
                <a:sym typeface="Lucida Grande" charset="0"/>
              </a:rPr>
              <a:t>Screen shot of Windows installer</a:t>
            </a:r>
          </a:p>
          <a:p>
            <a:endParaRPr lang="en-US" sz="18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118</a:t>
            </a:fld>
            <a:endParaRPr lang="en-US"/>
          </a:p>
        </p:txBody>
      </p:sp>
    </p:spTree>
    <p:extLst>
      <p:ext uri="{BB962C8B-B14F-4D97-AF65-F5344CB8AC3E}">
        <p14:creationId xmlns:p14="http://schemas.microsoft.com/office/powerpoint/2010/main" val="39612371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2"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0483"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Alternatively, Chef may be programmatically installed via the install.sh script.  This is the method used during chef bootstraps.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A quick mention that we just used the omnibus installer which puts Chef and all of its dependencies on the workstation.  The tools are installed under '/opt/chef' (</a:t>
            </a:r>
            <a:r>
              <a:rPr lang="en-US" sz="1600" dirty="0" err="1">
                <a:latin typeface="Lucida Grande" charset="0"/>
                <a:cs typeface="Lucida Grande" charset="0"/>
                <a:sym typeface="Lucida Grande" charset="0"/>
              </a:rPr>
              <a:t>linux</a:t>
            </a:r>
            <a:r>
              <a:rPr lang="en-US" sz="1600" dirty="0">
                <a:latin typeface="Lucida Grande" charset="0"/>
                <a:cs typeface="Lucida Grande" charset="0"/>
                <a:sym typeface="Lucida Grande" charset="0"/>
              </a:rPr>
              <a:t>/mac) or 'C:\Chef' (Windows).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Also mention that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gem install </a:t>
            </a:r>
            <a:r>
              <a:rPr lang="en-US" sz="1600" dirty="0">
                <a:latin typeface="Lucida Grande" charset="0"/>
                <a:cs typeface="Lucida Grande" charset="0"/>
                <a:sym typeface="Lucida Grande" charset="0"/>
              </a:rPr>
              <a:t>chef</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 is also a valid installation method if students are already using </a:t>
            </a:r>
            <a:r>
              <a:rPr lang="en-US" sz="1600" dirty="0" err="1">
                <a:latin typeface="Lucida Grande" charset="0"/>
                <a:cs typeface="Lucida Grande" charset="0"/>
                <a:sym typeface="Lucida Grande" charset="0"/>
              </a:rPr>
              <a:t>rvm</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rbevn</a:t>
            </a:r>
            <a:r>
              <a:rPr lang="en-US" sz="1600" dirty="0">
                <a:latin typeface="Lucida Grande" charset="0"/>
                <a:cs typeface="Lucida Grande" charset="0"/>
                <a:sym typeface="Lucida Grande" charset="0"/>
              </a:rPr>
              <a:t>, or </a:t>
            </a:r>
            <a:r>
              <a:rPr lang="en-US" sz="1600" dirty="0" err="1">
                <a:latin typeface="Lucida Grande" charset="0"/>
                <a:cs typeface="Lucida Grande" charset="0"/>
                <a:sym typeface="Lucida Grande" charset="0"/>
              </a:rPr>
              <a:t>chruby</a:t>
            </a:r>
            <a:r>
              <a:rPr lang="en-US" sz="1600" dirty="0">
                <a:latin typeface="Lucida Grande" charset="0"/>
                <a:cs typeface="Lucida Grande" charset="0"/>
                <a:sym typeface="Lucida Grande" charset="0"/>
              </a:rPr>
              <a:t> to manage their Ruby installations or if they</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d prefer to use the system ruby (which should be at version 1.9 or better to use this method).</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We've just installed chef-client, knife,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and ruby along with any supporting ruby gems.  This is exactly the same as gets installed on a node during bootstrap.  Difference is the node does not use knife, while the workstation client does not use chef-client - but each could be configured to perform either role!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With Chef installed on the workstation, it</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now time to get the Chef Server setup.</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ll be using Hosted Enterprise Chef for this class.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123</a:t>
            </a:fld>
            <a:endParaRPr lang="en-US"/>
          </a:p>
        </p:txBody>
      </p:sp>
    </p:spTree>
    <p:extLst>
      <p:ext uri="{BB962C8B-B14F-4D97-AF65-F5344CB8AC3E}">
        <p14:creationId xmlns:p14="http://schemas.microsoft.com/office/powerpoint/2010/main" val="2800224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78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NOTE:  Chef Organization must have a globally unique value.</a:t>
            </a:r>
          </a:p>
          <a:p>
            <a:endParaRPr lang="en-US" sz="1600" dirty="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a:latin typeface="Lucida Grande"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sz="1600">
                <a:latin typeface="Lucida Grande" charset="0"/>
                <a:ea typeface="Lucida Grande" charset="0"/>
                <a:cs typeface="Lucida Grande" charset="0"/>
                <a:sym typeface="Lucida Grande" charset="0"/>
              </a:rPr>
              <a:t>I get asked at every class, “will we get the slides” so I thought it prudent to address it here. Why not hand them out at the beginning? To make people type things and learn by muscle memory.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98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The next step is to configure knife to communicate with our Hosted Enterprise Chef organization.  We</a:t>
            </a:r>
            <a:r>
              <a:rPr lang="ja-JP" altLang="en-US" sz="1600" dirty="0">
                <a:latin typeface="Arial"/>
                <a:cs typeface="Lucida Grande" charset="0"/>
                <a:sym typeface="Lucida Grande" charset="0"/>
              </a:rPr>
              <a:t>’</a:t>
            </a:r>
            <a:r>
              <a:rPr lang="en-US" sz="1600" dirty="0" err="1">
                <a:latin typeface="Lucida Grande" charset="0"/>
                <a:cs typeface="Lucida Grande" charset="0"/>
                <a:sym typeface="Lucida Grande" charset="0"/>
              </a:rPr>
              <a:t>ll</a:t>
            </a:r>
            <a:r>
              <a:rPr lang="en-US" sz="1600" dirty="0">
                <a:latin typeface="Lucida Grande" charset="0"/>
                <a:cs typeface="Lucida Grande" charset="0"/>
                <a:sym typeface="Lucida Grande" charset="0"/>
              </a:rPr>
              <a:t> do so by downloading the </a:t>
            </a:r>
            <a:r>
              <a:rPr lang="en-US" sz="1600" dirty="0" smtClean="0">
                <a:latin typeface="Lucida Grande" charset="0"/>
                <a:cs typeface="Lucida Grande" charset="0"/>
                <a:sym typeface="Lucida Grande" charset="0"/>
              </a:rPr>
              <a:t>starter </a:t>
            </a:r>
            <a:r>
              <a:rPr lang="en-US" sz="1600" dirty="0">
                <a:latin typeface="Lucida Grande" charset="0"/>
                <a:cs typeface="Lucida Grande" charset="0"/>
                <a:sym typeface="Lucida Grande" charset="0"/>
              </a:rPr>
              <a:t>kit.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19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600" dirty="0" smtClean="0">
                <a:latin typeface="Lucida Grande" charset="0"/>
                <a:cs typeface="Lucida Grande" charset="0"/>
                <a:sym typeface="Lucida Grande" charset="0"/>
              </a:rPr>
              <a:t>NOTE:  CREATE A NEW USER, EVEN</a:t>
            </a:r>
            <a:r>
              <a:rPr lang="en-US" sz="1600" baseline="0" dirty="0" smtClean="0">
                <a:latin typeface="Lucida Grande" charset="0"/>
                <a:cs typeface="Lucida Grande" charset="0"/>
                <a:sym typeface="Lucida Grande" charset="0"/>
              </a:rPr>
              <a:t> IF YOU HAVE ONE ALREADY. The Starter Kit will re-create your user </a:t>
            </a:r>
            <a:r>
              <a:rPr lang="en-US" sz="1600" baseline="0" dirty="0" err="1" smtClean="0">
                <a:latin typeface="Lucida Grande" charset="0"/>
                <a:cs typeface="Lucida Grande" charset="0"/>
                <a:sym typeface="Lucida Grande" charset="0"/>
              </a:rPr>
              <a:t>auth</a:t>
            </a:r>
            <a:r>
              <a:rPr lang="en-US" sz="1600" baseline="0" dirty="0" smtClean="0">
                <a:latin typeface="Lucida Grande" charset="0"/>
                <a:cs typeface="Lucida Grande" charset="0"/>
                <a:sym typeface="Lucida Grande" charset="0"/>
              </a:rPr>
              <a:t> </a:t>
            </a:r>
            <a:r>
              <a:rPr lang="en-US" sz="1600" baseline="0" dirty="0" err="1" smtClean="0">
                <a:latin typeface="Lucida Grande" charset="0"/>
                <a:cs typeface="Lucida Grande" charset="0"/>
                <a:sym typeface="Lucida Grande" charset="0"/>
              </a:rPr>
              <a:t>keypair</a:t>
            </a:r>
            <a:r>
              <a:rPr lang="en-US" sz="1600" baseline="0" dirty="0" smtClean="0">
                <a:latin typeface="Lucida Grande" charset="0"/>
                <a:cs typeface="Lucida Grande" charset="0"/>
                <a:sym typeface="Lucida Grande" charset="0"/>
              </a:rPr>
              <a:t>.</a:t>
            </a:r>
            <a:endParaRPr lang="en-US" sz="1600" dirty="0" smtClean="0">
              <a:latin typeface="Lucida Grande" charset="0"/>
              <a:cs typeface="Lucida Grande" charset="0"/>
              <a:sym typeface="Lucida Grande" charset="0"/>
            </a:endParaRP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Download </a:t>
            </a:r>
            <a:r>
              <a:rPr lang="en-US" sz="1600" dirty="0">
                <a:latin typeface="Lucida Grande" charset="0"/>
                <a:cs typeface="Lucida Grande" charset="0"/>
                <a:sym typeface="Lucida Grande" charset="0"/>
              </a:rPr>
              <a:t>the starter kit from the Chef Server</a:t>
            </a:r>
          </a:p>
          <a:p>
            <a:r>
              <a:rPr lang="en-US" sz="1600" dirty="0">
                <a:latin typeface="Lucida Grande" charset="0"/>
                <a:cs typeface="Lucida Grande" charset="0"/>
                <a:sym typeface="Lucida Grande" charset="0"/>
              </a:rPr>
              <a:t>Make a decision about where to store the work from this class. </a:t>
            </a:r>
          </a:p>
          <a:p>
            <a:endParaRPr lang="en-US" sz="1600" dirty="0">
              <a:latin typeface="Lucida Grande" charset="0"/>
              <a:cs typeface="Lucida Grande" charset="0"/>
              <a:sym typeface="Lucida Grande" charset="0"/>
            </a:endParaRPr>
          </a:p>
          <a:p>
            <a:r>
              <a:rPr lang="en-US" sz="1600" b="1" dirty="0">
                <a:latin typeface="Lucida Grande" charset="0"/>
                <a:cs typeface="Lucida Grande" charset="0"/>
                <a:sym typeface="Lucida Grande" charset="0"/>
              </a:rPr>
              <a:t>NOTE: </a:t>
            </a:r>
            <a:r>
              <a:rPr lang="en-US" sz="1600" dirty="0">
                <a:latin typeface="Lucida Grande" charset="0"/>
                <a:cs typeface="Lucida Grande" charset="0"/>
                <a:sym typeface="Lucida Grande" charset="0"/>
              </a:rPr>
              <a:t>Windows XP users should NOT have spaces in their directory- if they put it in a path with spaces (like C:\Documents and Settings\chef-repo), they will get errors when they try to upload cookbooks.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Unzip the zip file in that directory.</a:t>
            </a:r>
          </a:p>
          <a:p>
            <a:r>
              <a:rPr lang="en-US" sz="1600" dirty="0">
                <a:latin typeface="Lucida Grande" charset="0"/>
                <a:cs typeface="Lucida Grande" charset="0"/>
                <a:sym typeface="Lucida Grande" charset="0"/>
              </a:rPr>
              <a:t>A chef-repo directory, or folder, is now available.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The 'Starter Kit' is a archive file (e.g. chef-</a:t>
            </a:r>
            <a:r>
              <a:rPr lang="en-US" sz="1600" dirty="0" err="1">
                <a:latin typeface="Lucida Grande" charset="0"/>
                <a:cs typeface="Lucida Grande" charset="0"/>
                <a:sym typeface="Lucida Grande" charset="0"/>
              </a:rPr>
              <a:t>starter.zip</a:t>
            </a:r>
            <a:r>
              <a:rPr lang="en-US" sz="1600" dirty="0">
                <a:latin typeface="Lucida Grande" charset="0"/>
                <a:cs typeface="Lucida Grande" charset="0"/>
                <a:sym typeface="Lucida Grande" charset="0"/>
              </a:rPr>
              <a:t>) that contains-) A sample chef repository with a sample 'starter' cookbook-) Configuration files allowing the workstation to talk to the chef </a:t>
            </a:r>
            <a:r>
              <a:rPr lang="en-US" sz="1600" dirty="0" err="1">
                <a:latin typeface="Lucida Grande" charset="0"/>
                <a:cs typeface="Lucida Grande" charset="0"/>
                <a:sym typeface="Lucida Grande" charset="0"/>
              </a:rPr>
              <a:t>serverWe'll</a:t>
            </a:r>
            <a:r>
              <a:rPr lang="en-US" sz="1600" dirty="0">
                <a:latin typeface="Lucida Grande" charset="0"/>
                <a:cs typeface="Lucida Grande" charset="0"/>
                <a:sym typeface="Lucida Grande" charset="0"/>
              </a:rPr>
              <a:t> look at this in detail later...</a:t>
            </a:r>
          </a:p>
          <a:p>
            <a:endParaRPr lang="en-US" sz="1600" dirty="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129</a:t>
            </a:fld>
            <a:endParaRPr lang="en-US"/>
          </a:p>
        </p:txBody>
      </p:sp>
    </p:spTree>
    <p:extLst>
      <p:ext uri="{BB962C8B-B14F-4D97-AF65-F5344CB8AC3E}">
        <p14:creationId xmlns:p14="http://schemas.microsoft.com/office/powerpoint/2010/main" val="609367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need to close out of PowerShell then reopen it for chef install changes to take effect &amp; can use knife</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130</a:t>
            </a:fld>
            <a:endParaRPr lang="en-US"/>
          </a:p>
        </p:txBody>
      </p:sp>
    </p:spTree>
    <p:extLst>
      <p:ext uri="{BB962C8B-B14F-4D97-AF65-F5344CB8AC3E}">
        <p14:creationId xmlns:p14="http://schemas.microsoft.com/office/powerpoint/2010/main" val="24334797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hlinkClick r:id="rId3"/>
              </a:rPr>
              <a:t>http://docs.opscode.com/essentials_repository.html</a:t>
            </a:r>
            <a:endParaRPr lang="en-US" dirty="0" smtClean="0"/>
          </a:p>
          <a:p>
            <a:endParaRPr lang="en-US" dirty="0" smtClean="0"/>
          </a:p>
          <a:p>
            <a:r>
              <a:rPr lang="en-US" dirty="0" smtClean="0"/>
              <a:t>For reference</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131</a:t>
            </a:fld>
            <a:endParaRPr lang="en-US"/>
          </a:p>
        </p:txBody>
      </p:sp>
    </p:spTree>
    <p:extLst>
      <p:ext uri="{BB962C8B-B14F-4D97-AF65-F5344CB8AC3E}">
        <p14:creationId xmlns:p14="http://schemas.microsoft.com/office/powerpoint/2010/main" val="2413694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49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 is also where you will spend the bulk of your time when working with Chef. Knife is the primary user interface for working with Chef. As a bonus, it very closely mirrors how our actual APIs are structured - so working with knife also gets you familiar with our lower-level abstractions that you may wind up using as you grow.</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a:t>
            </a:r>
            <a:r>
              <a:rPr lang="en-US" sz="1600" b="1">
                <a:latin typeface="Lucida Grande" charset="0"/>
                <a:cs typeface="Lucida Grande" charset="0"/>
                <a:sym typeface="Lucida Grande" charset="0"/>
              </a:rPr>
              <a:t>This class teaches best practices - and all the pro Chefs use the command line interface almost exclusively.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none" kern="1200" baseline="0" dirty="0" smtClean="0">
                <a:solidFill>
                  <a:schemeClr val="tx1"/>
                </a:solidFill>
                <a:latin typeface="+mn-lt"/>
                <a:ea typeface="+mn-ea"/>
                <a:cs typeface="+mn-cs"/>
              </a:rPr>
              <a:t>knife will look for it’s configuration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in:</a:t>
            </a: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1.  current working directory’s .chef/</a:t>
            </a:r>
          </a:p>
          <a:p>
            <a:r>
              <a:rPr lang="en-US" sz="1800" u="none" kern="1200" baseline="0" dirty="0" smtClean="0">
                <a:solidFill>
                  <a:schemeClr val="tx1"/>
                </a:solidFill>
                <a:latin typeface="+mn-lt"/>
                <a:ea typeface="+mn-ea"/>
                <a:cs typeface="+mn-cs"/>
              </a:rPr>
              <a:t>2.  current user’s home directory’s .chef/</a:t>
            </a:r>
          </a:p>
          <a:p>
            <a:r>
              <a:rPr lang="en-US" sz="1800" u="none" kern="1200" baseline="0" dirty="0" smtClean="0">
                <a:solidFill>
                  <a:schemeClr val="tx1"/>
                </a:solidFill>
                <a:latin typeface="+mn-lt"/>
                <a:ea typeface="+mn-ea"/>
                <a:cs typeface="+mn-cs"/>
              </a:rPr>
              <a:t>3.  /</a:t>
            </a:r>
            <a:r>
              <a:rPr lang="en-US" sz="1800" u="none" kern="1200" baseline="0" dirty="0" err="1" smtClean="0">
                <a:solidFill>
                  <a:schemeClr val="tx1"/>
                </a:solidFill>
                <a:latin typeface="+mn-lt"/>
                <a:ea typeface="+mn-ea"/>
                <a:cs typeface="+mn-cs"/>
              </a:rPr>
              <a:t>etc</a:t>
            </a:r>
            <a:r>
              <a:rPr lang="en-US" sz="1800" u="none" kern="1200" baseline="0" dirty="0" smtClean="0">
                <a:solidFill>
                  <a:schemeClr val="tx1"/>
                </a:solidFill>
                <a:latin typeface="+mn-lt"/>
                <a:ea typeface="+mn-ea"/>
                <a:cs typeface="+mn-cs"/>
              </a:rPr>
              <a:t>/chef/</a:t>
            </a:r>
            <a:r>
              <a:rPr lang="en-US" sz="1800" u="none" kern="1200" baseline="0" dirty="0" err="1" smtClean="0">
                <a:solidFill>
                  <a:schemeClr val="tx1"/>
                </a:solidFill>
                <a:latin typeface="+mn-lt"/>
                <a:ea typeface="+mn-ea"/>
                <a:cs typeface="+mn-cs"/>
              </a:rPr>
              <a:t>knife.rb</a:t>
            </a:r>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Community plugins to help manage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files:</a:t>
            </a:r>
          </a:p>
          <a:p>
            <a:r>
              <a:rPr lang="en-US" sz="1800" u="none" kern="1200" baseline="0" dirty="0" smtClean="0">
                <a:solidFill>
                  <a:schemeClr val="tx1"/>
                </a:solidFill>
                <a:latin typeface="+mn-lt"/>
                <a:ea typeface="+mn-ea"/>
                <a:cs typeface="+mn-cs"/>
              </a:rPr>
              <a:t>* knife-block - </a:t>
            </a:r>
            <a:r>
              <a:rPr lang="en-US" sz="1800" u="sng" kern="1200" baseline="0" dirty="0" smtClean="0">
                <a:solidFill>
                  <a:schemeClr val="tx1"/>
                </a:solidFill>
                <a:latin typeface="+mn-lt"/>
                <a:ea typeface="+mn-ea"/>
                <a:cs typeface="+mn-cs"/>
                <a:hlinkClick r:id="rId3"/>
              </a:rPr>
              <a:t>https://github.com/greenandsecure/knife-block</a:t>
            </a:r>
            <a:endParaRPr lang="en-US" sz="1800" u="none" kern="1200" baseline="0" dirty="0" smtClean="0">
              <a:solidFill>
                <a:schemeClr val="tx1"/>
              </a:solidFill>
              <a:latin typeface="+mn-lt"/>
              <a:ea typeface="+mn-ea"/>
              <a:cs typeface="+mn-cs"/>
              <a:hlinkClick r:id="rId3"/>
            </a:endParaRPr>
          </a:p>
          <a:p>
            <a:r>
              <a:rPr lang="en-US" sz="1800" u="none" kern="1200" baseline="0" dirty="0" smtClean="0">
                <a:solidFill>
                  <a:schemeClr val="tx1"/>
                </a:solidFill>
                <a:latin typeface="+mn-lt"/>
                <a:ea typeface="+mn-ea"/>
                <a:cs typeface="+mn-cs"/>
              </a:rPr>
              <a:t>* </a:t>
            </a:r>
            <a:r>
              <a:rPr lang="en-US" sz="1800" u="none" kern="1200" baseline="0" dirty="0" err="1" smtClean="0">
                <a:solidFill>
                  <a:schemeClr val="tx1"/>
                </a:solidFill>
                <a:latin typeface="+mn-lt"/>
                <a:ea typeface="+mn-ea"/>
                <a:cs typeface="+mn-cs"/>
              </a:rPr>
              <a:t>ChefVM</a:t>
            </a:r>
            <a:r>
              <a:rPr lang="en-US" sz="1800" u="none" kern="1200" baseline="0" dirty="0" smtClean="0">
                <a:solidFill>
                  <a:schemeClr val="tx1"/>
                </a:solidFill>
                <a:latin typeface="+mn-lt"/>
                <a:ea typeface="+mn-ea"/>
                <a:cs typeface="+mn-cs"/>
              </a:rPr>
              <a:t> - </a:t>
            </a:r>
            <a:r>
              <a:rPr lang="en-US" sz="1800" u="sng" kern="1200" baseline="0" dirty="0" smtClean="0">
                <a:solidFill>
                  <a:schemeClr val="tx1"/>
                </a:solidFill>
                <a:latin typeface="+mn-lt"/>
                <a:ea typeface="+mn-ea"/>
                <a:cs typeface="+mn-cs"/>
                <a:hlinkClick r:id="rId4"/>
              </a:rPr>
              <a:t>https://github.com/trobrock/chefvm</a:t>
            </a:r>
            <a:endParaRPr lang="en-US" sz="1800" u="none" kern="1200" baseline="0" dirty="0" smtClean="0">
              <a:solidFill>
                <a:schemeClr val="tx1"/>
              </a:solidFill>
              <a:latin typeface="+mn-lt"/>
              <a:ea typeface="+mn-ea"/>
              <a:cs typeface="+mn-cs"/>
              <a:hlinkClick r:id="rId4"/>
            </a:endParaRPr>
          </a:p>
          <a:p>
            <a:endParaRPr lang="en-US" sz="1800" u="none" kern="1200" baseline="0" dirty="0" smtClean="0">
              <a:solidFill>
                <a:schemeClr val="tx1"/>
              </a:solidFill>
              <a:latin typeface="+mn-lt"/>
              <a:ea typeface="+mn-ea"/>
              <a:cs typeface="+mn-cs"/>
            </a:endParaRPr>
          </a:p>
          <a:p>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should be built in such a way that it can be checked into version control and shared by a team.  The docs site as one example of such a </a:t>
            </a:r>
            <a:r>
              <a:rPr lang="en-US" sz="1800" u="none" kern="1200" baseline="0" dirty="0" err="1" smtClean="0">
                <a:solidFill>
                  <a:schemeClr val="tx1"/>
                </a:solidFill>
                <a:latin typeface="+mn-lt"/>
                <a:ea typeface="+mn-ea"/>
                <a:cs typeface="+mn-cs"/>
              </a:rPr>
              <a:t>knife.rb</a:t>
            </a:r>
            <a:r>
              <a:rPr lang="en-US" sz="1800" u="none" kern="1200" baseline="0" dirty="0" smtClean="0">
                <a:solidFill>
                  <a:schemeClr val="tx1"/>
                </a:solidFill>
                <a:latin typeface="+mn-lt"/>
                <a:ea typeface="+mn-ea"/>
                <a:cs typeface="+mn-cs"/>
              </a:rPr>
              <a:t>  </a:t>
            </a:r>
            <a:r>
              <a:rPr lang="en-US" sz="1800" u="sng" kern="1200" baseline="0" dirty="0" smtClean="0">
                <a:solidFill>
                  <a:schemeClr val="tx1"/>
                </a:solidFill>
                <a:latin typeface="+mn-lt"/>
                <a:ea typeface="+mn-ea"/>
                <a:cs typeface="+mn-cs"/>
                <a:hlinkClick r:id="rId5"/>
              </a:rPr>
              <a:t>http://docs.opscode.com/config_rb_knife.html#many-users-same-repo</a:t>
            </a:r>
            <a:endParaRPr lang="en-US" sz="1800" u="none" kern="1200" baseline="0" dirty="0" smtClean="0">
              <a:solidFill>
                <a:schemeClr val="tx1"/>
              </a:solidFill>
              <a:latin typeface="+mn-lt"/>
              <a:ea typeface="+mn-ea"/>
              <a:cs typeface="+mn-cs"/>
              <a:hlinkClick r:id="rId5"/>
            </a:endParaRPr>
          </a:p>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6"/>
              </a:rPr>
              <a:t>http://docs.opscode.com/config_rb_knife.html</a:t>
            </a:r>
            <a:r>
              <a:rPr lang="en-US" sz="1800" u="none" kern="1200" baseline="0" dirty="0" smtClean="0">
                <a:solidFill>
                  <a:schemeClr val="tx1"/>
                </a:solidFill>
                <a:latin typeface="+mn-lt"/>
                <a:ea typeface="+mn-ea"/>
                <a:cs typeface="+mn-cs"/>
                <a:hlinkClick r:id="rId6"/>
              </a:rPr>
              <a:t> for additional details</a:t>
            </a:r>
          </a:p>
          <a:p>
            <a:endParaRPr lang="en-US" sz="18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135</a:t>
            </a:fld>
            <a:endParaRPr lang="en-US"/>
          </a:p>
        </p:txBody>
      </p:sp>
    </p:spTree>
    <p:extLst>
      <p:ext uri="{BB962C8B-B14F-4D97-AF65-F5344CB8AC3E}">
        <p14:creationId xmlns:p14="http://schemas.microsoft.com/office/powerpoint/2010/main" val="13024438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&lt;&lt;Review Comment – Don</a:t>
            </a:r>
            <a:r>
              <a:rPr lang="fr-FR" dirty="0" smtClean="0">
                <a:solidFill>
                  <a:srgbClr val="FF0000"/>
                </a:solidFill>
              </a:rPr>
              <a:t>'</a:t>
            </a:r>
            <a:r>
              <a:rPr lang="en-US" dirty="0" smtClean="0">
                <a:solidFill>
                  <a:srgbClr val="FF0000"/>
                </a:solidFill>
              </a:rPr>
              <a:t>t think this slide was in original Windows version – was it removed for a reason?</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136</a:t>
            </a:fld>
            <a:endParaRPr lang="en-US"/>
          </a:p>
        </p:txBody>
      </p:sp>
    </p:spTree>
    <p:extLst>
      <p:ext uri="{BB962C8B-B14F-4D97-AF65-F5344CB8AC3E}">
        <p14:creationId xmlns:p14="http://schemas.microsoft.com/office/powerpoint/2010/main" val="4111197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82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What happens when you execute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To find out, run 'knife client list -VV'</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knife client list -VVDEBUG: Signing the request as nharveywss01DEBUG: Sending HTTP Request via GET to api.opscode.com:443/organizations/</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a:t>
            </a:r>
            <a:r>
              <a:rPr lang="en-US" sz="1600" dirty="0" err="1">
                <a:latin typeface="Lucida Grande" charset="0"/>
                <a:cs typeface="Lucida Grande" charset="0"/>
                <a:sym typeface="Lucida Grande" charset="0"/>
              </a:rPr>
              <a:t>clientsDEBUG</a:t>
            </a:r>
            <a:r>
              <a:rPr lang="en-US" sz="1600" dirty="0">
                <a:latin typeface="Lucida Grande" charset="0"/>
                <a:cs typeface="Lucida Grande" charset="0"/>
                <a:sym typeface="Lucida Grande" charset="0"/>
              </a:rPr>
              <a:t>: ---- HTTP Status and Header Data: ----DEBUG: HTTP 1.1 200 OKDEBUG: server: </a:t>
            </a:r>
            <a:r>
              <a:rPr lang="en-US" sz="1600" dirty="0" err="1">
                <a:latin typeface="Lucida Grande" charset="0"/>
                <a:cs typeface="Lucida Grande" charset="0"/>
                <a:sym typeface="Lucida Grande" charset="0"/>
              </a:rPr>
              <a:t>ngx_openrestyDEBUG</a:t>
            </a:r>
            <a:r>
              <a:rPr lang="en-US" sz="1600" dirty="0">
                <a:latin typeface="Lucida Grande" charset="0"/>
                <a:cs typeface="Lucida Grande" charset="0"/>
                <a:sym typeface="Lucida Grande" charset="0"/>
              </a:rPr>
              <a:t>: date: Tue, 22 Oct 2013 17:02:19 GMTDEBUG: content-type: application/</a:t>
            </a:r>
            <a:r>
              <a:rPr lang="en-US" sz="1600" dirty="0" err="1">
                <a:latin typeface="Lucida Grande" charset="0"/>
                <a:cs typeface="Lucida Grande" charset="0"/>
                <a:sym typeface="Lucida Grande" charset="0"/>
              </a:rPr>
              <a:t>jsonDEBUG</a:t>
            </a:r>
            <a:r>
              <a:rPr lang="en-US" sz="1600" dirty="0">
                <a:latin typeface="Lucida Grande" charset="0"/>
                <a:cs typeface="Lucida Grande" charset="0"/>
                <a:sym typeface="Lucida Grande" charset="0"/>
              </a:rPr>
              <a:t>: content-length: 189DEBUG: connection: </a:t>
            </a:r>
            <a:r>
              <a:rPr lang="en-US" sz="1600" dirty="0" err="1">
                <a:latin typeface="Lucida Grande" charset="0"/>
                <a:cs typeface="Lucida Grande" charset="0"/>
                <a:sym typeface="Lucida Grande" charset="0"/>
              </a:rPr>
              <a:t>closeDEBUG</a:t>
            </a:r>
            <a:r>
              <a:rPr lang="en-US" sz="1600" dirty="0">
                <a:latin typeface="Lucida Grande" charset="0"/>
                <a:cs typeface="Lucida Grande" charset="0"/>
                <a:sym typeface="Lucida Grande" charset="0"/>
              </a:rPr>
              <a:t>: x-ops-</a:t>
            </a:r>
            <a:r>
              <a:rPr lang="en-US" sz="1600" dirty="0" err="1">
                <a:latin typeface="Lucida Grande" charset="0"/>
                <a:cs typeface="Lucida Grande" charset="0"/>
                <a:sym typeface="Lucida Grande" charset="0"/>
              </a:rPr>
              <a:t>api</a:t>
            </a:r>
            <a:r>
              <a:rPr lang="en-US" sz="1600" dirty="0">
                <a:latin typeface="Lucida Grande" charset="0"/>
                <a:cs typeface="Lucida Grande" charset="0"/>
                <a:sym typeface="Lucida Grande" charset="0"/>
              </a:rPr>
              <a:t>-info: flavor=</a:t>
            </a:r>
            <a:r>
              <a:rPr lang="en-US" sz="1600" dirty="0" err="1">
                <a:latin typeface="Lucida Grande" charset="0"/>
                <a:cs typeface="Lucida Grande" charset="0"/>
                <a:sym typeface="Lucida Grande" charset="0"/>
              </a:rPr>
              <a:t>hec;version</a:t>
            </a:r>
            <a:r>
              <a:rPr lang="en-US" sz="1600" dirty="0">
                <a:latin typeface="Lucida Grande" charset="0"/>
                <a:cs typeface="Lucida Grande" charset="0"/>
                <a:sym typeface="Lucida Grande" charset="0"/>
              </a:rPr>
              <a:t>=11.0.0;oc_erchef=0.21.31DEBUG: ---- End HTTP Status/Header Data ----</a:t>
            </a:r>
            <a:r>
              <a:rPr lang="en-US" sz="1600" dirty="0" err="1">
                <a:latin typeface="Lucida Grande" charset="0"/>
                <a:cs typeface="Lucida Grande" charset="0"/>
                <a:sym typeface="Lucida Grande" charset="0"/>
              </a:rPr>
              <a:t>nhcompany</a:t>
            </a:r>
            <a:r>
              <a:rPr lang="en-US" sz="1600" dirty="0">
                <a:latin typeface="Lucida Grande" charset="0"/>
                <a:cs typeface="Lucida Grande" charset="0"/>
                <a:sym typeface="Lucida Grande" charset="0"/>
              </a:rPr>
              <a:t>-validator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2531" name="Rectangle 2"/>
          <p:cNvSpPr>
            <a:spLocks noGrp="1" noChangeArrowheads="1"/>
          </p:cNvSpPr>
          <p:nvPr>
            <p:ph type="body" idx="1"/>
          </p:nvPr>
        </p:nvSpPr>
        <p:spPr>
          <a:noFill/>
        </p:spPr>
        <p:txBody>
          <a:bodyPr/>
          <a:lstStyle/>
          <a:p>
            <a:pPr eaLnBrk="1" hangingPunct="1"/>
            <a:r>
              <a:rPr lang="en-US" sz="1600" dirty="0" smtClean="0">
                <a:latin typeface="Lucida Grande"/>
                <a:ea typeface="Lucida Grande"/>
                <a:cs typeface="Lucida Grande"/>
                <a:sym typeface="Lucida Grande"/>
              </a:rPr>
              <a:t>Careful - this doesn’t work on Windows XP</a:t>
            </a:r>
          </a:p>
          <a:p>
            <a:pPr eaLnBrk="1" hangingPunct="1"/>
            <a:endParaRPr lang="en-US" sz="1600" dirty="0" smtClean="0">
              <a:latin typeface="Lucida Grande"/>
              <a:ea typeface="Lucida Grande"/>
              <a:cs typeface="Lucida Grande"/>
              <a:sym typeface="Lucida Grande"/>
            </a:endParaRPr>
          </a:p>
          <a:p>
            <a:pPr eaLnBrk="1" hangingPunct="1"/>
            <a:r>
              <a:rPr lang="en-US" sz="1600" dirty="0" smtClean="0">
                <a:latin typeface="Lucida Grande"/>
                <a:ea typeface="Lucida Grande"/>
                <a:cs typeface="Lucida Grande"/>
                <a:sym typeface="Lucida Grande"/>
              </a:rPr>
              <a:t>Also, careful, help pages don’t work very well on Windows.</a:t>
            </a:r>
          </a:p>
          <a:p>
            <a:pPr eaLnBrk="1" hangingPunct="1"/>
            <a:endParaRPr lang="en-US" sz="1600" dirty="0" smtClean="0">
              <a:latin typeface="Lucida Grande"/>
              <a:ea typeface="Lucida Grande"/>
              <a:cs typeface="Lucida Grande"/>
              <a:sym typeface="Lucida Grand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kern="1200" baseline="0" dirty="0" smtClean="0">
              <a:solidFill>
                <a:schemeClr val="tx1"/>
              </a:solidFill>
              <a:latin typeface="+mn-lt"/>
              <a:ea typeface="+mn-ea"/>
              <a:cs typeface="+mn-cs"/>
            </a:endParaRPr>
          </a:p>
          <a:p>
            <a:r>
              <a:rPr lang="en-US" sz="1800" u="sng" kern="1200" baseline="0" dirty="0" smtClean="0">
                <a:solidFill>
                  <a:schemeClr val="tx1"/>
                </a:solidFill>
                <a:latin typeface="+mn-lt"/>
                <a:ea typeface="+mn-ea"/>
                <a:cs typeface="+mn-cs"/>
                <a:hlinkClick r:id="rId3"/>
              </a:rPr>
              <a:t>http://en.wikipedia.org/wiki/Shuhari</a:t>
            </a:r>
            <a:endParaRPr lang="en-US" sz="1800" u="none" kern="1200" baseline="0" dirty="0" smtClean="0">
              <a:solidFill>
                <a:schemeClr val="tx1"/>
              </a:solidFill>
              <a:latin typeface="+mn-lt"/>
              <a:ea typeface="+mn-ea"/>
              <a:cs typeface="+mn-cs"/>
              <a:hlinkClick r:id="rId3"/>
            </a:endParaRPr>
          </a:p>
          <a:p>
            <a:endParaRPr lang="en-US" sz="1800" u="none" kern="1200" baseline="0" dirty="0" smtClean="0">
              <a:solidFill>
                <a:schemeClr val="tx1"/>
              </a:solidFill>
              <a:latin typeface="+mn-lt"/>
              <a:ea typeface="+mn-ea"/>
              <a:cs typeface="+mn-cs"/>
            </a:endParaRPr>
          </a:p>
          <a:p>
            <a:r>
              <a:rPr lang="en-US" sz="1800" u="none" kern="1200" baseline="0" dirty="0" smtClean="0">
                <a:solidFill>
                  <a:schemeClr val="tx1"/>
                </a:solidFill>
                <a:latin typeface="+mn-lt"/>
                <a:ea typeface="+mn-ea"/>
                <a:cs typeface="+mn-cs"/>
              </a:rPr>
              <a:t>"It is known that, when we learn or train in something, we pass through the stages of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and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These stages are explained as follows. In </a:t>
            </a:r>
            <a:r>
              <a:rPr lang="en-US" sz="1800" i="1" u="none" kern="1200" baseline="0" dirty="0" err="1" smtClean="0">
                <a:solidFill>
                  <a:schemeClr val="tx1"/>
                </a:solidFill>
                <a:latin typeface="+mn-lt"/>
                <a:ea typeface="+mn-ea"/>
                <a:cs typeface="+mn-cs"/>
              </a:rPr>
              <a:t>shu</a:t>
            </a:r>
            <a:r>
              <a:rPr lang="en-US" sz="1800" i="0" u="none" kern="1200" baseline="0" dirty="0" smtClean="0">
                <a:solidFill>
                  <a:schemeClr val="tx1"/>
                </a:solidFill>
                <a:latin typeface="+mn-lt"/>
                <a:ea typeface="+mn-ea"/>
                <a:cs typeface="+mn-cs"/>
              </a:rPr>
              <a:t>, we repeat the forms and discipline ourselves so that our bodies absorb the forms that our forbearers created. We remain faithful to the forms with no deviation. Next, in the stage of </a:t>
            </a:r>
            <a:r>
              <a:rPr lang="en-US" sz="1800" i="1" u="none" kern="1200" baseline="0" dirty="0" smtClean="0">
                <a:solidFill>
                  <a:schemeClr val="tx1"/>
                </a:solidFill>
                <a:latin typeface="+mn-lt"/>
                <a:ea typeface="+mn-ea"/>
                <a:cs typeface="+mn-cs"/>
              </a:rPr>
              <a:t>ha</a:t>
            </a:r>
            <a:r>
              <a:rPr lang="en-US" sz="1800" i="0" u="none" kern="1200" baseline="0" dirty="0" smtClean="0">
                <a:solidFill>
                  <a:schemeClr val="tx1"/>
                </a:solidFill>
                <a:latin typeface="+mn-lt"/>
                <a:ea typeface="+mn-ea"/>
                <a:cs typeface="+mn-cs"/>
              </a:rPr>
              <a:t>, once we have disciplined ourselves to acquire the forms and movements, we make innovations. In this process the forms may be broken and discarded. Finally, in </a:t>
            </a:r>
            <a:r>
              <a:rPr lang="en-US" sz="1800" i="1" u="none" kern="1200" baseline="0" dirty="0" err="1" smtClean="0">
                <a:solidFill>
                  <a:schemeClr val="tx1"/>
                </a:solidFill>
                <a:latin typeface="+mn-lt"/>
                <a:ea typeface="+mn-ea"/>
                <a:cs typeface="+mn-cs"/>
              </a:rPr>
              <a:t>ri</a:t>
            </a:r>
            <a:r>
              <a:rPr lang="en-US" sz="1800" i="0" u="none" kern="1200" baseline="0" dirty="0" smtClean="0">
                <a:solidFill>
                  <a:schemeClr val="tx1"/>
                </a:solidFill>
                <a:latin typeface="+mn-lt"/>
                <a:ea typeface="+mn-ea"/>
                <a:cs typeface="+mn-cs"/>
              </a:rPr>
              <a:t>, we completely depart from the forms, open the door to creative technique, and arrive in a place where we act in accordance with what our heart/mind desires, unhindered while not overstepping laws."</a:t>
            </a:r>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23</a:t>
            </a:fld>
            <a:endParaRPr lang="en-US"/>
          </a:p>
        </p:txBody>
      </p:sp>
    </p:spTree>
    <p:extLst>
      <p:ext uri="{BB962C8B-B14F-4D97-AF65-F5344CB8AC3E}">
        <p14:creationId xmlns:p14="http://schemas.microsoft.com/office/powerpoint/2010/main" val="25260112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1"/>
          <p:cNvSpPr>
            <a:spLocks noGrp="1" noRot="1" noChangeAspect="1" noChangeArrowheads="1" noTextEdit="1"/>
          </p:cNvSpPr>
          <p:nvPr>
            <p:ph type="sldImg"/>
          </p:nvPr>
        </p:nvSpPr>
        <p:spPr>
          <a:xfrm>
            <a:off x="381000" y="685800"/>
            <a:ext cx="6096000" cy="3429000"/>
          </a:xfrm>
          <a:solidFill>
            <a:srgbClr val="FFFFFF"/>
          </a:solidFill>
          <a:ln/>
        </p:spPr>
      </p:sp>
      <p:sp>
        <p:nvSpPr>
          <p:cNvPr id="663555" name="Rectangle 2"/>
          <p:cNvSpPr>
            <a:spLocks noGrp="1" noChangeArrowheads="1"/>
          </p:cNvSpPr>
          <p:nvPr>
            <p:ph type="body" idx="1"/>
          </p:nvPr>
        </p:nvSpPr>
        <p:spPr>
          <a:noFill/>
        </p:spPr>
        <p:txBody>
          <a:bodyPr/>
          <a:lstStyle/>
          <a:p>
            <a:pPr eaLnBrk="1" hangingPunct="1"/>
            <a:r>
              <a:rPr lang="en-US" sz="1600" smtClean="0">
                <a:latin typeface="Lucida Grande"/>
                <a:ea typeface="Lucida Grande"/>
                <a:cs typeface="Lucida Grande"/>
                <a:sym typeface="Lucida Grande"/>
              </a:rPr>
              <a:t>Make sure every student can successfully run ‘knife client list’, which means they are fully set up.</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2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 are exceptions, but this is true for all the core primitives. </a:t>
            </a:r>
          </a:p>
          <a:p>
            <a:r>
              <a:rPr lang="en-US" sz="1600">
                <a:latin typeface="Lucida Grande" charset="0"/>
                <a:cs typeface="Lucida Grande" charset="0"/>
                <a:sym typeface="Lucida Grande" charset="0"/>
              </a:rPr>
              <a:t>(this is true until it isn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(exceptions are things like ssh, search, etc - although you could argue that the noun in question is the search index!)</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4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
            </a:endParaRPr>
          </a:p>
          <a:p>
            <a:r>
              <a:rPr lang="en-US" sz="1600" dirty="0">
                <a:latin typeface="Lucida Grande" charset="0"/>
                <a:cs typeface="Lucida Grande" charset="0"/>
                <a:sym typeface="Lucida Grande" charset="0"/>
                <a:hlinkClick r:id=""/>
              </a:rPr>
              <a:t>Have a project drawe</a:t>
            </a:r>
            <a:r>
              <a:rPr lang="en-US" sz="1600" dirty="0">
                <a:latin typeface="Lucida Grande" charset="0"/>
                <a:cs typeface="Lucida Grande" charset="0"/>
                <a:sym typeface="Lucida Grande" charset="0"/>
              </a:rPr>
              <a:t>r! Chef organizes code into folders, and using the command line to constantly open/close individual files is maddening</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Here is where we see the diff in Ops vs. </a:t>
            </a:r>
            <a:r>
              <a:rPr lang="en-US" sz="1600" dirty="0" err="1">
                <a:latin typeface="Lucida Grande" charset="0"/>
                <a:cs typeface="Lucida Grande" charset="0"/>
                <a:sym typeface="Lucida Grande" charset="0"/>
              </a:rPr>
              <a:t>Devs</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Text editors: because that</a:t>
            </a:r>
            <a:r>
              <a:rPr lang="ja-JP" altLang="en-US" sz="1600" dirty="0">
                <a:latin typeface="Arial"/>
                <a:cs typeface="Lucida Grande" charset="0"/>
                <a:sym typeface="Lucida Grande" charset="0"/>
              </a:rPr>
              <a:t>’</a:t>
            </a:r>
            <a:r>
              <a:rPr lang="en-US" sz="1600" dirty="0">
                <a:latin typeface="Lucida Grande" charset="0"/>
                <a:cs typeface="Lucida Grande" charset="0"/>
                <a:sym typeface="Lucida Grande" charset="0"/>
              </a:rPr>
              <a:t>s how you roll now.  Either you are a glutton for punishment or you will realize these tools exist to make your life easier and you will use them.</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cs typeface="Lucida Grande" charset="0"/>
              <a:sym typeface="Lucida Grande" charset="0"/>
              <a:hlinkClick r:id="rId3"/>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8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endParaRPr lang="en-US" sz="1600" dirty="0">
              <a:solidFill>
                <a:srgbClr val="FF0000"/>
              </a:solidFill>
              <a:latin typeface="Lucida Grande" charset="0"/>
              <a:cs typeface="Lucida Grande" charset="0"/>
              <a:sym typeface="Lucida Grande" charset="0"/>
              <a:hlinkClick r:id=""/>
            </a:endParaRPr>
          </a:p>
          <a:p>
            <a:r>
              <a:rPr lang="en-US" sz="1600" dirty="0">
                <a:solidFill>
                  <a:srgbClr val="000000"/>
                </a:solidFill>
                <a:latin typeface="Lucida Grande" charset="0"/>
                <a:cs typeface="Lucida Grande" charset="0"/>
                <a:sym typeface="Lucida Grande" charset="0"/>
                <a:hlinkClick r:id="rId3"/>
              </a:rPr>
              <a:t>Note: We have them o</a:t>
            </a:r>
            <a:r>
              <a:rPr lang="en-US" sz="1600" dirty="0">
                <a:solidFill>
                  <a:srgbClr val="000000"/>
                </a:solidFill>
                <a:latin typeface="Lucida Grande" charset="0"/>
                <a:cs typeface="Lucida Grande" charset="0"/>
                <a:sym typeface="Lucida Grande" charset="0"/>
              </a:rPr>
              <a:t>pen the 'starter kit' repo in Sublime when writing the Apache cookbook in upcoming section</a:t>
            </a:r>
          </a:p>
          <a:p>
            <a:r>
              <a:rPr lang="en-US" sz="1600" dirty="0">
                <a:latin typeface="Lucida Grande" charset="0"/>
                <a:cs typeface="Lucida Grande" charset="0"/>
                <a:sym typeface="Lucida Grande" charset="0"/>
              </a:rPr>
              <a:t>Point out that Sublime Text is an unrelated tool although it has a chef plugin to help write chef code (autocomplete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Common editors: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vim</a:t>
            </a:r>
          </a:p>
          <a:p>
            <a:r>
              <a:rPr lang="en-US" sz="1600" dirty="0" err="1">
                <a:latin typeface="Lucida Grande" charset="0"/>
                <a:cs typeface="Lucida Grande" charset="0"/>
                <a:sym typeface="Lucida Grande" charset="0"/>
              </a:rPr>
              <a:t>emacs</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nano</a:t>
            </a:r>
            <a:endParaRPr lang="en-US" sz="1600" dirty="0">
              <a:latin typeface="Lucida Grande" charset="0"/>
              <a:cs typeface="Lucida Grande" charset="0"/>
              <a:sym typeface="Lucida Grande" charset="0"/>
            </a:endParaRPr>
          </a:p>
          <a:p>
            <a:r>
              <a:rPr lang="en-US" sz="1600" dirty="0" err="1">
                <a:latin typeface="Lucida Grande" charset="0"/>
                <a:cs typeface="Lucida Grande" charset="0"/>
                <a:sym typeface="Lucida Grande" charset="0"/>
              </a:rPr>
              <a:t>textmate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sublime</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On windows, the best is </a:t>
            </a:r>
            <a:r>
              <a:rPr lang="en-US" sz="1600" dirty="0" err="1">
                <a:latin typeface="Lucida Grande" charset="0"/>
                <a:cs typeface="Lucida Grande" charset="0"/>
                <a:sym typeface="Lucida Grande" charset="0"/>
              </a:rPr>
              <a:t>wordpad</a:t>
            </a:r>
            <a:r>
              <a:rPr lang="en-US" sz="1600" dirty="0">
                <a:latin typeface="Lucida Grande" charset="0"/>
                <a:cs typeface="Lucida Grande" charset="0"/>
                <a:sym typeface="Lucida Grande" charset="0"/>
              </a:rPr>
              <a:t>, and you can find it at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%\Windows NT\Accessories\WORDPAD.EXE</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Windows folks using Notepad++: set wait via "</a:t>
            </a:r>
            <a:r>
              <a:rPr lang="en-US" sz="1600" dirty="0" err="1">
                <a:latin typeface="Lucida Grande" charset="0"/>
                <a:cs typeface="Lucida Grande" charset="0"/>
                <a:sym typeface="Lucida Grande" charset="0"/>
              </a:rPr>
              <a:t>multiInst</a:t>
            </a:r>
            <a:r>
              <a:rPr lang="en-US" sz="1600" dirty="0">
                <a:latin typeface="Lucida Grande" charset="0"/>
                <a:cs typeface="Lucida Grande" charset="0"/>
                <a:sym typeface="Lucida Grande" charset="0"/>
              </a:rPr>
              <a:t>" flag </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ProgramFiles</a:t>
            </a:r>
            <a:r>
              <a:rPr lang="en-US" dirty="0">
                <a:latin typeface="Lucida Console" charset="0"/>
                <a:cs typeface="Lucida Console" charset="0"/>
                <a:sym typeface="Lucida Console" charset="0"/>
              </a:rPr>
              <a:t>%\</a:t>
            </a:r>
            <a:r>
              <a:rPr lang="en-US" dirty="0" err="1">
                <a:latin typeface="Lucida Console" charset="0"/>
                <a:cs typeface="Lucida Console" charset="0"/>
                <a:sym typeface="Lucida Console" charset="0"/>
              </a:rPr>
              <a:t>blahblah</a:t>
            </a:r>
            <a:r>
              <a:rPr lang="en-US" dirty="0">
                <a:latin typeface="Lucida Console" charset="0"/>
                <a:cs typeface="Lucida Console" charset="0"/>
                <a:sym typeface="Lucida Console" charset="0"/>
              </a:rPr>
              <a:t>\notepad++.exe -</a:t>
            </a:r>
            <a:r>
              <a:rPr lang="en-US" dirty="0" err="1">
                <a:latin typeface="Lucida Console" charset="0"/>
                <a:cs typeface="Lucida Console" charset="0"/>
                <a:sym typeface="Lucida Console" charset="0"/>
              </a:rPr>
              <a:t>multiInst</a:t>
            </a:r>
            <a:r>
              <a:rPr lang="en-US" dirty="0">
                <a:latin typeface="Lucida Console" charset="0"/>
                <a:cs typeface="Lucida Console" charset="0"/>
                <a:sym typeface="Lucida Console" charset="0"/>
              </a:rPr>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05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Of course, students can still set their EDITOR in environment variables and Knife will use that.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2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Most editors only ship as 32-bit versions hence Progra~2 (which maps to "Program Files (x86)")</a:t>
            </a:r>
          </a:p>
          <a:p>
            <a:r>
              <a:rPr lang="en-US" sz="1600">
                <a:latin typeface="Lucida Grande" charset="0"/>
                <a:cs typeface="Lucida Grande" charset="0"/>
                <a:sym typeface="Lucida Grande" charset="0"/>
              </a:rPr>
              <a:t>The ones that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go in Progra~1 (which maps to "Program Files")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4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Common editors: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vim</a:t>
            </a:r>
          </a:p>
          <a:p>
            <a:r>
              <a:rPr lang="en-US" sz="1600">
                <a:latin typeface="Lucida Grande" charset="0"/>
                <a:cs typeface="Lucida Grande" charset="0"/>
                <a:sym typeface="Lucida Grande" charset="0"/>
              </a:rPr>
              <a:t>emacs</a:t>
            </a:r>
          </a:p>
          <a:p>
            <a:r>
              <a:rPr lang="en-US" sz="1600">
                <a:latin typeface="Lucida Grande" charset="0"/>
                <a:cs typeface="Lucida Grande" charset="0"/>
                <a:sym typeface="Lucida Grande" charset="0"/>
              </a:rPr>
              <a:t>nano</a:t>
            </a:r>
          </a:p>
          <a:p>
            <a:r>
              <a:rPr lang="en-US" sz="1600">
                <a:latin typeface="Lucida Grande" charset="0"/>
                <a:cs typeface="Lucida Grande" charset="0"/>
                <a:sym typeface="Lucida Grande" charset="0"/>
              </a:rPr>
              <a:t>textmate</a:t>
            </a:r>
          </a:p>
          <a:p>
            <a:r>
              <a:rPr lang="en-US" sz="1600">
                <a:latin typeface="Lucida Grande" charset="0"/>
                <a:cs typeface="Lucida Grande" charset="0"/>
                <a:sym typeface="Lucida Grande" charset="0"/>
              </a:rPr>
              <a:t>sublime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 windows, the best is wordpad, and you can find it at </a:t>
            </a:r>
            <a:r>
              <a:rPr lang="en-US">
                <a:latin typeface="Lucida Console" charset="0"/>
                <a:cs typeface="Lucida Console" charset="0"/>
                <a:sym typeface="Lucida Console" charset="0"/>
              </a:rPr>
              <a:t>%ProgramFiles%\Windows NT\Accessories\WORDPAD.EXE</a:t>
            </a:r>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Windows folks using Notepad++: set wait via "multiInst" flag </a:t>
            </a:r>
            <a:r>
              <a:rPr lang="en-US">
                <a:latin typeface="Lucida Console" charset="0"/>
                <a:cs typeface="Lucida Console" charset="0"/>
                <a:sym typeface="Lucida Console" charset="0"/>
              </a:rPr>
              <a:t>"%ProgramFiles%\blahblah\notepad++.exe -multiInst"</a:t>
            </a:r>
          </a:p>
          <a:p>
            <a:endParaRPr lang="en-US">
              <a:latin typeface="Lucida Console" charset="0"/>
              <a:cs typeface="Lucida Console" charset="0"/>
              <a:sym typeface="Lucida Console" charset="0"/>
            </a:endParaRPr>
          </a:p>
          <a:p>
            <a:r>
              <a:rPr lang="en-US" sz="1600">
                <a:latin typeface="Lucida Grande" charset="0"/>
                <a:cs typeface="Lucida Grande" charset="0"/>
                <a:sym typeface="Lucida Grande" charset="0"/>
              </a:rPr>
              <a:t>In Windows, quit cmd.exe and start a new cmd.exe to get the EDITOR set. Verify with the 'env' command's output.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 on the workstation</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87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What is the next step towards managing our infrastructure as code?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r>
              <a:rPr lang="en-US" sz="1800" dirty="0" smtClean="0">
                <a:latin typeface="Lucida Grande" charset="0"/>
                <a:ea typeface="Lucida Grande" charset="0"/>
                <a:cs typeface="Lucida Grande" charset="0"/>
                <a:sym typeface="Lucida Grande" charset="0"/>
              </a:rPr>
              <a:t>We’re going to go through an overview of all the concepts you are going to learn.</a:t>
            </a:r>
          </a:p>
          <a:p>
            <a:pPr eaLnBrk="1" hangingPunct="1"/>
            <a:r>
              <a:rPr lang="en-US" sz="1800" dirty="0" smtClean="0">
                <a:latin typeface="Lucida Grande" charset="0"/>
                <a:ea typeface="Lucida Grande" charset="0"/>
                <a:cs typeface="Lucida Grande" charset="0"/>
                <a:sym typeface="Lucida Grande" charset="0"/>
              </a:rPr>
              <a:t>Make a note of how much of the focus is on writing cookbooks. </a:t>
            </a:r>
          </a:p>
          <a:p>
            <a:endParaRPr lang="en-US" dirty="0"/>
          </a:p>
        </p:txBody>
      </p:sp>
      <p:sp>
        <p:nvSpPr>
          <p:cNvPr id="4" name="Slide Number Placeholder 3"/>
          <p:cNvSpPr>
            <a:spLocks noGrp="1"/>
          </p:cNvSpPr>
          <p:nvPr>
            <p:ph type="sldNum" sz="quarter" idx="10"/>
          </p:nvPr>
        </p:nvSpPr>
        <p:spPr/>
        <p:txBody>
          <a:bodyPr/>
          <a:lstStyle/>
          <a:p>
            <a:fld id="{71EA22A5-3891-4C7D-9BEC-1B591C1D46DE}" type="slidenum">
              <a:rPr lang="en-US" smtClean="0"/>
              <a:t>25</a:t>
            </a:fld>
            <a:endParaRPr lang="en-US"/>
          </a:p>
        </p:txBody>
      </p:sp>
    </p:spTree>
    <p:extLst>
      <p:ext uri="{BB962C8B-B14F-4D97-AF65-F5344CB8AC3E}">
        <p14:creationId xmlns:p14="http://schemas.microsoft.com/office/powerpoint/2010/main" val="3386824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08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should now create a source code repository for our code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2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git is installed (it should be), initialize a git repository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49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Check the status of the current git repository</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69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Add all the files to the git repository.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is no output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990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Commit the files to the git repository</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1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solidFill>
                  <a:srgbClr val="FF0000"/>
                </a:solidFill>
                <a:latin typeface="Lucida Grande" charset="0"/>
                <a:cs typeface="Lucida Grande" charset="0"/>
                <a:sym typeface="Lucida Grande" charset="0"/>
              </a:rPr>
              <a:t>This is an optional slide!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 Server is up and running</a:t>
            </a:r>
          </a:p>
          <a:p>
            <a:r>
              <a:rPr lang="en-US" sz="1600">
                <a:latin typeface="Lucida Grande" charset="0"/>
                <a:cs typeface="Lucida Grande" charset="0"/>
                <a:sym typeface="Lucida Grande" charset="0"/>
              </a:rPr>
              <a:t>Knife is installed and configured</a:t>
            </a:r>
          </a:p>
          <a:p>
            <a:r>
              <a:rPr lang="en-US" sz="1600">
                <a:latin typeface="Lucida Grande" charset="0"/>
                <a:cs typeface="Lucida Grande" charset="0"/>
                <a:sym typeface="Lucida Grande" charset="0"/>
              </a:rPr>
              <a:t>Source Code repository has been created</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31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a:t>
            </a:r>
          </a:p>
          <a:p>
            <a:r>
              <a:rPr lang="en-US" sz="1600">
                <a:latin typeface="Lucida Grande" charset="0"/>
                <a:cs typeface="Lucida Grande" charset="0"/>
                <a:sym typeface="Lucida Grande" charset="0"/>
              </a:rPr>
              <a:t>-) knife.rb</a:t>
            </a:r>
          </a:p>
          <a:p>
            <a:r>
              <a:rPr lang="en-US" sz="1600">
                <a:latin typeface="Lucida Grande" charset="0"/>
                <a:cs typeface="Lucida Grande" charset="0"/>
                <a:sym typeface="Lucida Grande" charset="0"/>
              </a:rPr>
              <a:t>-) &lt;pwd&gt;/.chef/knife.rb or ~/.chef/knife.rb or /etc/chef/knife.rb</a:t>
            </a:r>
          </a:p>
          <a:p>
            <a:r>
              <a:rPr lang="en-US" sz="1600">
                <a:latin typeface="Lucida Grande" charset="0"/>
                <a:cs typeface="Lucida Grande" charset="0"/>
                <a:sym typeface="Lucida Grande" charset="0"/>
              </a:rPr>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solidFill>
                  <a:srgbClr val="FF0000"/>
                </a:solidFill>
                <a:latin typeface="Lucida Grande" charset="0"/>
                <a:cs typeface="Lucida Grande" charset="0"/>
                <a:sym typeface="Lucida Grande" charset="0"/>
              </a:rPr>
              <a:t>&lt;</a:t>
            </a:r>
            <a:r>
              <a:rPr lang="en-US" sz="1600" dirty="0" smtClean="0">
                <a:solidFill>
                  <a:srgbClr val="FF0000"/>
                </a:solidFill>
                <a:latin typeface="Lucida Grande" charset="0"/>
                <a:cs typeface="Lucida Grande" charset="0"/>
                <a:sym typeface="Lucida Grande" charset="0"/>
              </a:rPr>
              <a:t>&lt;WIP- </a:t>
            </a:r>
            <a:r>
              <a:rPr lang="en-US" sz="1600" dirty="0">
                <a:solidFill>
                  <a:srgbClr val="FF0000"/>
                </a:solidFill>
                <a:latin typeface="Lucida Grande" charset="0"/>
                <a:cs typeface="Lucida Grande" charset="0"/>
                <a:sym typeface="Lucida Grande" charset="0"/>
              </a:rPr>
              <a:t>too much repetition. If no objections I'll delete, if folks disagree I'll unhide. </a:t>
            </a:r>
            <a:endParaRPr lang="en-US" sz="1600" dirty="0" smtClean="0">
              <a:solidFill>
                <a:srgbClr val="FF0000"/>
              </a:solidFill>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Chef Server is up and running</a:t>
            </a:r>
          </a:p>
          <a:p>
            <a:r>
              <a:rPr lang="en-US" sz="1600" dirty="0">
                <a:latin typeface="Lucida Grande" charset="0"/>
                <a:cs typeface="Lucida Grande" charset="0"/>
                <a:sym typeface="Lucida Grande" charset="0"/>
              </a:rPr>
              <a:t>Knife is installed and configured</a:t>
            </a:r>
          </a:p>
          <a:p>
            <a:r>
              <a:rPr lang="en-US" sz="1600" dirty="0">
                <a:latin typeface="Lucida Grande" charset="0"/>
                <a:cs typeface="Lucida Grande" charset="0"/>
                <a:sym typeface="Lucida Grande" charset="0"/>
              </a:rPr>
              <a:t>Source Code repository has been created</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1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Login to Enterprise Chef to view your nodes</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33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Click the Administrative tab to see the Organizations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name of your organization was specified when signing up for Enterprise Chef.</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9188"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400" y="5181600"/>
            <a:ext cx="11380788"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16940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4131152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5" indent="0">
              <a:buNone/>
              <a:defRPr sz="2000"/>
            </a:lvl5pPr>
            <a:lvl6pPr marL="2217672" indent="0">
              <a:buNone/>
              <a:defRPr sz="2000"/>
            </a:lvl6pPr>
            <a:lvl7pPr marL="2661212" indent="0">
              <a:buNone/>
              <a:defRPr sz="2000"/>
            </a:lvl7pPr>
            <a:lvl8pPr marL="3104749" indent="0">
              <a:buNone/>
              <a:defRPr sz="2000"/>
            </a:lvl8pPr>
            <a:lvl9pPr marL="354828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1804617355"/>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356551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08322"/>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2" indent="0" algn="ctr">
              <a:buNone/>
              <a:defRPr/>
            </a:lvl4pPr>
            <a:lvl5pPr marL="1774143" indent="0" algn="ctr">
              <a:buNone/>
              <a:defRPr/>
            </a:lvl5pPr>
            <a:lvl6pPr marL="2217672" indent="0" algn="ctr">
              <a:buNone/>
              <a:defRPr/>
            </a:lvl6pPr>
            <a:lvl7pPr marL="2661209" indent="0" algn="ctr">
              <a:buNone/>
              <a:defRPr/>
            </a:lvl7pPr>
            <a:lvl8pPr marL="3104746" indent="0" algn="ctr">
              <a:buNone/>
              <a:defRPr/>
            </a:lvl8pPr>
            <a:lvl9pPr marL="354827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39998851"/>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71733624"/>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2" indent="0">
              <a:buNone/>
              <a:defRPr sz="1400"/>
            </a:lvl4pPr>
            <a:lvl5pPr marL="1774143" indent="0">
              <a:buNone/>
              <a:defRPr sz="1400"/>
            </a:lvl5pPr>
            <a:lvl6pPr marL="2217672" indent="0">
              <a:buNone/>
              <a:defRPr sz="1400"/>
            </a:lvl6pPr>
            <a:lvl7pPr marL="2661209" indent="0">
              <a:buNone/>
              <a:defRPr sz="1400"/>
            </a:lvl7pPr>
            <a:lvl8pPr marL="3104746" indent="0">
              <a:buNone/>
              <a:defRPr sz="1400"/>
            </a:lvl8pPr>
            <a:lvl9pPr marL="3548277"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920689"/>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6093589"/>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3" indent="0">
              <a:buNone/>
              <a:defRPr sz="1500" b="1"/>
            </a:lvl5pPr>
            <a:lvl6pPr marL="2217672" indent="0">
              <a:buNone/>
              <a:defRPr sz="1500" b="1"/>
            </a:lvl6pPr>
            <a:lvl7pPr marL="2661209" indent="0">
              <a:buNone/>
              <a:defRPr sz="1500" b="1"/>
            </a:lvl7pPr>
            <a:lvl8pPr marL="3104746" indent="0">
              <a:buNone/>
              <a:defRPr sz="1500" b="1"/>
            </a:lvl8pPr>
            <a:lvl9pPr marL="354827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14617"/>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202363"/>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5939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7188" y="366713"/>
            <a:ext cx="3657600" cy="7800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1988" cy="7800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502446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2"/>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182984687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2" indent="0">
              <a:buNone/>
              <a:defRPr sz="2000"/>
            </a:lvl4pPr>
            <a:lvl5pPr marL="1774143" indent="0">
              <a:buNone/>
              <a:defRPr sz="2000"/>
            </a:lvl5pPr>
            <a:lvl6pPr marL="2217672" indent="0">
              <a:buNone/>
              <a:defRPr sz="2000"/>
            </a:lvl6pPr>
            <a:lvl7pPr marL="2661209" indent="0">
              <a:buNone/>
              <a:defRPr sz="2000"/>
            </a:lvl7pPr>
            <a:lvl8pPr marL="3104746" indent="0">
              <a:buNone/>
              <a:defRPr sz="2000"/>
            </a:lvl8pPr>
            <a:lvl9pPr marL="3548277"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2" indent="0">
              <a:buNone/>
              <a:defRPr sz="900"/>
            </a:lvl4pPr>
            <a:lvl5pPr marL="1774143" indent="0">
              <a:buNone/>
              <a:defRPr sz="900"/>
            </a:lvl5pPr>
            <a:lvl6pPr marL="2217672" indent="0">
              <a:buNone/>
              <a:defRPr sz="900"/>
            </a:lvl6pPr>
            <a:lvl7pPr marL="2661209" indent="0">
              <a:buNone/>
              <a:defRPr sz="900"/>
            </a:lvl7pPr>
            <a:lvl8pPr marL="3104746" indent="0">
              <a:buNone/>
              <a:defRPr sz="900"/>
            </a:lvl8pPr>
            <a:lvl9pPr marL="3548277" indent="0">
              <a:buNone/>
              <a:defRPr sz="900"/>
            </a:lvl9pPr>
          </a:lstStyle>
          <a:p>
            <a:pPr lvl="0"/>
            <a:r>
              <a:rPr lang="en-US" smtClean="0"/>
              <a:t>Click to edit Master text styles</a:t>
            </a:r>
          </a:p>
        </p:txBody>
      </p:sp>
    </p:spTree>
    <p:extLst>
      <p:ext uri="{BB962C8B-B14F-4D97-AF65-F5344CB8AC3E}">
        <p14:creationId xmlns:p14="http://schemas.microsoft.com/office/powerpoint/2010/main" val="2758341654"/>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2379337"/>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193192" y="0"/>
            <a:ext cx="4064397" cy="816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 y="0"/>
            <a:ext cx="12040776" cy="81676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915722"/>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2" indent="0" algn="ctr">
              <a:buNone/>
              <a:defRPr/>
            </a:lvl4pPr>
            <a:lvl5pPr marL="1774142" indent="0" algn="ctr">
              <a:buNone/>
              <a:defRPr/>
            </a:lvl5pPr>
            <a:lvl6pPr marL="2217669" indent="0" algn="ctr">
              <a:buNone/>
              <a:defRPr/>
            </a:lvl6pPr>
            <a:lvl7pPr marL="2661206" indent="0" algn="ctr">
              <a:buNone/>
              <a:defRPr/>
            </a:lvl7pPr>
            <a:lvl8pPr marL="3104743" indent="0" algn="ctr">
              <a:buNone/>
              <a:defRPr/>
            </a:lvl8pPr>
            <a:lvl9pPr marL="354827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48801270"/>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2963437"/>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2" indent="0">
              <a:buNone/>
              <a:defRPr sz="1400"/>
            </a:lvl4pPr>
            <a:lvl5pPr marL="1774142" indent="0">
              <a:buNone/>
              <a:defRPr sz="1400"/>
            </a:lvl5pPr>
            <a:lvl6pPr marL="2217669" indent="0">
              <a:buNone/>
              <a:defRPr sz="1400"/>
            </a:lvl6pPr>
            <a:lvl7pPr marL="2661206" indent="0">
              <a:buNone/>
              <a:defRPr sz="1400"/>
            </a:lvl7pPr>
            <a:lvl8pPr marL="3104743" indent="0">
              <a:buNone/>
              <a:defRPr sz="1400"/>
            </a:lvl8pPr>
            <a:lvl9pPr marL="3548274" indent="0">
              <a:buNone/>
              <a:defRPr sz="1400"/>
            </a:lvl9pPr>
          </a:lstStyle>
          <a:p>
            <a:pPr lvl="0"/>
            <a:r>
              <a:rPr lang="en-US" smtClean="0"/>
              <a:t>Click to edit Master text styles</a:t>
            </a:r>
          </a:p>
        </p:txBody>
      </p:sp>
    </p:spTree>
    <p:extLst>
      <p:ext uri="{BB962C8B-B14F-4D97-AF65-F5344CB8AC3E}">
        <p14:creationId xmlns:p14="http://schemas.microsoft.com/office/powerpoint/2010/main" val="3040099115"/>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92303"/>
            <a:ext cx="7252408" cy="67183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2721474"/>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2" indent="0">
              <a:buNone/>
              <a:defRPr sz="1500" b="1"/>
            </a:lvl4pPr>
            <a:lvl5pPr marL="1774142" indent="0">
              <a:buNone/>
              <a:defRPr sz="1500" b="1"/>
            </a:lvl5pPr>
            <a:lvl6pPr marL="2217669" indent="0">
              <a:buNone/>
              <a:defRPr sz="1500" b="1"/>
            </a:lvl6pPr>
            <a:lvl7pPr marL="2661206" indent="0">
              <a:buNone/>
              <a:defRPr sz="1500" b="1"/>
            </a:lvl7pPr>
            <a:lvl8pPr marL="3104743" indent="0">
              <a:buNone/>
              <a:defRPr sz="1500" b="1"/>
            </a:lvl8pPr>
            <a:lvl9pPr marL="354827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006299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111762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15" indent="0" algn="ctr">
              <a:buNone/>
              <a:defRPr/>
            </a:lvl4pPr>
            <a:lvl5pPr marL="1774157" indent="0" algn="ctr">
              <a:buNone/>
              <a:defRPr/>
            </a:lvl5pPr>
            <a:lvl6pPr marL="2217695" indent="0" algn="ctr">
              <a:buNone/>
              <a:defRPr/>
            </a:lvl6pPr>
            <a:lvl7pPr marL="2661232" indent="0" algn="ctr">
              <a:buNone/>
              <a:defRPr/>
            </a:lvl7pPr>
            <a:lvl8pPr marL="3104774" indent="0" algn="ctr">
              <a:buNone/>
              <a:defRPr/>
            </a:lvl8pPr>
            <a:lvl9pPr marL="354831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26754254"/>
      </p:ext>
    </p:extLst>
  </p:cSld>
  <p:clrMapOvr>
    <a:masterClrMapping/>
  </p:clrMapOvr>
  <p:transition xmlns:p14="http://schemas.microsoft.com/office/powerpoint/2010/mai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662075"/>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3"/>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2837526822"/>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2" indent="0">
              <a:buNone/>
              <a:defRPr sz="2000"/>
            </a:lvl4pPr>
            <a:lvl5pPr marL="1774142" indent="0">
              <a:buNone/>
              <a:defRPr sz="2000"/>
            </a:lvl5pPr>
            <a:lvl6pPr marL="2217669" indent="0">
              <a:buNone/>
              <a:defRPr sz="2000"/>
            </a:lvl6pPr>
            <a:lvl7pPr marL="2661206" indent="0">
              <a:buNone/>
              <a:defRPr sz="2000"/>
            </a:lvl7pPr>
            <a:lvl8pPr marL="3104743" indent="0">
              <a:buNone/>
              <a:defRPr sz="2000"/>
            </a:lvl8pPr>
            <a:lvl9pPr marL="354827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2" indent="0">
              <a:buNone/>
              <a:defRPr sz="900"/>
            </a:lvl4pPr>
            <a:lvl5pPr marL="1774142" indent="0">
              <a:buNone/>
              <a:defRPr sz="900"/>
            </a:lvl5pPr>
            <a:lvl6pPr marL="2217669" indent="0">
              <a:buNone/>
              <a:defRPr sz="900"/>
            </a:lvl6pPr>
            <a:lvl7pPr marL="2661206" indent="0">
              <a:buNone/>
              <a:defRPr sz="900"/>
            </a:lvl7pPr>
            <a:lvl8pPr marL="3104743" indent="0">
              <a:buNone/>
              <a:defRPr sz="900"/>
            </a:lvl8pPr>
            <a:lvl9pPr marL="3548274" indent="0">
              <a:buNone/>
              <a:defRPr sz="900"/>
            </a:lvl9pPr>
          </a:lstStyle>
          <a:p>
            <a:pPr lvl="0"/>
            <a:r>
              <a:rPr lang="en-US" smtClean="0"/>
              <a:t>Click to edit Master text styles</a:t>
            </a:r>
          </a:p>
        </p:txBody>
      </p:sp>
    </p:spTree>
    <p:extLst>
      <p:ext uri="{BB962C8B-B14F-4D97-AF65-F5344CB8AC3E}">
        <p14:creationId xmlns:p14="http://schemas.microsoft.com/office/powerpoint/2010/main" val="1048032934"/>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2147587"/>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0855885"/>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40" indent="0" algn="ctr">
              <a:buNone/>
              <a:defRPr/>
            </a:lvl5pPr>
            <a:lvl6pPr marL="2217666" indent="0" algn="ctr">
              <a:buNone/>
              <a:defRPr/>
            </a:lvl6pPr>
            <a:lvl7pPr marL="2661205" indent="0" algn="ctr">
              <a:buNone/>
              <a:defRPr/>
            </a:lvl7pPr>
            <a:lvl8pPr marL="3104740" indent="0" algn="ctr">
              <a:buNone/>
              <a:defRPr/>
            </a:lvl8pPr>
            <a:lvl9pPr marL="354827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5173319"/>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621910"/>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40" indent="0">
              <a:buNone/>
              <a:defRPr sz="1400"/>
            </a:lvl5pPr>
            <a:lvl6pPr marL="2217666" indent="0">
              <a:buNone/>
              <a:defRPr sz="1400"/>
            </a:lvl6pPr>
            <a:lvl7pPr marL="2661205" indent="0">
              <a:buNone/>
              <a:defRPr sz="1400"/>
            </a:lvl7pPr>
            <a:lvl8pPr marL="3104740" indent="0">
              <a:buNone/>
              <a:defRPr sz="1400"/>
            </a:lvl8pPr>
            <a:lvl9pPr marL="3548271" indent="0">
              <a:buNone/>
              <a:defRPr sz="1400"/>
            </a:lvl9pPr>
          </a:lstStyle>
          <a:p>
            <a:pPr lvl="0"/>
            <a:r>
              <a:rPr lang="en-US" smtClean="0"/>
              <a:t>Click to edit Master text styles</a:t>
            </a:r>
          </a:p>
        </p:txBody>
      </p:sp>
    </p:spTree>
    <p:extLst>
      <p:ext uri="{BB962C8B-B14F-4D97-AF65-F5344CB8AC3E}">
        <p14:creationId xmlns:p14="http://schemas.microsoft.com/office/powerpoint/2010/main" val="2319884725"/>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299525"/>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40" indent="0">
              <a:buNone/>
              <a:defRPr sz="1500" b="1"/>
            </a:lvl5pPr>
            <a:lvl6pPr marL="2217666" indent="0">
              <a:buNone/>
              <a:defRPr sz="1500" b="1"/>
            </a:lvl6pPr>
            <a:lvl7pPr marL="2661205" indent="0">
              <a:buNone/>
              <a:defRPr sz="1500" b="1"/>
            </a:lvl7pPr>
            <a:lvl8pPr marL="3104740" indent="0">
              <a:buNone/>
              <a:defRPr sz="1500" b="1"/>
            </a:lvl8pPr>
            <a:lvl9pPr marL="354827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301329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433856"/>
      </p:ext>
    </p:extLst>
  </p:cSld>
  <p:clrMapOvr>
    <a:masterClrMapping/>
  </p:clrMapOvr>
  <p:transition xmlns:p14="http://schemas.microsoft.com/office/powerpoint/2010/mai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2996516000"/>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261566"/>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4"/>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0"/>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1453316338"/>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40" indent="0">
              <a:buNone/>
              <a:defRPr sz="2000"/>
            </a:lvl5pPr>
            <a:lvl6pPr marL="2217666" indent="0">
              <a:buNone/>
              <a:defRPr sz="2000"/>
            </a:lvl6pPr>
            <a:lvl7pPr marL="2661205" indent="0">
              <a:buNone/>
              <a:defRPr sz="2000"/>
            </a:lvl7pPr>
            <a:lvl8pPr marL="3104740" indent="0">
              <a:buNone/>
              <a:defRPr sz="2000"/>
            </a:lvl8pPr>
            <a:lvl9pPr marL="354827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40" indent="0">
              <a:buNone/>
              <a:defRPr sz="900"/>
            </a:lvl5pPr>
            <a:lvl6pPr marL="2217666" indent="0">
              <a:buNone/>
              <a:defRPr sz="900"/>
            </a:lvl6pPr>
            <a:lvl7pPr marL="2661205" indent="0">
              <a:buNone/>
              <a:defRPr sz="900"/>
            </a:lvl7pPr>
            <a:lvl8pPr marL="3104740" indent="0">
              <a:buNone/>
              <a:defRPr sz="900"/>
            </a:lvl8pPr>
            <a:lvl9pPr marL="3548271" indent="0">
              <a:buNone/>
              <a:defRPr sz="900"/>
            </a:lvl9pPr>
          </a:lstStyle>
          <a:p>
            <a:pPr lvl="0"/>
            <a:r>
              <a:rPr lang="en-US" smtClean="0"/>
              <a:t>Click to edit Master text styles</a:t>
            </a:r>
          </a:p>
        </p:txBody>
      </p:sp>
    </p:spTree>
    <p:extLst>
      <p:ext uri="{BB962C8B-B14F-4D97-AF65-F5344CB8AC3E}">
        <p14:creationId xmlns:p14="http://schemas.microsoft.com/office/powerpoint/2010/main" val="4077035913"/>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9258303"/>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10"/>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10"/>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6372589"/>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99" indent="0" algn="ctr">
              <a:buNone/>
              <a:defRPr/>
            </a:lvl4pPr>
            <a:lvl5pPr marL="1774139" indent="0" algn="ctr">
              <a:buNone/>
              <a:defRPr/>
            </a:lvl5pPr>
            <a:lvl6pPr marL="2217665" indent="0" algn="ctr">
              <a:buNone/>
              <a:defRPr/>
            </a:lvl6pPr>
            <a:lvl7pPr marL="2661203" indent="0" algn="ctr">
              <a:buNone/>
              <a:defRPr/>
            </a:lvl7pPr>
            <a:lvl8pPr marL="3104737" indent="0" algn="ctr">
              <a:buNone/>
              <a:defRPr/>
            </a:lvl8pPr>
            <a:lvl9pPr marL="35482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18837268"/>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5405164"/>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99" indent="0">
              <a:buNone/>
              <a:defRPr sz="1400"/>
            </a:lvl4pPr>
            <a:lvl5pPr marL="1774139" indent="0">
              <a:buNone/>
              <a:defRPr sz="1400"/>
            </a:lvl5pPr>
            <a:lvl6pPr marL="2217665" indent="0">
              <a:buNone/>
              <a:defRPr sz="1400"/>
            </a:lvl6pPr>
            <a:lvl7pPr marL="2661203" indent="0">
              <a:buNone/>
              <a:defRPr sz="1400"/>
            </a:lvl7pPr>
            <a:lvl8pPr marL="3104737" indent="0">
              <a:buNone/>
              <a:defRPr sz="1400"/>
            </a:lvl8pPr>
            <a:lvl9pPr marL="3548266" indent="0">
              <a:buNone/>
              <a:defRPr sz="1400"/>
            </a:lvl9pPr>
          </a:lstStyle>
          <a:p>
            <a:pPr lvl="0"/>
            <a:r>
              <a:rPr lang="en-US" smtClean="0"/>
              <a:t>Click to edit Master text styles</a:t>
            </a:r>
          </a:p>
        </p:txBody>
      </p:sp>
    </p:spTree>
    <p:extLst>
      <p:ext uri="{BB962C8B-B14F-4D97-AF65-F5344CB8AC3E}">
        <p14:creationId xmlns:p14="http://schemas.microsoft.com/office/powerpoint/2010/main" val="3777425021"/>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20534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15" indent="0">
              <a:buNone/>
              <a:defRPr sz="1400"/>
            </a:lvl4pPr>
            <a:lvl5pPr marL="1774157" indent="0">
              <a:buNone/>
              <a:defRPr sz="1400"/>
            </a:lvl5pPr>
            <a:lvl6pPr marL="2217695" indent="0">
              <a:buNone/>
              <a:defRPr sz="1400"/>
            </a:lvl6pPr>
            <a:lvl7pPr marL="2661232" indent="0">
              <a:buNone/>
              <a:defRPr sz="1400"/>
            </a:lvl7pPr>
            <a:lvl8pPr marL="3104774" indent="0">
              <a:buNone/>
              <a:defRPr sz="1400"/>
            </a:lvl8pPr>
            <a:lvl9pPr marL="3548311" indent="0">
              <a:buNone/>
              <a:defRPr sz="1400"/>
            </a:lvl9pPr>
          </a:lstStyle>
          <a:p>
            <a:pPr lvl="0"/>
            <a:r>
              <a:rPr lang="en-US" smtClean="0"/>
              <a:t>Click to edit Master text styles</a:t>
            </a:r>
          </a:p>
        </p:txBody>
      </p:sp>
    </p:spTree>
    <p:extLst>
      <p:ext uri="{BB962C8B-B14F-4D97-AF65-F5344CB8AC3E}">
        <p14:creationId xmlns:p14="http://schemas.microsoft.com/office/powerpoint/2010/main" val="1797478043"/>
      </p:ext>
    </p:extLst>
  </p:cSld>
  <p:clrMapOvr>
    <a:masterClrMapping/>
  </p:clrMapOvr>
  <p:transition xmlns:p14="http://schemas.microsoft.com/office/powerpoint/2010/mai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4"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4"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99" indent="0">
              <a:buNone/>
              <a:defRPr sz="1500" b="1"/>
            </a:lvl4pPr>
            <a:lvl5pPr marL="1774139" indent="0">
              <a:buNone/>
              <a:defRPr sz="1500" b="1"/>
            </a:lvl5pPr>
            <a:lvl6pPr marL="2217665" indent="0">
              <a:buNone/>
              <a:defRPr sz="1500" b="1"/>
            </a:lvl6pPr>
            <a:lvl7pPr marL="2661203" indent="0">
              <a:buNone/>
              <a:defRPr sz="1500" b="1"/>
            </a:lvl7pPr>
            <a:lvl8pPr marL="3104737" indent="0">
              <a:buNone/>
              <a:defRPr sz="1500" b="1"/>
            </a:lvl8pPr>
            <a:lvl9pPr marL="354826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498557"/>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3315653"/>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82142"/>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5"/>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1"/>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475714291"/>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99" indent="0">
              <a:buNone/>
              <a:defRPr sz="2000"/>
            </a:lvl4pPr>
            <a:lvl5pPr marL="1774139" indent="0">
              <a:buNone/>
              <a:defRPr sz="2000"/>
            </a:lvl5pPr>
            <a:lvl6pPr marL="2217665" indent="0">
              <a:buNone/>
              <a:defRPr sz="2000"/>
            </a:lvl6pPr>
            <a:lvl7pPr marL="2661203" indent="0">
              <a:buNone/>
              <a:defRPr sz="2000"/>
            </a:lvl7pPr>
            <a:lvl8pPr marL="3104737" indent="0">
              <a:buNone/>
              <a:defRPr sz="2000"/>
            </a:lvl8pPr>
            <a:lvl9pPr marL="354826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99" indent="0">
              <a:buNone/>
              <a:defRPr sz="900"/>
            </a:lvl4pPr>
            <a:lvl5pPr marL="1774139" indent="0">
              <a:buNone/>
              <a:defRPr sz="900"/>
            </a:lvl5pPr>
            <a:lvl6pPr marL="2217665" indent="0">
              <a:buNone/>
              <a:defRPr sz="900"/>
            </a:lvl6pPr>
            <a:lvl7pPr marL="2661203" indent="0">
              <a:buNone/>
              <a:defRPr sz="900"/>
            </a:lvl7pPr>
            <a:lvl8pPr marL="3104737" indent="0">
              <a:buNone/>
              <a:defRPr sz="900"/>
            </a:lvl8pPr>
            <a:lvl9pPr marL="3548266" indent="0">
              <a:buNone/>
              <a:defRPr sz="900"/>
            </a:lvl9pPr>
          </a:lstStyle>
          <a:p>
            <a:pPr lvl="0"/>
            <a:r>
              <a:rPr lang="en-US" smtClean="0"/>
              <a:t>Click to edit Master text styles</a:t>
            </a:r>
          </a:p>
        </p:txBody>
      </p:sp>
    </p:spTree>
    <p:extLst>
      <p:ext uri="{BB962C8B-B14F-4D97-AF65-F5344CB8AC3E}">
        <p14:creationId xmlns:p14="http://schemas.microsoft.com/office/powerpoint/2010/main" val="2851588353"/>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66797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4"/>
            <a:ext cx="3664308" cy="683259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3" y="1778004"/>
            <a:ext cx="10840509" cy="6832599"/>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5502555"/>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7" indent="0" algn="ctr">
              <a:buNone/>
              <a:defRPr/>
            </a:lvl4pPr>
            <a:lvl5pPr marL="1774137" indent="0" algn="ctr">
              <a:buNone/>
              <a:defRPr/>
            </a:lvl5pPr>
            <a:lvl6pPr marL="2217662" indent="0" algn="ctr">
              <a:buNone/>
              <a:defRPr/>
            </a:lvl6pPr>
            <a:lvl7pPr marL="2661199" indent="0" algn="ctr">
              <a:buNone/>
              <a:defRPr/>
            </a:lvl7pPr>
            <a:lvl8pPr marL="3104734" indent="0" algn="ctr">
              <a:buNone/>
              <a:defRPr/>
            </a:lvl8pPr>
            <a:lvl9pPr marL="3548262"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83748585"/>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3604705"/>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7" indent="0">
              <a:buNone/>
              <a:defRPr sz="1400"/>
            </a:lvl4pPr>
            <a:lvl5pPr marL="1774137" indent="0">
              <a:buNone/>
              <a:defRPr sz="1400"/>
            </a:lvl5pPr>
            <a:lvl6pPr marL="2217662" indent="0">
              <a:buNone/>
              <a:defRPr sz="1400"/>
            </a:lvl6pPr>
            <a:lvl7pPr marL="2661199" indent="0">
              <a:buNone/>
              <a:defRPr sz="1400"/>
            </a:lvl7pPr>
            <a:lvl8pPr marL="3104734" indent="0">
              <a:buNone/>
              <a:defRPr sz="1400"/>
            </a:lvl8pPr>
            <a:lvl9pPr marL="3548262" indent="0">
              <a:buNone/>
              <a:defRPr sz="1400"/>
            </a:lvl9pPr>
          </a:lstStyle>
          <a:p>
            <a:pPr lvl="0"/>
            <a:r>
              <a:rPr lang="en-US" smtClean="0"/>
              <a:t>Click to edit Master text styles</a:t>
            </a:r>
          </a:p>
        </p:txBody>
      </p:sp>
    </p:spTree>
    <p:extLst>
      <p:ext uri="{BB962C8B-B14F-4D97-AF65-F5344CB8AC3E}">
        <p14:creationId xmlns:p14="http://schemas.microsoft.com/office/powerpoint/2010/main" val="159179204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5468262"/>
      </p:ext>
    </p:extLst>
  </p:cSld>
  <p:clrMapOvr>
    <a:masterClrMapping/>
  </p:clrMapOvr>
  <p:transition xmlns:p14="http://schemas.microsoft.com/office/powerpoint/2010/mai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388397"/>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7" indent="0">
              <a:buNone/>
              <a:defRPr sz="1500" b="1"/>
            </a:lvl4pPr>
            <a:lvl5pPr marL="1774137" indent="0">
              <a:buNone/>
              <a:defRPr sz="1500" b="1"/>
            </a:lvl5pPr>
            <a:lvl6pPr marL="2217662" indent="0">
              <a:buNone/>
              <a:defRPr sz="1500" b="1"/>
            </a:lvl6pPr>
            <a:lvl7pPr marL="2661199" indent="0">
              <a:buNone/>
              <a:defRPr sz="1500" b="1"/>
            </a:lvl7pPr>
            <a:lvl8pPr marL="3104734" indent="0">
              <a:buNone/>
              <a:defRPr sz="1500" b="1"/>
            </a:lvl8pPr>
            <a:lvl9pPr marL="354826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5578470"/>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334876"/>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155457"/>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62"/>
            <a:ext cx="5348810" cy="6254750"/>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2228220349"/>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7" indent="0">
              <a:buNone/>
              <a:defRPr sz="2000"/>
            </a:lvl4pPr>
            <a:lvl5pPr marL="1774137" indent="0">
              <a:buNone/>
              <a:defRPr sz="2000"/>
            </a:lvl5pPr>
            <a:lvl6pPr marL="2217662" indent="0">
              <a:buNone/>
              <a:defRPr sz="2000"/>
            </a:lvl6pPr>
            <a:lvl7pPr marL="2661199" indent="0">
              <a:buNone/>
              <a:defRPr sz="2000"/>
            </a:lvl7pPr>
            <a:lvl8pPr marL="3104734" indent="0">
              <a:buNone/>
              <a:defRPr sz="2000"/>
            </a:lvl8pPr>
            <a:lvl9pPr marL="3548262"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7" indent="0">
              <a:buNone/>
              <a:defRPr sz="900"/>
            </a:lvl4pPr>
            <a:lvl5pPr marL="1774137" indent="0">
              <a:buNone/>
              <a:defRPr sz="900"/>
            </a:lvl5pPr>
            <a:lvl6pPr marL="2217662" indent="0">
              <a:buNone/>
              <a:defRPr sz="900"/>
            </a:lvl6pPr>
            <a:lvl7pPr marL="2661199" indent="0">
              <a:buNone/>
              <a:defRPr sz="900"/>
            </a:lvl7pPr>
            <a:lvl8pPr marL="3104734" indent="0">
              <a:buNone/>
              <a:defRPr sz="900"/>
            </a:lvl8pPr>
            <a:lvl9pPr marL="3548262" indent="0">
              <a:buNone/>
              <a:defRPr sz="900"/>
            </a:lvl9pPr>
          </a:lstStyle>
          <a:p>
            <a:pPr lvl="0"/>
            <a:r>
              <a:rPr lang="en-US" smtClean="0"/>
              <a:t>Click to edit Master text styles</a:t>
            </a:r>
          </a:p>
        </p:txBody>
      </p:sp>
    </p:spTree>
    <p:extLst>
      <p:ext uri="{BB962C8B-B14F-4D97-AF65-F5344CB8AC3E}">
        <p14:creationId xmlns:p14="http://schemas.microsoft.com/office/powerpoint/2010/main" val="1357176712"/>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735159"/>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225665"/>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5" indent="0" algn="ctr">
              <a:buNone/>
              <a:defRPr/>
            </a:lvl4pPr>
            <a:lvl5pPr marL="1774135" indent="0" algn="ctr">
              <a:buNone/>
              <a:defRPr/>
            </a:lvl5pPr>
            <a:lvl6pPr marL="2217659" indent="0" algn="ctr">
              <a:buNone/>
              <a:defRPr/>
            </a:lvl6pPr>
            <a:lvl7pPr marL="2661197" indent="0" algn="ctr">
              <a:buNone/>
              <a:defRPr/>
            </a:lvl7pPr>
            <a:lvl8pPr marL="3104731" indent="0" algn="ctr">
              <a:buNone/>
              <a:defRPr/>
            </a:lvl8pPr>
            <a:lvl9pPr marL="3548259"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8031068"/>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3076657"/>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3"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3"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15" indent="0">
              <a:buNone/>
              <a:defRPr sz="1500" b="1"/>
            </a:lvl4pPr>
            <a:lvl5pPr marL="1774157" indent="0">
              <a:buNone/>
              <a:defRPr sz="1500" b="1"/>
            </a:lvl5pPr>
            <a:lvl6pPr marL="2217695" indent="0">
              <a:buNone/>
              <a:defRPr sz="1500" b="1"/>
            </a:lvl6pPr>
            <a:lvl7pPr marL="2661232" indent="0">
              <a:buNone/>
              <a:defRPr sz="1500" b="1"/>
            </a:lvl7pPr>
            <a:lvl8pPr marL="3104774" indent="0">
              <a:buNone/>
              <a:defRPr sz="1500" b="1"/>
            </a:lvl8pPr>
            <a:lvl9pPr marL="354831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6915412"/>
      </p:ext>
    </p:extLst>
  </p:cSld>
  <p:clrMapOvr>
    <a:masterClrMapping/>
  </p:clrMapOvr>
  <p:transition xmlns:p14="http://schemas.microsoft.com/office/powerpoint/2010/mai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5" indent="0">
              <a:buNone/>
              <a:defRPr sz="1400"/>
            </a:lvl4pPr>
            <a:lvl5pPr marL="1774135" indent="0">
              <a:buNone/>
              <a:defRPr sz="1400"/>
            </a:lvl5pPr>
            <a:lvl6pPr marL="2217659" indent="0">
              <a:buNone/>
              <a:defRPr sz="1400"/>
            </a:lvl6pPr>
            <a:lvl7pPr marL="2661197" indent="0">
              <a:buNone/>
              <a:defRPr sz="1400"/>
            </a:lvl7pPr>
            <a:lvl8pPr marL="3104731" indent="0">
              <a:buNone/>
              <a:defRPr sz="1400"/>
            </a:lvl8pPr>
            <a:lvl9pPr marL="3548259" indent="0">
              <a:buNone/>
              <a:defRPr sz="1400"/>
            </a:lvl9pPr>
          </a:lstStyle>
          <a:p>
            <a:pPr lvl="0"/>
            <a:r>
              <a:rPr lang="en-US" smtClean="0"/>
              <a:t>Click to edit Master text styles</a:t>
            </a:r>
          </a:p>
        </p:txBody>
      </p:sp>
    </p:spTree>
    <p:extLst>
      <p:ext uri="{BB962C8B-B14F-4D97-AF65-F5344CB8AC3E}">
        <p14:creationId xmlns:p14="http://schemas.microsoft.com/office/powerpoint/2010/main" val="436485002"/>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8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311"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491139"/>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3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3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5" indent="0">
              <a:buNone/>
              <a:defRPr sz="1500" b="1"/>
            </a:lvl4pPr>
            <a:lvl5pPr marL="1774135" indent="0">
              <a:buNone/>
              <a:defRPr sz="1500" b="1"/>
            </a:lvl5pPr>
            <a:lvl6pPr marL="2217659" indent="0">
              <a:buNone/>
              <a:defRPr sz="1500" b="1"/>
            </a:lvl6pPr>
            <a:lvl7pPr marL="2661197" indent="0">
              <a:buNone/>
              <a:defRPr sz="1500" b="1"/>
            </a:lvl7pPr>
            <a:lvl8pPr marL="3104731" indent="0">
              <a:buNone/>
              <a:defRPr sz="1500" b="1"/>
            </a:lvl8pPr>
            <a:lvl9pPr marL="354825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5824087"/>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876635"/>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90846"/>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8"/>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1218963450"/>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5" indent="0">
              <a:buNone/>
              <a:defRPr sz="2000"/>
            </a:lvl4pPr>
            <a:lvl5pPr marL="1774135" indent="0">
              <a:buNone/>
              <a:defRPr sz="2000"/>
            </a:lvl5pPr>
            <a:lvl6pPr marL="2217659" indent="0">
              <a:buNone/>
              <a:defRPr sz="2000"/>
            </a:lvl6pPr>
            <a:lvl7pPr marL="2661197" indent="0">
              <a:buNone/>
              <a:defRPr sz="2000"/>
            </a:lvl7pPr>
            <a:lvl8pPr marL="3104731" indent="0">
              <a:buNone/>
              <a:defRPr sz="2000"/>
            </a:lvl8pPr>
            <a:lvl9pPr marL="354825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5" indent="0">
              <a:buNone/>
              <a:defRPr sz="900"/>
            </a:lvl4pPr>
            <a:lvl5pPr marL="1774135" indent="0">
              <a:buNone/>
              <a:defRPr sz="900"/>
            </a:lvl5pPr>
            <a:lvl6pPr marL="2217659" indent="0">
              <a:buNone/>
              <a:defRPr sz="900"/>
            </a:lvl6pPr>
            <a:lvl7pPr marL="2661197" indent="0">
              <a:buNone/>
              <a:defRPr sz="900"/>
            </a:lvl7pPr>
            <a:lvl8pPr marL="3104731" indent="0">
              <a:buNone/>
              <a:defRPr sz="900"/>
            </a:lvl8pPr>
            <a:lvl9pPr marL="3548259" indent="0">
              <a:buNone/>
              <a:defRPr sz="900"/>
            </a:lvl9pPr>
          </a:lstStyle>
          <a:p>
            <a:pPr lvl="0"/>
            <a:r>
              <a:rPr lang="en-US" smtClean="0"/>
              <a:t>Click to edit Master text styles</a:t>
            </a:r>
          </a:p>
        </p:txBody>
      </p:sp>
    </p:spTree>
    <p:extLst>
      <p:ext uri="{BB962C8B-B14F-4D97-AF65-F5344CB8AC3E}">
        <p14:creationId xmlns:p14="http://schemas.microsoft.com/office/powerpoint/2010/main" val="2624343871"/>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465536"/>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6"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26631"/>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4" indent="0" algn="ctr">
              <a:buNone/>
              <a:defRPr/>
            </a:lvl4pPr>
            <a:lvl5pPr marL="1774134" indent="0" algn="ctr">
              <a:buNone/>
              <a:defRPr/>
            </a:lvl5pPr>
            <a:lvl6pPr marL="2217655" indent="0" algn="ctr">
              <a:buNone/>
              <a:defRPr/>
            </a:lvl6pPr>
            <a:lvl7pPr marL="2661194" indent="0" algn="ctr">
              <a:buNone/>
              <a:defRPr/>
            </a:lvl7pPr>
            <a:lvl8pPr marL="3104728" indent="0" algn="ctr">
              <a:buNone/>
              <a:defRPr/>
            </a:lvl8pPr>
            <a:lvl9pPr marL="354825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165388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32378667"/>
      </p:ext>
    </p:extLst>
  </p:cSld>
  <p:clrMapOvr>
    <a:masterClrMapping/>
  </p:clrMapOvr>
  <p:transition xmlns:p14="http://schemas.microsoft.com/office/powerpoint/2010/mai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7175556"/>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4" indent="0">
              <a:buNone/>
              <a:defRPr sz="1400"/>
            </a:lvl4pPr>
            <a:lvl5pPr marL="1774134" indent="0">
              <a:buNone/>
              <a:defRPr sz="1400"/>
            </a:lvl5pPr>
            <a:lvl6pPr marL="2217655" indent="0">
              <a:buNone/>
              <a:defRPr sz="1400"/>
            </a:lvl6pPr>
            <a:lvl7pPr marL="2661194" indent="0">
              <a:buNone/>
              <a:defRPr sz="1400"/>
            </a:lvl7pPr>
            <a:lvl8pPr marL="3104728" indent="0">
              <a:buNone/>
              <a:defRPr sz="1400"/>
            </a:lvl8pPr>
            <a:lvl9pPr marL="3548255" indent="0">
              <a:buNone/>
              <a:defRPr sz="1400"/>
            </a:lvl9pPr>
          </a:lstStyle>
          <a:p>
            <a:pPr lvl="0"/>
            <a:r>
              <a:rPr lang="en-US" smtClean="0"/>
              <a:t>Click to edit Master text styles</a:t>
            </a:r>
          </a:p>
        </p:txBody>
      </p:sp>
    </p:spTree>
    <p:extLst>
      <p:ext uri="{BB962C8B-B14F-4D97-AF65-F5344CB8AC3E}">
        <p14:creationId xmlns:p14="http://schemas.microsoft.com/office/powerpoint/2010/main" val="1736312133"/>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4546600"/>
            <a:ext cx="7252408" cy="4064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0316121"/>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4" indent="0">
              <a:buNone/>
              <a:defRPr sz="1500" b="1"/>
            </a:lvl4pPr>
            <a:lvl5pPr marL="1774134" indent="0">
              <a:buNone/>
              <a:defRPr sz="1500" b="1"/>
            </a:lvl5pPr>
            <a:lvl6pPr marL="2217655" indent="0">
              <a:buNone/>
              <a:defRPr sz="1500" b="1"/>
            </a:lvl6pPr>
            <a:lvl7pPr marL="2661194" indent="0">
              <a:buNone/>
              <a:defRPr sz="1500" b="1"/>
            </a:lvl7pPr>
            <a:lvl8pPr marL="3104728" indent="0">
              <a:buNone/>
              <a:defRPr sz="1500" b="1"/>
            </a:lvl8pPr>
            <a:lvl9pPr marL="354825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7093424"/>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169260"/>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416217"/>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969785559"/>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4" indent="0">
              <a:buNone/>
              <a:defRPr sz="2000"/>
            </a:lvl4pPr>
            <a:lvl5pPr marL="1774134" indent="0">
              <a:buNone/>
              <a:defRPr sz="2000"/>
            </a:lvl5pPr>
            <a:lvl6pPr marL="2217655" indent="0">
              <a:buNone/>
              <a:defRPr sz="2000"/>
            </a:lvl6pPr>
            <a:lvl7pPr marL="2661194" indent="0">
              <a:buNone/>
              <a:defRPr sz="2000"/>
            </a:lvl7pPr>
            <a:lvl8pPr marL="3104728" indent="0">
              <a:buNone/>
              <a:defRPr sz="2000"/>
            </a:lvl8pPr>
            <a:lvl9pPr marL="354825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4" indent="0">
              <a:buNone/>
              <a:defRPr sz="900"/>
            </a:lvl4pPr>
            <a:lvl5pPr marL="1774134" indent="0">
              <a:buNone/>
              <a:defRPr sz="900"/>
            </a:lvl5pPr>
            <a:lvl6pPr marL="2217655" indent="0">
              <a:buNone/>
              <a:defRPr sz="900"/>
            </a:lvl6pPr>
            <a:lvl7pPr marL="2661194" indent="0">
              <a:buNone/>
              <a:defRPr sz="900"/>
            </a:lvl7pPr>
            <a:lvl8pPr marL="3104728" indent="0">
              <a:buNone/>
              <a:defRPr sz="900"/>
            </a:lvl8pPr>
            <a:lvl9pPr marL="3548255" indent="0">
              <a:buNone/>
              <a:defRPr sz="900"/>
            </a:lvl9pPr>
          </a:lstStyle>
          <a:p>
            <a:pPr lvl="0"/>
            <a:r>
              <a:rPr lang="en-US" smtClean="0"/>
              <a:t>Click to edit Master text styles</a:t>
            </a:r>
          </a:p>
        </p:txBody>
      </p:sp>
    </p:spTree>
    <p:extLst>
      <p:ext uri="{BB962C8B-B14F-4D97-AF65-F5344CB8AC3E}">
        <p14:creationId xmlns:p14="http://schemas.microsoft.com/office/powerpoint/2010/main" val="2058174109"/>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635903"/>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3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543677"/>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78578"/>
      </p:ext>
    </p:extLst>
  </p:cSld>
  <p:clrMapOvr>
    <a:masterClrMapping/>
  </p:clrMapOvr>
  <p:transition xmlns:p14="http://schemas.microsoft.com/office/powerpoint/2010/main"/>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92" indent="0" algn="ctr">
              <a:buNone/>
              <a:defRPr/>
            </a:lvl4pPr>
            <a:lvl5pPr marL="1774132" indent="0" algn="ctr">
              <a:buNone/>
              <a:defRPr/>
            </a:lvl5pPr>
            <a:lvl6pPr marL="2217655" indent="0" algn="ctr">
              <a:buNone/>
              <a:defRPr/>
            </a:lvl6pPr>
            <a:lvl7pPr marL="2661191" indent="0" algn="ctr">
              <a:buNone/>
              <a:defRPr/>
            </a:lvl7pPr>
            <a:lvl8pPr marL="3104723" indent="0" algn="ctr">
              <a:buNone/>
              <a:defRPr/>
            </a:lvl8pPr>
            <a:lvl9pPr marL="354825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154028"/>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66777725"/>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92" indent="0">
              <a:buNone/>
              <a:defRPr sz="1400"/>
            </a:lvl4pPr>
            <a:lvl5pPr marL="1774132" indent="0">
              <a:buNone/>
              <a:defRPr sz="1400"/>
            </a:lvl5pPr>
            <a:lvl6pPr marL="2217655" indent="0">
              <a:buNone/>
              <a:defRPr sz="1400"/>
            </a:lvl6pPr>
            <a:lvl7pPr marL="2661191" indent="0">
              <a:buNone/>
              <a:defRPr sz="1400"/>
            </a:lvl7pPr>
            <a:lvl8pPr marL="3104723" indent="0">
              <a:buNone/>
              <a:defRPr sz="1400"/>
            </a:lvl8pPr>
            <a:lvl9pPr marL="3548251" indent="0">
              <a:buNone/>
              <a:defRPr sz="1400"/>
            </a:lvl9pPr>
          </a:lstStyle>
          <a:p>
            <a:pPr lvl="0"/>
            <a:r>
              <a:rPr lang="en-US" smtClean="0"/>
              <a:t>Click to edit Master text styles</a:t>
            </a:r>
          </a:p>
        </p:txBody>
      </p:sp>
    </p:spTree>
    <p:extLst>
      <p:ext uri="{BB962C8B-B14F-4D97-AF65-F5344CB8AC3E}">
        <p14:creationId xmlns:p14="http://schemas.microsoft.com/office/powerpoint/2010/main" val="60050241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00"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4058" y="5283203"/>
            <a:ext cx="7258759" cy="35814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2287003"/>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1"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92" indent="0">
              <a:buNone/>
              <a:defRPr sz="1500" b="1"/>
            </a:lvl4pPr>
            <a:lvl5pPr marL="1774132" indent="0">
              <a:buNone/>
              <a:defRPr sz="1500" b="1"/>
            </a:lvl5pPr>
            <a:lvl6pPr marL="2217655" indent="0">
              <a:buNone/>
              <a:defRPr sz="1500" b="1"/>
            </a:lvl6pPr>
            <a:lvl7pPr marL="2661191" indent="0">
              <a:buNone/>
              <a:defRPr sz="1500" b="1"/>
            </a:lvl7pPr>
            <a:lvl8pPr marL="3104723" indent="0">
              <a:buNone/>
              <a:defRPr sz="1500" b="1"/>
            </a:lvl8pPr>
            <a:lvl9pPr marL="3548251"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4914299"/>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3230492"/>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843036"/>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0"/>
            <a:ext cx="5348810" cy="6254750"/>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376788964"/>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92" indent="0">
              <a:buNone/>
              <a:defRPr sz="2000"/>
            </a:lvl4pPr>
            <a:lvl5pPr marL="1774132" indent="0">
              <a:buNone/>
              <a:defRPr sz="2000"/>
            </a:lvl5pPr>
            <a:lvl6pPr marL="2217655" indent="0">
              <a:buNone/>
              <a:defRPr sz="2000"/>
            </a:lvl6pPr>
            <a:lvl7pPr marL="2661191" indent="0">
              <a:buNone/>
              <a:defRPr sz="2000"/>
            </a:lvl7pPr>
            <a:lvl8pPr marL="3104723" indent="0">
              <a:buNone/>
              <a:defRPr sz="2000"/>
            </a:lvl8pPr>
            <a:lvl9pPr marL="354825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92" indent="0">
              <a:buNone/>
              <a:defRPr sz="900"/>
            </a:lvl4pPr>
            <a:lvl5pPr marL="1774132" indent="0">
              <a:buNone/>
              <a:defRPr sz="900"/>
            </a:lvl5pPr>
            <a:lvl6pPr marL="2217655" indent="0">
              <a:buNone/>
              <a:defRPr sz="900"/>
            </a:lvl6pPr>
            <a:lvl7pPr marL="2661191" indent="0">
              <a:buNone/>
              <a:defRPr sz="900"/>
            </a:lvl7pPr>
            <a:lvl8pPr marL="3104723" indent="0">
              <a:buNone/>
              <a:defRPr sz="900"/>
            </a:lvl8pPr>
            <a:lvl9pPr marL="3548251" indent="0">
              <a:buNone/>
              <a:defRPr sz="900"/>
            </a:lvl9pPr>
          </a:lstStyle>
          <a:p>
            <a:pPr lvl="0"/>
            <a:r>
              <a:rPr lang="en-US" smtClean="0"/>
              <a:t>Click to edit Master text styles</a:t>
            </a:r>
          </a:p>
        </p:txBody>
      </p:sp>
    </p:spTree>
    <p:extLst>
      <p:ext uri="{BB962C8B-B14F-4D97-AF65-F5344CB8AC3E}">
        <p14:creationId xmlns:p14="http://schemas.microsoft.com/office/powerpoint/2010/main" val="267552891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70809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ey Background 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27564"/>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812225" y="177800"/>
            <a:ext cx="3670659" cy="868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9" y="177800"/>
            <a:ext cx="10859560" cy="868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5395552"/>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588" indent="0" algn="ctr">
              <a:buNone/>
              <a:defRPr/>
            </a:lvl4pPr>
            <a:lvl5pPr marL="1774128" indent="0" algn="ctr">
              <a:buNone/>
              <a:defRPr/>
            </a:lvl5pPr>
            <a:lvl6pPr marL="2217648" indent="0" algn="ctr">
              <a:buNone/>
              <a:defRPr/>
            </a:lvl6pPr>
            <a:lvl7pPr marL="2661183" indent="0" algn="ctr">
              <a:buNone/>
              <a:defRPr/>
            </a:lvl7pPr>
            <a:lvl8pPr marL="3104715" indent="0" algn="ctr">
              <a:buNone/>
              <a:defRPr/>
            </a:lvl8pPr>
            <a:lvl9pPr marL="354824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6164769"/>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9282007"/>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588" indent="0">
              <a:buNone/>
              <a:defRPr sz="1400"/>
            </a:lvl4pPr>
            <a:lvl5pPr marL="1774128" indent="0">
              <a:buNone/>
              <a:defRPr sz="1400"/>
            </a:lvl5pPr>
            <a:lvl6pPr marL="2217648" indent="0">
              <a:buNone/>
              <a:defRPr sz="1400"/>
            </a:lvl6pPr>
            <a:lvl7pPr marL="2661183" indent="0">
              <a:buNone/>
              <a:defRPr sz="1400"/>
            </a:lvl7pPr>
            <a:lvl8pPr marL="3104715" indent="0">
              <a:buNone/>
              <a:defRPr sz="1400"/>
            </a:lvl8pPr>
            <a:lvl9pPr marL="3548240" indent="0">
              <a:buNone/>
              <a:defRPr sz="1400"/>
            </a:lvl9pPr>
          </a:lstStyle>
          <a:p>
            <a:pPr lvl="0"/>
            <a:r>
              <a:rPr lang="en-US" smtClean="0"/>
              <a:t>Click to edit Master text styles</a:t>
            </a:r>
          </a:p>
        </p:txBody>
      </p:sp>
    </p:spTree>
    <p:extLst>
      <p:ext uri="{BB962C8B-B14F-4D97-AF65-F5344CB8AC3E}">
        <p14:creationId xmlns:p14="http://schemas.microsoft.com/office/powerpoint/2010/main" val="2895034578"/>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49"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8086" y="1879603"/>
            <a:ext cx="357540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1648682"/>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588" indent="0">
              <a:buNone/>
              <a:defRPr sz="1500" b="1"/>
            </a:lvl4pPr>
            <a:lvl5pPr marL="1774128" indent="0">
              <a:buNone/>
              <a:defRPr sz="1500" b="1"/>
            </a:lvl5pPr>
            <a:lvl6pPr marL="2217648" indent="0">
              <a:buNone/>
              <a:defRPr sz="1500" b="1"/>
            </a:lvl6pPr>
            <a:lvl7pPr marL="2661183" indent="0">
              <a:buNone/>
              <a:defRPr sz="1500" b="1"/>
            </a:lvl7pPr>
            <a:lvl8pPr marL="3104715" indent="0">
              <a:buNone/>
              <a:defRPr sz="1500" b="1"/>
            </a:lvl8pPr>
            <a:lvl9pPr marL="354824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0477294"/>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2064344"/>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054417"/>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1"/>
            <a:ext cx="5348810" cy="6254750"/>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4023698930"/>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588" indent="0">
              <a:buNone/>
              <a:defRPr sz="2000"/>
            </a:lvl4pPr>
            <a:lvl5pPr marL="1774128" indent="0">
              <a:buNone/>
              <a:defRPr sz="2000"/>
            </a:lvl5pPr>
            <a:lvl6pPr marL="2217648" indent="0">
              <a:buNone/>
              <a:defRPr sz="2000"/>
            </a:lvl6pPr>
            <a:lvl7pPr marL="2661183" indent="0">
              <a:buNone/>
              <a:defRPr sz="2000"/>
            </a:lvl7pPr>
            <a:lvl8pPr marL="3104715" indent="0">
              <a:buNone/>
              <a:defRPr sz="2000"/>
            </a:lvl8pPr>
            <a:lvl9pPr marL="354824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588" indent="0">
              <a:buNone/>
              <a:defRPr sz="900"/>
            </a:lvl4pPr>
            <a:lvl5pPr marL="1774128" indent="0">
              <a:buNone/>
              <a:defRPr sz="900"/>
            </a:lvl5pPr>
            <a:lvl6pPr marL="2217648" indent="0">
              <a:buNone/>
              <a:defRPr sz="900"/>
            </a:lvl6pPr>
            <a:lvl7pPr marL="2661183" indent="0">
              <a:buNone/>
              <a:defRPr sz="900"/>
            </a:lvl7pPr>
            <a:lvl8pPr marL="3104715" indent="0">
              <a:buNone/>
              <a:defRPr sz="900"/>
            </a:lvl8pPr>
            <a:lvl9pPr marL="3548240" indent="0">
              <a:buNone/>
              <a:defRPr sz="900"/>
            </a:lvl9pPr>
          </a:lstStyle>
          <a:p>
            <a:pPr lvl="0"/>
            <a:r>
              <a:rPr lang="en-US" smtClean="0"/>
              <a:t>Click to edit Master text styles</a:t>
            </a:r>
          </a:p>
        </p:txBody>
      </p:sp>
    </p:spTree>
    <p:extLst>
      <p:ext uri="{BB962C8B-B14F-4D97-AF65-F5344CB8AC3E}">
        <p14:creationId xmlns:p14="http://schemas.microsoft.com/office/powerpoint/2010/main" val="653170702"/>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097223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583521"/>
      </p:ext>
    </p:extLst>
  </p:cSld>
  <p:clrMapOvr>
    <a:masterClrMapping/>
  </p:clrMapOvr>
  <p:transition xmlns:p14="http://schemas.microsoft.com/office/powerpoint/2010/mai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0328081"/>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45"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8470134"/>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a:prstGeom prst="rect">
            <a:avLst/>
          </a:prstGeom>
        </p:spPr>
        <p:txBody>
          <a:bodyPr lIns="88709" tIns="44355" rIns="88709" bIns="44355"/>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6" indent="0" algn="ctr">
              <a:buNone/>
              <a:defRPr/>
            </a:lvl5pPr>
            <a:lvl6pPr marL="2217646" indent="0" algn="ctr">
              <a:buNone/>
              <a:defRPr/>
            </a:lvl6pPr>
            <a:lvl7pPr marL="2661180" indent="0" algn="ctr">
              <a:buNone/>
              <a:defRPr/>
            </a:lvl7pPr>
            <a:lvl8pPr marL="3104712" indent="0" algn="ctr">
              <a:buNone/>
              <a:defRPr/>
            </a:lvl8pPr>
            <a:lvl9pPr marL="354823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9953206"/>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4181720"/>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a:prstGeom prst="rect">
            <a:avLst/>
          </a:prstGeom>
        </p:spPr>
        <p:txBody>
          <a:bodyPr lIns="88709" tIns="44355" rIns="88709" bIns="44355"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6" indent="0">
              <a:buNone/>
              <a:defRPr sz="1400"/>
            </a:lvl5pPr>
            <a:lvl6pPr marL="2217646" indent="0">
              <a:buNone/>
              <a:defRPr sz="1400"/>
            </a:lvl6pPr>
            <a:lvl7pPr marL="2661180" indent="0">
              <a:buNone/>
              <a:defRPr sz="1400"/>
            </a:lvl7pPr>
            <a:lvl8pPr marL="3104712" indent="0">
              <a:buNone/>
              <a:defRPr sz="1400"/>
            </a:lvl8pPr>
            <a:lvl9pPr marL="3548235" indent="0">
              <a:buNone/>
              <a:defRPr sz="1400"/>
            </a:lvl9pPr>
          </a:lstStyle>
          <a:p>
            <a:pPr lvl="0"/>
            <a:r>
              <a:rPr lang="en-US" smtClean="0"/>
              <a:t>Click to edit Master text styles</a:t>
            </a:r>
          </a:p>
        </p:txBody>
      </p:sp>
    </p:spTree>
    <p:extLst>
      <p:ext uri="{BB962C8B-B14F-4D97-AF65-F5344CB8AC3E}">
        <p14:creationId xmlns:p14="http://schemas.microsoft.com/office/powerpoint/2010/main" val="1575262520"/>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3384284"/>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49"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49"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6" indent="0">
              <a:buNone/>
              <a:defRPr sz="1500" b="1"/>
            </a:lvl5pPr>
            <a:lvl6pPr marL="2217646" indent="0">
              <a:buNone/>
              <a:defRPr sz="1500" b="1"/>
            </a:lvl6pPr>
            <a:lvl7pPr marL="2661180" indent="0">
              <a:buNone/>
              <a:defRPr sz="1500" b="1"/>
            </a:lvl7pPr>
            <a:lvl8pPr marL="3104712" indent="0">
              <a:buNone/>
              <a:defRPr sz="1500" b="1"/>
            </a:lvl8pPr>
            <a:lvl9pPr marL="354823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890809"/>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Tree>
    <p:extLst>
      <p:ext uri="{BB962C8B-B14F-4D97-AF65-F5344CB8AC3E}">
        <p14:creationId xmlns:p14="http://schemas.microsoft.com/office/powerpoint/2010/main" val="4267231522"/>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467557"/>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112563351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0"/>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482331305"/>
      </p:ext>
    </p:extLst>
  </p:cSld>
  <p:clrMapOvr>
    <a:masterClrMapping/>
  </p:clrMapOvr>
  <p:transition xmlns:p14="http://schemas.microsoft.com/office/powerpoint/2010/mai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a:prstGeom prst="rect">
            <a:avLst/>
          </a:prstGeom>
        </p:spPr>
        <p:txBody>
          <a:bodyPr lIns="88709" tIns="44355" rIns="88709" bIns="44355"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6" indent="0">
              <a:buNone/>
              <a:defRPr sz="2000"/>
            </a:lvl5pPr>
            <a:lvl6pPr marL="2217646" indent="0">
              <a:buNone/>
              <a:defRPr sz="2000"/>
            </a:lvl6pPr>
            <a:lvl7pPr marL="2661180" indent="0">
              <a:buNone/>
              <a:defRPr sz="2000"/>
            </a:lvl7pPr>
            <a:lvl8pPr marL="3104712" indent="0">
              <a:buNone/>
              <a:defRPr sz="2000"/>
            </a:lvl8pPr>
            <a:lvl9pPr marL="354823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6" indent="0">
              <a:buNone/>
              <a:defRPr sz="900"/>
            </a:lvl5pPr>
            <a:lvl6pPr marL="2217646" indent="0">
              <a:buNone/>
              <a:defRPr sz="900"/>
            </a:lvl6pPr>
            <a:lvl7pPr marL="2661180" indent="0">
              <a:buNone/>
              <a:defRPr sz="900"/>
            </a:lvl7pPr>
            <a:lvl8pPr marL="3104712" indent="0">
              <a:buNone/>
              <a:defRPr sz="900"/>
            </a:lvl8pPr>
            <a:lvl9pPr marL="3548235" indent="0">
              <a:buNone/>
              <a:defRPr sz="900"/>
            </a:lvl9pPr>
          </a:lstStyle>
          <a:p>
            <a:pPr lvl="0"/>
            <a:r>
              <a:rPr lang="en-US" smtClean="0"/>
              <a:t>Click to edit Master text styles</a:t>
            </a:r>
          </a:p>
        </p:txBody>
      </p:sp>
    </p:spTree>
    <p:extLst>
      <p:ext uri="{BB962C8B-B14F-4D97-AF65-F5344CB8AC3E}">
        <p14:creationId xmlns:p14="http://schemas.microsoft.com/office/powerpoint/2010/main" val="29224944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a:prstGeom prst="rect">
            <a:avLst/>
          </a:prstGeom>
        </p:spPr>
        <p:txBody>
          <a:bodyPr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73471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366922"/>
            <a:ext cx="3657957" cy="7800975"/>
          </a:xfrm>
          <a:prstGeom prst="rect">
            <a:avLst/>
          </a:prstGeom>
        </p:spPr>
        <p:txBody>
          <a:bodyPr vert="eaVert" lIns="88709" tIns="44355" rIns="88709" bIns="44355"/>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366922"/>
            <a:ext cx="10821457" cy="7800975"/>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932804"/>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585" indent="0" algn="ctr">
              <a:buNone/>
              <a:defRPr/>
            </a:lvl4pPr>
            <a:lvl5pPr marL="1774125" indent="0" algn="ctr">
              <a:buNone/>
              <a:defRPr/>
            </a:lvl5pPr>
            <a:lvl6pPr marL="2217643" indent="0" algn="ctr">
              <a:buNone/>
              <a:defRPr/>
            </a:lvl6pPr>
            <a:lvl7pPr marL="2661179" indent="0" algn="ctr">
              <a:buNone/>
              <a:defRPr/>
            </a:lvl7pPr>
            <a:lvl8pPr marL="3104709" indent="0" algn="ctr">
              <a:buNone/>
              <a:defRPr/>
            </a:lvl8pPr>
            <a:lvl9pPr marL="354823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80668461"/>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83792"/>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585" indent="0">
              <a:buNone/>
              <a:defRPr sz="1400"/>
            </a:lvl4pPr>
            <a:lvl5pPr marL="1774125" indent="0">
              <a:buNone/>
              <a:defRPr sz="1400"/>
            </a:lvl5pPr>
            <a:lvl6pPr marL="2217643" indent="0">
              <a:buNone/>
              <a:defRPr sz="1400"/>
            </a:lvl6pPr>
            <a:lvl7pPr marL="2661179" indent="0">
              <a:buNone/>
              <a:defRPr sz="1400"/>
            </a:lvl7pPr>
            <a:lvl8pPr marL="3104709" indent="0">
              <a:buNone/>
              <a:defRPr sz="1400"/>
            </a:lvl8pPr>
            <a:lvl9pPr marL="3548234" indent="0">
              <a:buNone/>
              <a:defRPr sz="1400"/>
            </a:lvl9pPr>
          </a:lstStyle>
          <a:p>
            <a:pPr lvl="0"/>
            <a:r>
              <a:rPr lang="en-US" smtClean="0"/>
              <a:t>Click to edit Master text styles</a:t>
            </a:r>
          </a:p>
        </p:txBody>
      </p:sp>
    </p:spTree>
    <p:extLst>
      <p:ext uri="{BB962C8B-B14F-4D97-AF65-F5344CB8AC3E}">
        <p14:creationId xmlns:p14="http://schemas.microsoft.com/office/powerpoint/2010/main" val="331046887"/>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1442896"/>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50"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50"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585" indent="0">
              <a:buNone/>
              <a:defRPr sz="1500" b="1"/>
            </a:lvl4pPr>
            <a:lvl5pPr marL="1774125" indent="0">
              <a:buNone/>
              <a:defRPr sz="1500" b="1"/>
            </a:lvl5pPr>
            <a:lvl6pPr marL="2217643" indent="0">
              <a:buNone/>
              <a:defRPr sz="1500" b="1"/>
            </a:lvl6pPr>
            <a:lvl7pPr marL="2661179" indent="0">
              <a:buNone/>
              <a:defRPr sz="1500" b="1"/>
            </a:lvl7pPr>
            <a:lvl8pPr marL="3104709" indent="0">
              <a:buNone/>
              <a:defRPr sz="1500" b="1"/>
            </a:lvl8pPr>
            <a:lvl9pPr marL="354823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0711807"/>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2757021"/>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073903"/>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15" indent="0">
              <a:buNone/>
              <a:defRPr sz="2000"/>
            </a:lvl4pPr>
            <a:lvl5pPr marL="1774157" indent="0">
              <a:buNone/>
              <a:defRPr sz="2000"/>
            </a:lvl5pPr>
            <a:lvl6pPr marL="2217695" indent="0">
              <a:buNone/>
              <a:defRPr sz="2000"/>
            </a:lvl6pPr>
            <a:lvl7pPr marL="2661232" indent="0">
              <a:buNone/>
              <a:defRPr sz="2000"/>
            </a:lvl7pPr>
            <a:lvl8pPr marL="3104774" indent="0">
              <a:buNone/>
              <a:defRPr sz="2000"/>
            </a:lvl8pPr>
            <a:lvl9pPr marL="3548311"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15" indent="0">
              <a:buNone/>
              <a:defRPr sz="900"/>
            </a:lvl4pPr>
            <a:lvl5pPr marL="1774157" indent="0">
              <a:buNone/>
              <a:defRPr sz="900"/>
            </a:lvl5pPr>
            <a:lvl6pPr marL="2217695" indent="0">
              <a:buNone/>
              <a:defRPr sz="900"/>
            </a:lvl6pPr>
            <a:lvl7pPr marL="2661232" indent="0">
              <a:buNone/>
              <a:defRPr sz="900"/>
            </a:lvl7pPr>
            <a:lvl8pPr marL="3104774" indent="0">
              <a:buNone/>
              <a:defRPr sz="900"/>
            </a:lvl8pPr>
            <a:lvl9pPr marL="3548311" indent="0">
              <a:buNone/>
              <a:defRPr sz="900"/>
            </a:lvl9pPr>
          </a:lstStyle>
          <a:p>
            <a:pPr lvl="0"/>
            <a:r>
              <a:rPr lang="en-US" smtClean="0"/>
              <a:t>Click to edit Master text styles</a:t>
            </a:r>
          </a:p>
        </p:txBody>
      </p:sp>
    </p:spTree>
    <p:extLst>
      <p:ext uri="{BB962C8B-B14F-4D97-AF65-F5344CB8AC3E}">
        <p14:creationId xmlns:p14="http://schemas.microsoft.com/office/powerpoint/2010/main" val="1540480682"/>
      </p:ext>
    </p:extLst>
  </p:cSld>
  <p:clrMapOvr>
    <a:masterClrMapping/>
  </p:clrMapOvr>
  <p:transition xmlns:p14="http://schemas.microsoft.com/office/powerpoint/2010/mai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47"/>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73"/>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2464690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585" indent="0">
              <a:buNone/>
              <a:defRPr sz="2000"/>
            </a:lvl4pPr>
            <a:lvl5pPr marL="1774125" indent="0">
              <a:buNone/>
              <a:defRPr sz="2000"/>
            </a:lvl5pPr>
            <a:lvl6pPr marL="2217643" indent="0">
              <a:buNone/>
              <a:defRPr sz="2000"/>
            </a:lvl6pPr>
            <a:lvl7pPr marL="2661179" indent="0">
              <a:buNone/>
              <a:defRPr sz="2000"/>
            </a:lvl7pPr>
            <a:lvl8pPr marL="3104709" indent="0">
              <a:buNone/>
              <a:defRPr sz="2000"/>
            </a:lvl8pPr>
            <a:lvl9pPr marL="354823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585" indent="0">
              <a:buNone/>
              <a:defRPr sz="900"/>
            </a:lvl4pPr>
            <a:lvl5pPr marL="1774125" indent="0">
              <a:buNone/>
              <a:defRPr sz="900"/>
            </a:lvl5pPr>
            <a:lvl6pPr marL="2217643" indent="0">
              <a:buNone/>
              <a:defRPr sz="900"/>
            </a:lvl6pPr>
            <a:lvl7pPr marL="2661179" indent="0">
              <a:buNone/>
              <a:defRPr sz="900"/>
            </a:lvl7pPr>
            <a:lvl8pPr marL="3104709" indent="0">
              <a:buNone/>
              <a:defRPr sz="900"/>
            </a:lvl8pPr>
            <a:lvl9pPr marL="3548234" indent="0">
              <a:buNone/>
              <a:defRPr sz="900"/>
            </a:lvl9pPr>
          </a:lstStyle>
          <a:p>
            <a:pPr lvl="0"/>
            <a:r>
              <a:rPr lang="en-US" smtClean="0"/>
              <a:t>Click to edit Master text styles</a:t>
            </a:r>
          </a:p>
        </p:txBody>
      </p:sp>
    </p:spTree>
    <p:extLst>
      <p:ext uri="{BB962C8B-B14F-4D97-AF65-F5344CB8AC3E}">
        <p14:creationId xmlns:p14="http://schemas.microsoft.com/office/powerpoint/2010/main" val="1773126767"/>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1486382"/>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028100" y="2133600"/>
            <a:ext cx="3899280"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32" y="2133600"/>
            <a:ext cx="11545428"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754823"/>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7" indent="0" algn="ctr">
              <a:buNone/>
              <a:defRPr/>
            </a:lvl3pPr>
            <a:lvl4pPr marL="1330619" indent="0" algn="ctr">
              <a:buNone/>
              <a:defRPr/>
            </a:lvl4pPr>
            <a:lvl5pPr marL="1774159" indent="0" algn="ctr">
              <a:buNone/>
              <a:defRPr/>
            </a:lvl5pPr>
            <a:lvl6pPr marL="2217699" indent="0" algn="ctr">
              <a:buNone/>
              <a:defRPr/>
            </a:lvl6pPr>
            <a:lvl7pPr marL="2661236" indent="0" algn="ctr">
              <a:buNone/>
              <a:defRPr/>
            </a:lvl7pPr>
            <a:lvl8pPr marL="3104777" indent="0" algn="ctr">
              <a:buNone/>
              <a:defRPr/>
            </a:lvl8pPr>
            <a:lvl9pPr marL="354831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63141"/>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2384811"/>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7" indent="0">
              <a:buNone/>
              <a:defRPr sz="1500"/>
            </a:lvl3pPr>
            <a:lvl4pPr marL="1330619" indent="0">
              <a:buNone/>
              <a:defRPr sz="1400"/>
            </a:lvl4pPr>
            <a:lvl5pPr marL="1774159" indent="0">
              <a:buNone/>
              <a:defRPr sz="1400"/>
            </a:lvl5pPr>
            <a:lvl6pPr marL="2217699" indent="0">
              <a:buNone/>
              <a:defRPr sz="1400"/>
            </a:lvl6pPr>
            <a:lvl7pPr marL="2661236" indent="0">
              <a:buNone/>
              <a:defRPr sz="1400"/>
            </a:lvl7pPr>
            <a:lvl8pPr marL="3104777" indent="0">
              <a:buNone/>
              <a:defRPr sz="1400"/>
            </a:lvl8pPr>
            <a:lvl9pPr marL="3548314" indent="0">
              <a:buNone/>
              <a:defRPr sz="1400"/>
            </a:lvl9pPr>
          </a:lstStyle>
          <a:p>
            <a:pPr lvl="0"/>
            <a:r>
              <a:rPr lang="en-US" smtClean="0"/>
              <a:t>Click to edit Master text styles</a:t>
            </a:r>
          </a:p>
        </p:txBody>
      </p:sp>
    </p:spTree>
    <p:extLst>
      <p:ext uri="{BB962C8B-B14F-4D97-AF65-F5344CB8AC3E}">
        <p14:creationId xmlns:p14="http://schemas.microsoft.com/office/powerpoint/2010/main" val="3498810502"/>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2397487"/>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1" y="2046294"/>
            <a:ext cx="7182552"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1"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7" indent="0">
              <a:buNone/>
              <a:defRPr sz="1700" b="1"/>
            </a:lvl3pPr>
            <a:lvl4pPr marL="1330619" indent="0">
              <a:buNone/>
              <a:defRPr sz="1500" b="1"/>
            </a:lvl4pPr>
            <a:lvl5pPr marL="1774159" indent="0">
              <a:buNone/>
              <a:defRPr sz="1500" b="1"/>
            </a:lvl5pPr>
            <a:lvl6pPr marL="2217699" indent="0">
              <a:buNone/>
              <a:defRPr sz="1500" b="1"/>
            </a:lvl6pPr>
            <a:lvl7pPr marL="2661236" indent="0">
              <a:buNone/>
              <a:defRPr sz="1500" b="1"/>
            </a:lvl7pPr>
            <a:lvl8pPr marL="3104777" indent="0">
              <a:buNone/>
              <a:defRPr sz="1500" b="1"/>
            </a:lvl8pPr>
            <a:lvl9pPr marL="354831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146260"/>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1615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068008"/>
      </p:ext>
    </p:extLst>
  </p:cSld>
  <p:clrMapOvr>
    <a:masterClrMapping/>
  </p:clrMapOvr>
  <p:transition xmlns:p14="http://schemas.microsoft.com/office/powerpoint/2010/mai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793738"/>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1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2387692197"/>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7" indent="0">
              <a:buNone/>
              <a:defRPr sz="2300"/>
            </a:lvl3pPr>
            <a:lvl4pPr marL="1330619" indent="0">
              <a:buNone/>
              <a:defRPr sz="2000"/>
            </a:lvl4pPr>
            <a:lvl5pPr marL="1774159" indent="0">
              <a:buNone/>
              <a:defRPr sz="2000"/>
            </a:lvl5pPr>
            <a:lvl6pPr marL="2217699" indent="0">
              <a:buNone/>
              <a:defRPr sz="2000"/>
            </a:lvl6pPr>
            <a:lvl7pPr marL="2661236" indent="0">
              <a:buNone/>
              <a:defRPr sz="2000"/>
            </a:lvl7pPr>
            <a:lvl8pPr marL="3104777" indent="0">
              <a:buNone/>
              <a:defRPr sz="2000"/>
            </a:lvl8pPr>
            <a:lvl9pPr marL="3548314"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7" indent="0">
              <a:buNone/>
              <a:defRPr sz="900"/>
            </a:lvl3pPr>
            <a:lvl4pPr marL="1330619" indent="0">
              <a:buNone/>
              <a:defRPr sz="900"/>
            </a:lvl4pPr>
            <a:lvl5pPr marL="1774159" indent="0">
              <a:buNone/>
              <a:defRPr sz="900"/>
            </a:lvl5pPr>
            <a:lvl6pPr marL="2217699" indent="0">
              <a:buNone/>
              <a:defRPr sz="900"/>
            </a:lvl6pPr>
            <a:lvl7pPr marL="2661236" indent="0">
              <a:buNone/>
              <a:defRPr sz="900"/>
            </a:lvl7pPr>
            <a:lvl8pPr marL="3104777" indent="0">
              <a:buNone/>
              <a:defRPr sz="900"/>
            </a:lvl8pPr>
            <a:lvl9pPr marL="3548314" indent="0">
              <a:buNone/>
              <a:defRPr sz="900"/>
            </a:lvl9pPr>
          </a:lstStyle>
          <a:p>
            <a:pPr lvl="0"/>
            <a:r>
              <a:rPr lang="en-US" smtClean="0"/>
              <a:t>Click to edit Master text styles</a:t>
            </a:r>
          </a:p>
        </p:txBody>
      </p:sp>
    </p:spTree>
    <p:extLst>
      <p:ext uri="{BB962C8B-B14F-4D97-AF65-F5344CB8AC3E}">
        <p14:creationId xmlns:p14="http://schemas.microsoft.com/office/powerpoint/2010/main" val="4173333007"/>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2619269"/>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9"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045913"/>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82" indent="0" algn="ctr">
              <a:buNone/>
              <a:defRPr/>
            </a:lvl3pPr>
            <a:lvl4pPr marL="1330622" indent="0" algn="ctr">
              <a:buNone/>
              <a:defRPr/>
            </a:lvl4pPr>
            <a:lvl5pPr marL="1774163" indent="0" algn="ctr">
              <a:buNone/>
              <a:defRPr/>
            </a:lvl5pPr>
            <a:lvl6pPr marL="2217705" indent="0" algn="ctr">
              <a:buNone/>
              <a:defRPr/>
            </a:lvl6pPr>
            <a:lvl7pPr marL="2661245" indent="0" algn="ctr">
              <a:buNone/>
              <a:defRPr/>
            </a:lvl7pPr>
            <a:lvl8pPr marL="3104786" indent="0" algn="ctr">
              <a:buNone/>
              <a:defRPr/>
            </a:lvl8pPr>
            <a:lvl9pPr marL="354832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7716774"/>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9440890"/>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82" indent="0">
              <a:buNone/>
              <a:defRPr sz="1500"/>
            </a:lvl3pPr>
            <a:lvl4pPr marL="1330622" indent="0">
              <a:buNone/>
              <a:defRPr sz="1400"/>
            </a:lvl4pPr>
            <a:lvl5pPr marL="1774163" indent="0">
              <a:buNone/>
              <a:defRPr sz="1400"/>
            </a:lvl5pPr>
            <a:lvl6pPr marL="2217705" indent="0">
              <a:buNone/>
              <a:defRPr sz="1400"/>
            </a:lvl6pPr>
            <a:lvl7pPr marL="2661245" indent="0">
              <a:buNone/>
              <a:defRPr sz="1400"/>
            </a:lvl7pPr>
            <a:lvl8pPr marL="3104786" indent="0">
              <a:buNone/>
              <a:defRPr sz="1400"/>
            </a:lvl8pPr>
            <a:lvl9pPr marL="3548328" indent="0">
              <a:buNone/>
              <a:defRPr sz="1400"/>
            </a:lvl9pPr>
          </a:lstStyle>
          <a:p>
            <a:pPr lvl="0"/>
            <a:r>
              <a:rPr lang="en-US" smtClean="0"/>
              <a:t>Click to edit Master text styles</a:t>
            </a:r>
          </a:p>
        </p:txBody>
      </p:sp>
    </p:spTree>
    <p:extLst>
      <p:ext uri="{BB962C8B-B14F-4D97-AF65-F5344CB8AC3E}">
        <p14:creationId xmlns:p14="http://schemas.microsoft.com/office/powerpoint/2010/main" val="3020978409"/>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7"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3583829"/>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06" y="2046294"/>
            <a:ext cx="7182552"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0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3" y="2046294"/>
            <a:ext cx="7185728" cy="854074"/>
          </a:xfrm>
        </p:spPr>
        <p:txBody>
          <a:bodyPr anchor="b"/>
          <a:lstStyle>
            <a:lvl1pPr marL="0" indent="0">
              <a:buNone/>
              <a:defRPr sz="2300" b="1"/>
            </a:lvl1pPr>
            <a:lvl2pPr marL="443540" indent="0">
              <a:buNone/>
              <a:defRPr sz="2000" b="1"/>
            </a:lvl2pPr>
            <a:lvl3pPr marL="887082" indent="0">
              <a:buNone/>
              <a:defRPr sz="1700" b="1"/>
            </a:lvl3pPr>
            <a:lvl4pPr marL="1330622" indent="0">
              <a:buNone/>
              <a:defRPr sz="1500" b="1"/>
            </a:lvl4pPr>
            <a:lvl5pPr marL="1774163" indent="0">
              <a:buNone/>
              <a:defRPr sz="1500" b="1"/>
            </a:lvl5pPr>
            <a:lvl6pPr marL="2217705" indent="0">
              <a:buNone/>
              <a:defRPr sz="1500" b="1"/>
            </a:lvl6pPr>
            <a:lvl7pPr marL="2661245" indent="0">
              <a:buNone/>
              <a:defRPr sz="1500" b="1"/>
            </a:lvl7pPr>
            <a:lvl8pPr marL="3104786" indent="0">
              <a:buNone/>
              <a:defRPr sz="1500" b="1"/>
            </a:lvl8pPr>
            <a:lvl9pPr marL="354832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3"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2913953"/>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6751" y="1892310"/>
            <a:ext cx="3657957" cy="62753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909" y="1892310"/>
            <a:ext cx="10821457" cy="62753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4091454"/>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558002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76176"/>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4" y="36371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0"/>
            <a:ext cx="5348810" cy="6254750"/>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294615977"/>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82" indent="0">
              <a:buNone/>
              <a:defRPr sz="2300"/>
            </a:lvl3pPr>
            <a:lvl4pPr marL="1330622" indent="0">
              <a:buNone/>
              <a:defRPr sz="2000"/>
            </a:lvl4pPr>
            <a:lvl5pPr marL="1774163" indent="0">
              <a:buNone/>
              <a:defRPr sz="2000"/>
            </a:lvl5pPr>
            <a:lvl6pPr marL="2217705" indent="0">
              <a:buNone/>
              <a:defRPr sz="2000"/>
            </a:lvl6pPr>
            <a:lvl7pPr marL="2661245" indent="0">
              <a:buNone/>
              <a:defRPr sz="2000"/>
            </a:lvl7pPr>
            <a:lvl8pPr marL="3104786" indent="0">
              <a:buNone/>
              <a:defRPr sz="2000"/>
            </a:lvl8pPr>
            <a:lvl9pPr marL="3548328" indent="0">
              <a:buNone/>
              <a:defRPr sz="2000"/>
            </a:lvl9pPr>
          </a:lstStyle>
          <a:p>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82" indent="0">
              <a:buNone/>
              <a:defRPr sz="900"/>
            </a:lvl3pPr>
            <a:lvl4pPr marL="1330622" indent="0">
              <a:buNone/>
              <a:defRPr sz="900"/>
            </a:lvl4pPr>
            <a:lvl5pPr marL="1774163" indent="0">
              <a:buNone/>
              <a:defRPr sz="900"/>
            </a:lvl5pPr>
            <a:lvl6pPr marL="2217705" indent="0">
              <a:buNone/>
              <a:defRPr sz="900"/>
            </a:lvl6pPr>
            <a:lvl7pPr marL="2661245" indent="0">
              <a:buNone/>
              <a:defRPr sz="900"/>
            </a:lvl7pPr>
            <a:lvl8pPr marL="3104786" indent="0">
              <a:buNone/>
              <a:defRPr sz="900"/>
            </a:lvl8pPr>
            <a:lvl9pPr marL="3548328" indent="0">
              <a:buNone/>
              <a:defRPr sz="900"/>
            </a:lvl9pPr>
          </a:lstStyle>
          <a:p>
            <a:pPr lvl="0"/>
            <a:r>
              <a:rPr lang="en-US" smtClean="0"/>
              <a:t>Click to edit Master text styles</a:t>
            </a:r>
          </a:p>
        </p:txBody>
      </p:sp>
    </p:spTree>
    <p:extLst>
      <p:ext uri="{BB962C8B-B14F-4D97-AF65-F5344CB8AC3E}">
        <p14:creationId xmlns:p14="http://schemas.microsoft.com/office/powerpoint/2010/main" val="3665656202"/>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4336464"/>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0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5934966"/>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99222"/>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4" indent="0" algn="ctr">
              <a:buNone/>
              <a:defRPr/>
            </a:lvl4pPr>
            <a:lvl5pPr marL="1774154" indent="0" algn="ctr">
              <a:buNone/>
              <a:defRPr/>
            </a:lvl5pPr>
            <a:lvl6pPr marL="2217689" indent="0" algn="ctr">
              <a:buNone/>
              <a:defRPr/>
            </a:lvl6pPr>
            <a:lvl7pPr marL="2661228" indent="0" algn="ctr">
              <a:buNone/>
              <a:defRPr/>
            </a:lvl7pPr>
            <a:lvl8pPr marL="3104768" indent="0" algn="ctr">
              <a:buNone/>
              <a:defRPr/>
            </a:lvl8pPr>
            <a:lvl9pPr marL="354830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903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5842664"/>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4" indent="0">
              <a:buNone/>
              <a:defRPr sz="1400"/>
            </a:lvl4pPr>
            <a:lvl5pPr marL="1774154" indent="0">
              <a:buNone/>
              <a:defRPr sz="1400"/>
            </a:lvl5pPr>
            <a:lvl6pPr marL="2217689" indent="0">
              <a:buNone/>
              <a:defRPr sz="1400"/>
            </a:lvl6pPr>
            <a:lvl7pPr marL="2661228" indent="0">
              <a:buNone/>
              <a:defRPr sz="1400"/>
            </a:lvl7pPr>
            <a:lvl8pPr marL="3104768" indent="0">
              <a:buNone/>
              <a:defRPr sz="1400"/>
            </a:lvl8pPr>
            <a:lvl9pPr marL="3548303" indent="0">
              <a:buNone/>
              <a:defRPr sz="1400"/>
            </a:lvl9pPr>
          </a:lstStyle>
          <a:p>
            <a:pPr lvl="0"/>
            <a:r>
              <a:rPr lang="en-US" smtClean="0"/>
              <a:t>Click to edit Master text styles</a:t>
            </a:r>
          </a:p>
        </p:txBody>
      </p:sp>
    </p:spTree>
    <p:extLst>
      <p:ext uri="{BB962C8B-B14F-4D97-AF65-F5344CB8AC3E}">
        <p14:creationId xmlns:p14="http://schemas.microsoft.com/office/powerpoint/2010/main" val="85719318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01883"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874866" y="4902205"/>
            <a:ext cx="6820567" cy="2857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512587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9187"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284288" y="3875088"/>
            <a:ext cx="13819187" cy="200025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39922836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6"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6"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4" indent="0">
              <a:buNone/>
              <a:defRPr sz="1500" b="1"/>
            </a:lvl4pPr>
            <a:lvl5pPr marL="1774154" indent="0">
              <a:buNone/>
              <a:defRPr sz="1500" b="1"/>
            </a:lvl5pPr>
            <a:lvl6pPr marL="2217689" indent="0">
              <a:buNone/>
              <a:defRPr sz="1500" b="1"/>
            </a:lvl6pPr>
            <a:lvl7pPr marL="2661228" indent="0">
              <a:buNone/>
              <a:defRPr sz="1500" b="1"/>
            </a:lvl7pPr>
            <a:lvl8pPr marL="3104768" indent="0">
              <a:buNone/>
              <a:defRPr sz="1500" b="1"/>
            </a:lvl8pPr>
            <a:lvl9pPr marL="354830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0202716"/>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8128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685326"/>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2"/>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8"/>
            <a:ext cx="5348810" cy="6254750"/>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275629360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4" indent="0">
              <a:buNone/>
              <a:defRPr sz="2000"/>
            </a:lvl4pPr>
            <a:lvl5pPr marL="1774154" indent="0">
              <a:buNone/>
              <a:defRPr sz="2000"/>
            </a:lvl5pPr>
            <a:lvl6pPr marL="2217689" indent="0">
              <a:buNone/>
              <a:defRPr sz="2000"/>
            </a:lvl6pPr>
            <a:lvl7pPr marL="2661228" indent="0">
              <a:buNone/>
              <a:defRPr sz="2000"/>
            </a:lvl7pPr>
            <a:lvl8pPr marL="3104768" indent="0">
              <a:buNone/>
              <a:defRPr sz="2000"/>
            </a:lvl8pPr>
            <a:lvl9pPr marL="3548303"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63"/>
            <a:ext cx="9754553" cy="1073151"/>
          </a:xfrm>
        </p:spPr>
        <p:txBody>
          <a:bodyPr/>
          <a:lstStyle>
            <a:lvl1pPr marL="0" indent="0">
              <a:buNone/>
              <a:defRPr sz="1400"/>
            </a:lvl1pPr>
            <a:lvl2pPr marL="443540" indent="0">
              <a:buNone/>
              <a:defRPr sz="1200"/>
            </a:lvl2pPr>
            <a:lvl3pPr marL="887075" indent="0">
              <a:buNone/>
              <a:defRPr sz="900"/>
            </a:lvl3pPr>
            <a:lvl4pPr marL="1330614" indent="0">
              <a:buNone/>
              <a:defRPr sz="900"/>
            </a:lvl4pPr>
            <a:lvl5pPr marL="1774154" indent="0">
              <a:buNone/>
              <a:defRPr sz="900"/>
            </a:lvl5pPr>
            <a:lvl6pPr marL="2217689" indent="0">
              <a:buNone/>
              <a:defRPr sz="900"/>
            </a:lvl6pPr>
            <a:lvl7pPr marL="2661228" indent="0">
              <a:buNone/>
              <a:defRPr sz="900"/>
            </a:lvl7pPr>
            <a:lvl8pPr marL="3104768" indent="0">
              <a:buNone/>
              <a:defRPr sz="900"/>
            </a:lvl8pPr>
            <a:lvl9pPr marL="3548303" indent="0">
              <a:buNone/>
              <a:defRPr sz="900"/>
            </a:lvl9pPr>
          </a:lstStyle>
          <a:p>
            <a:pPr lvl="0"/>
            <a:r>
              <a:rPr lang="en-US" smtClean="0"/>
              <a:t>Click to edit Master text styles</a:t>
            </a:r>
          </a:p>
        </p:txBody>
      </p:sp>
    </p:spTree>
    <p:extLst>
      <p:ext uri="{BB962C8B-B14F-4D97-AF65-F5344CB8AC3E}">
        <p14:creationId xmlns:p14="http://schemas.microsoft.com/office/powerpoint/2010/main" val="110914898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4977111"/>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47021" y="1536700"/>
            <a:ext cx="3448386" cy="6223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01897" y="1536700"/>
            <a:ext cx="10192745" cy="622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97696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2" indent="0" algn="ctr">
              <a:buNone/>
              <a:defRPr/>
            </a:lvl4pPr>
            <a:lvl5pPr marL="1774152" indent="0" algn="ctr">
              <a:buNone/>
              <a:defRPr/>
            </a:lvl5pPr>
            <a:lvl6pPr marL="2217686" indent="0" algn="ctr">
              <a:buNone/>
              <a:defRPr/>
            </a:lvl6pPr>
            <a:lvl7pPr marL="2661225" indent="0" algn="ctr">
              <a:buNone/>
              <a:defRPr/>
            </a:lvl7pPr>
            <a:lvl8pPr marL="3104765" indent="0" algn="ctr">
              <a:buNone/>
              <a:defRPr/>
            </a:lvl8pPr>
            <a:lvl9pPr marL="35483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17552950"/>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711350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2" indent="0">
              <a:buNone/>
              <a:defRPr sz="1400"/>
            </a:lvl4pPr>
            <a:lvl5pPr marL="1774152" indent="0">
              <a:buNone/>
              <a:defRPr sz="1400"/>
            </a:lvl5pPr>
            <a:lvl6pPr marL="2217686" indent="0">
              <a:buNone/>
              <a:defRPr sz="1400"/>
            </a:lvl6pPr>
            <a:lvl7pPr marL="2661225" indent="0">
              <a:buNone/>
              <a:defRPr sz="1400"/>
            </a:lvl7pPr>
            <a:lvl8pPr marL="3104765" indent="0">
              <a:buNone/>
              <a:defRPr sz="1400"/>
            </a:lvl8pPr>
            <a:lvl9pPr marL="3548300" indent="0">
              <a:buNone/>
              <a:defRPr sz="1400"/>
            </a:lvl9pPr>
          </a:lstStyle>
          <a:p>
            <a:pPr lvl="0"/>
            <a:r>
              <a:rPr lang="en-US" smtClean="0"/>
              <a:t>Click to edit Master text styles</a:t>
            </a:r>
          </a:p>
        </p:txBody>
      </p:sp>
    </p:spTree>
    <p:extLst>
      <p:ext uri="{BB962C8B-B14F-4D97-AF65-F5344CB8AC3E}">
        <p14:creationId xmlns:p14="http://schemas.microsoft.com/office/powerpoint/2010/main" val="3467326461"/>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2133600"/>
            <a:ext cx="7239000"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4200" y="2133600"/>
            <a:ext cx="7240588" cy="6034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777768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1457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18"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18"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2" indent="0">
              <a:buNone/>
              <a:defRPr sz="1500" b="1"/>
            </a:lvl4pPr>
            <a:lvl5pPr marL="1774152" indent="0">
              <a:buNone/>
              <a:defRPr sz="1500" b="1"/>
            </a:lvl5pPr>
            <a:lvl6pPr marL="2217686" indent="0">
              <a:buNone/>
              <a:defRPr sz="1500" b="1"/>
            </a:lvl6pPr>
            <a:lvl7pPr marL="2661225" indent="0">
              <a:buNone/>
              <a:defRPr sz="1500" b="1"/>
            </a:lvl7pPr>
            <a:lvl8pPr marL="3104765" indent="0">
              <a:buNone/>
              <a:defRPr sz="1500" b="1"/>
            </a:lvl8pPr>
            <a:lvl9pPr marL="354830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663115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696250"/>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24812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4"/>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49"/>
            <a:ext cx="5348810" cy="6254750"/>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218449559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2" indent="0">
              <a:buNone/>
              <a:defRPr sz="2000"/>
            </a:lvl4pPr>
            <a:lvl5pPr marL="1774152" indent="0">
              <a:buNone/>
              <a:defRPr sz="2000"/>
            </a:lvl5pPr>
            <a:lvl6pPr marL="2217686" indent="0">
              <a:buNone/>
              <a:defRPr sz="2000"/>
            </a:lvl6pPr>
            <a:lvl7pPr marL="2661225" indent="0">
              <a:buNone/>
              <a:defRPr sz="2000"/>
            </a:lvl7pPr>
            <a:lvl8pPr marL="3104765" indent="0">
              <a:buNone/>
              <a:defRPr sz="2000"/>
            </a:lvl8pPr>
            <a:lvl9pPr marL="35483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2" indent="0">
              <a:buNone/>
              <a:defRPr sz="900"/>
            </a:lvl4pPr>
            <a:lvl5pPr marL="1774152" indent="0">
              <a:buNone/>
              <a:defRPr sz="900"/>
            </a:lvl5pPr>
            <a:lvl6pPr marL="2217686" indent="0">
              <a:buNone/>
              <a:defRPr sz="900"/>
            </a:lvl6pPr>
            <a:lvl7pPr marL="2661225" indent="0">
              <a:buNone/>
              <a:defRPr sz="900"/>
            </a:lvl7pPr>
            <a:lvl8pPr marL="3104765" indent="0">
              <a:buNone/>
              <a:defRPr sz="900"/>
            </a:lvl8pPr>
            <a:lvl9pPr marL="3548300" indent="0">
              <a:buNone/>
              <a:defRPr sz="900"/>
            </a:lvl9pPr>
          </a:lstStyle>
          <a:p>
            <a:pPr lvl="0"/>
            <a:r>
              <a:rPr lang="en-US" smtClean="0"/>
              <a:t>Click to edit Master text styles</a:t>
            </a:r>
          </a:p>
        </p:txBody>
      </p:sp>
    </p:spTree>
    <p:extLst>
      <p:ext uri="{BB962C8B-B14F-4D97-AF65-F5344CB8AC3E}">
        <p14:creationId xmlns:p14="http://schemas.microsoft.com/office/powerpoint/2010/main" val="4231773104"/>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28856279"/>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7"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9956511"/>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11" indent="0" algn="ctr">
              <a:buNone/>
              <a:defRPr/>
            </a:lvl4pPr>
            <a:lvl5pPr marL="1774151" indent="0" algn="ctr">
              <a:buNone/>
              <a:defRPr/>
            </a:lvl5pPr>
            <a:lvl6pPr marL="2217685" indent="0" algn="ctr">
              <a:buNone/>
              <a:defRPr/>
            </a:lvl6pPr>
            <a:lvl7pPr marL="2661223" indent="0" algn="ctr">
              <a:buNone/>
              <a:defRPr/>
            </a:lvl7pPr>
            <a:lvl8pPr marL="3104760" indent="0" algn="ctr">
              <a:buNone/>
              <a:defRPr/>
            </a:lvl8pPr>
            <a:lvl9pPr marL="354829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729536721"/>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9191887"/>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800" y="2046288"/>
            <a:ext cx="71834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2800" y="2900363"/>
            <a:ext cx="71834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175" y="2046288"/>
            <a:ext cx="7186613"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8258175" y="2900363"/>
            <a:ext cx="7186613"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5447517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11" indent="0">
              <a:buNone/>
              <a:defRPr sz="1400"/>
            </a:lvl4pPr>
            <a:lvl5pPr marL="1774151" indent="0">
              <a:buNone/>
              <a:defRPr sz="1400"/>
            </a:lvl5pPr>
            <a:lvl6pPr marL="2217685" indent="0">
              <a:buNone/>
              <a:defRPr sz="1400"/>
            </a:lvl6pPr>
            <a:lvl7pPr marL="2661223" indent="0">
              <a:buNone/>
              <a:defRPr sz="1400"/>
            </a:lvl7pPr>
            <a:lvl8pPr marL="3104760" indent="0">
              <a:buNone/>
              <a:defRPr sz="1400"/>
            </a:lvl8pPr>
            <a:lvl9pPr marL="3548296" indent="0">
              <a:buNone/>
              <a:defRPr sz="1400"/>
            </a:lvl9pPr>
          </a:lstStyle>
          <a:p>
            <a:pPr lvl="0"/>
            <a:r>
              <a:rPr lang="en-US" smtClean="0"/>
              <a:t>Click to edit Master text styles</a:t>
            </a:r>
          </a:p>
        </p:txBody>
      </p:sp>
    </p:spTree>
    <p:extLst>
      <p:ext uri="{BB962C8B-B14F-4D97-AF65-F5344CB8AC3E}">
        <p14:creationId xmlns:p14="http://schemas.microsoft.com/office/powerpoint/2010/main" val="2446961183"/>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3467105"/>
            <a:ext cx="7252408" cy="51435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787532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0"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0"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11" indent="0">
              <a:buNone/>
              <a:defRPr sz="1500" b="1"/>
            </a:lvl4pPr>
            <a:lvl5pPr marL="1774151" indent="0">
              <a:buNone/>
              <a:defRPr sz="1500" b="1"/>
            </a:lvl5pPr>
            <a:lvl6pPr marL="2217685" indent="0">
              <a:buNone/>
              <a:defRPr sz="1500" b="1"/>
            </a:lvl6pPr>
            <a:lvl7pPr marL="2661223" indent="0">
              <a:buNone/>
              <a:defRPr sz="1500" b="1"/>
            </a:lvl7pPr>
            <a:lvl8pPr marL="3104760" indent="0">
              <a:buNone/>
              <a:defRPr sz="1500" b="1"/>
            </a:lvl8pPr>
            <a:lvl9pPr marL="3548296"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8857353"/>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349032"/>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54793"/>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5"/>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1"/>
            <a:ext cx="5348810" cy="6254750"/>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362944839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11" indent="0">
              <a:buNone/>
              <a:defRPr sz="2000"/>
            </a:lvl4pPr>
            <a:lvl5pPr marL="1774151" indent="0">
              <a:buNone/>
              <a:defRPr sz="2000"/>
            </a:lvl5pPr>
            <a:lvl6pPr marL="2217685" indent="0">
              <a:buNone/>
              <a:defRPr sz="2000"/>
            </a:lvl6pPr>
            <a:lvl7pPr marL="2661223" indent="0">
              <a:buNone/>
              <a:defRPr sz="2000"/>
            </a:lvl7pPr>
            <a:lvl8pPr marL="3104760" indent="0">
              <a:buNone/>
              <a:defRPr sz="2000"/>
            </a:lvl8pPr>
            <a:lvl9pPr marL="3548296"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11" indent="0">
              <a:buNone/>
              <a:defRPr sz="900"/>
            </a:lvl4pPr>
            <a:lvl5pPr marL="1774151" indent="0">
              <a:buNone/>
              <a:defRPr sz="900"/>
            </a:lvl5pPr>
            <a:lvl6pPr marL="2217685" indent="0">
              <a:buNone/>
              <a:defRPr sz="900"/>
            </a:lvl6pPr>
            <a:lvl7pPr marL="2661223" indent="0">
              <a:buNone/>
              <a:defRPr sz="900"/>
            </a:lvl7pPr>
            <a:lvl8pPr marL="3104760" indent="0">
              <a:buNone/>
              <a:defRPr sz="900"/>
            </a:lvl8pPr>
            <a:lvl9pPr marL="3548296" indent="0">
              <a:buNone/>
              <a:defRPr sz="900"/>
            </a:lvl9pPr>
          </a:lstStyle>
          <a:p>
            <a:pPr lvl="0"/>
            <a:r>
              <a:rPr lang="en-US" smtClean="0"/>
              <a:t>Click to edit Master text styles</a:t>
            </a:r>
          </a:p>
        </p:txBody>
      </p:sp>
    </p:spTree>
    <p:extLst>
      <p:ext uri="{BB962C8B-B14F-4D97-AF65-F5344CB8AC3E}">
        <p14:creationId xmlns:p14="http://schemas.microsoft.com/office/powerpoint/2010/main" val="1355094995"/>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22191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18"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634712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a:prstGeom prst="rect">
            <a:avLst/>
          </a:prstGeom>
        </p:spPr>
        <p:txBody>
          <a:bodyPr lIns="88709" tIns="44355" rIns="88709" bIns="44355"/>
          <a:lstStyle>
            <a:lvl1pPr marL="0" indent="0" algn="ctr">
              <a:buNone/>
              <a:defRPr/>
            </a:lvl1pPr>
            <a:lvl2pPr marL="443540" indent="0" algn="ctr">
              <a:buNone/>
              <a:defRPr/>
            </a:lvl2pPr>
            <a:lvl3pPr marL="887075" indent="0" algn="ctr">
              <a:buNone/>
              <a:defRPr/>
            </a:lvl3pPr>
            <a:lvl4pPr marL="1330608" indent="0" algn="ctr">
              <a:buNone/>
              <a:defRPr/>
            </a:lvl4pPr>
            <a:lvl5pPr marL="1774149" indent="0" algn="ctr">
              <a:buNone/>
              <a:defRPr/>
            </a:lvl5pPr>
            <a:lvl6pPr marL="2217683" indent="0" algn="ctr">
              <a:buNone/>
              <a:defRPr/>
            </a:lvl6pPr>
            <a:lvl7pPr marL="2661220" indent="0" algn="ctr">
              <a:buNone/>
              <a:defRPr/>
            </a:lvl7pPr>
            <a:lvl8pPr marL="3104759" indent="0" algn="ctr">
              <a:buNone/>
              <a:defRPr/>
            </a:lvl8pPr>
            <a:lvl9pPr marL="3548294"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3899139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7986351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12880" y="2133600"/>
            <a:ext cx="14631830" cy="6034088"/>
          </a:xfrm>
          <a:prstGeom prst="rect">
            <a:avLst/>
          </a:prstGeom>
        </p:spPr>
        <p:txBody>
          <a:bodyPr lIns="88709" tIns="44355" rIns="88709" bIns="44355"/>
          <a:lstStyle>
            <a:lvl1pPr marL="685800" indent="-685800">
              <a:spcBef>
                <a:spcPts val="0"/>
              </a:spcBef>
              <a:buFont typeface="Arial" pitchFamily="34" charset="0"/>
              <a:buChar char="•"/>
              <a:defRPr/>
            </a:lvl1pPr>
            <a:lvl2pPr marL="1092377" indent="-685800">
              <a:spcBef>
                <a:spcPts val="0"/>
              </a:spcBef>
              <a:buFont typeface="Arial" pitchFamily="34" charset="0"/>
              <a:buChar char="•"/>
              <a:defRPr/>
            </a:lvl2pPr>
            <a:lvl3pPr marL="1486626" indent="-685800">
              <a:spcBef>
                <a:spcPts val="0"/>
              </a:spcBef>
              <a:buFont typeface="Arial" pitchFamily="34" charset="0"/>
              <a:buChar char="•"/>
              <a:defRPr/>
            </a:lvl3pPr>
            <a:lvl4pPr marL="1880885" indent="-685800">
              <a:spcBef>
                <a:spcPts val="0"/>
              </a:spcBef>
              <a:buFont typeface="Arial" pitchFamily="34" charset="0"/>
              <a:buChar char="•"/>
              <a:defRPr/>
            </a:lvl4pPr>
            <a:lvl5pPr marL="2275138" indent="-685800">
              <a:spcBef>
                <a:spcPts val="0"/>
              </a:spcBef>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533110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a:prstGeom prst="rect">
            <a:avLst/>
          </a:prstGeom>
        </p:spPr>
        <p:txBody>
          <a:bodyPr lIns="88709" tIns="44355" rIns="88709" bIns="44355" anchor="b"/>
          <a:lstStyle>
            <a:lvl1pPr marL="0" indent="0">
              <a:buNone/>
              <a:defRPr sz="2000"/>
            </a:lvl1pPr>
            <a:lvl2pPr marL="443540" indent="0">
              <a:buNone/>
              <a:defRPr sz="1700"/>
            </a:lvl2pPr>
            <a:lvl3pPr marL="887075" indent="0">
              <a:buNone/>
              <a:defRPr sz="1500"/>
            </a:lvl3pPr>
            <a:lvl4pPr marL="1330608" indent="0">
              <a:buNone/>
              <a:defRPr sz="1400"/>
            </a:lvl4pPr>
            <a:lvl5pPr marL="1774149" indent="0">
              <a:buNone/>
              <a:defRPr sz="1400"/>
            </a:lvl5pPr>
            <a:lvl6pPr marL="2217683" indent="0">
              <a:buNone/>
              <a:defRPr sz="1400"/>
            </a:lvl6pPr>
            <a:lvl7pPr marL="2661220" indent="0">
              <a:buNone/>
              <a:defRPr sz="1400"/>
            </a:lvl7pPr>
            <a:lvl8pPr marL="3104759" indent="0">
              <a:buNone/>
              <a:defRPr sz="1400"/>
            </a:lvl8pPr>
            <a:lvl9pPr marL="3548294" indent="0">
              <a:buNone/>
              <a:defRPr sz="1400"/>
            </a:lvl9pPr>
          </a:lstStyle>
          <a:p>
            <a:pPr lvl="0"/>
            <a:r>
              <a:rPr lang="en-US" smtClean="0"/>
              <a:t>Click to edit Master text styles</a:t>
            </a:r>
          </a:p>
        </p:txBody>
      </p:sp>
    </p:spTree>
    <p:extLst>
      <p:ext uri="{BB962C8B-B14F-4D97-AF65-F5344CB8AC3E}">
        <p14:creationId xmlns:p14="http://schemas.microsoft.com/office/powerpoint/2010/main" val="58782616"/>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95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22" y="2133600"/>
            <a:ext cx="7239708" cy="6034088"/>
          </a:xfrm>
          <a:prstGeom prst="rect">
            <a:avLst/>
          </a:prstGeom>
        </p:spPr>
        <p:txBody>
          <a:bodyPr lIns="88709" tIns="44355" rIns="88709" bIns="44355"/>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261048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2" y="2046294"/>
            <a:ext cx="7182552"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2" y="2900362"/>
            <a:ext cx="7182552"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a:prstGeom prst="rect">
            <a:avLst/>
          </a:prstGeom>
        </p:spPr>
        <p:txBody>
          <a:bodyPr lIns="88709" tIns="44355" rIns="88709" bIns="44355"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9" indent="0">
              <a:buNone/>
              <a:defRPr sz="1500" b="1"/>
            </a:lvl5pPr>
            <a:lvl6pPr marL="2217683" indent="0">
              <a:buNone/>
              <a:defRPr sz="1500" b="1"/>
            </a:lvl6pPr>
            <a:lvl7pPr marL="2661220" indent="0">
              <a:buNone/>
              <a:defRPr sz="1500" b="1"/>
            </a:lvl7pPr>
            <a:lvl8pPr marL="3104759" indent="0">
              <a:buNone/>
              <a:defRPr sz="1500" b="1"/>
            </a:lvl8pPr>
            <a:lvl9pPr marL="3548294"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a:prstGeom prst="rect">
            <a:avLst/>
          </a:prstGeom>
        </p:spPr>
        <p:txBody>
          <a:bodyPr lIns="88709" tIns="44355" rIns="88709" bIns="44355"/>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6406730"/>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6527873"/>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302897"/>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6"/>
            <a:ext cx="9087737" cy="7804151"/>
          </a:xfrm>
          <a:prstGeom prst="rect">
            <a:avLst/>
          </a:prstGeom>
        </p:spPr>
        <p:txBody>
          <a:bodyPr lIns="88709" tIns="44355" rIns="88709" bIns="44355"/>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2"/>
            <a:ext cx="5348810" cy="6254750"/>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027124003"/>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a:prstGeom prst="rect">
            <a:avLst/>
          </a:prstGeom>
        </p:spPr>
        <p:txBody>
          <a:bodyPr lIns="88709" tIns="44355" rIns="88709" bIns="44355"/>
          <a:lstStyle>
            <a:lvl1pPr marL="0" indent="0">
              <a:buNone/>
              <a:defRPr sz="3100"/>
            </a:lvl1pPr>
            <a:lvl2pPr marL="443540" indent="0">
              <a:buNone/>
              <a:defRPr sz="2800"/>
            </a:lvl2pPr>
            <a:lvl3pPr marL="887075" indent="0">
              <a:buNone/>
              <a:defRPr sz="2300"/>
            </a:lvl3pPr>
            <a:lvl4pPr marL="1330608" indent="0">
              <a:buNone/>
              <a:defRPr sz="2000"/>
            </a:lvl4pPr>
            <a:lvl5pPr marL="1774149" indent="0">
              <a:buNone/>
              <a:defRPr sz="2000"/>
            </a:lvl5pPr>
            <a:lvl6pPr marL="2217683" indent="0">
              <a:buNone/>
              <a:defRPr sz="2000"/>
            </a:lvl6pPr>
            <a:lvl7pPr marL="2661220" indent="0">
              <a:buNone/>
              <a:defRPr sz="2000"/>
            </a:lvl7pPr>
            <a:lvl8pPr marL="3104759" indent="0">
              <a:buNone/>
              <a:defRPr sz="2000"/>
            </a:lvl8pPr>
            <a:lvl9pPr marL="3548294"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a:prstGeom prst="rect">
            <a:avLst/>
          </a:prstGeom>
        </p:spPr>
        <p:txBody>
          <a:bodyPr lIns="88709" tIns="44355" rIns="88709" bIns="44355"/>
          <a:lstStyle>
            <a:lvl1pPr marL="0" indent="0">
              <a:buNone/>
              <a:defRPr sz="1400"/>
            </a:lvl1pPr>
            <a:lvl2pPr marL="443540" indent="0">
              <a:buNone/>
              <a:defRPr sz="1200"/>
            </a:lvl2pPr>
            <a:lvl3pPr marL="887075" indent="0">
              <a:buNone/>
              <a:defRPr sz="900"/>
            </a:lvl3pPr>
            <a:lvl4pPr marL="1330608" indent="0">
              <a:buNone/>
              <a:defRPr sz="900"/>
            </a:lvl4pPr>
            <a:lvl5pPr marL="1774149" indent="0">
              <a:buNone/>
              <a:defRPr sz="900"/>
            </a:lvl5pPr>
            <a:lvl6pPr marL="2217683" indent="0">
              <a:buNone/>
              <a:defRPr sz="900"/>
            </a:lvl6pPr>
            <a:lvl7pPr marL="2661220" indent="0">
              <a:buNone/>
              <a:defRPr sz="900"/>
            </a:lvl7pPr>
            <a:lvl8pPr marL="3104759" indent="0">
              <a:buNone/>
              <a:defRPr sz="900"/>
            </a:lvl8pPr>
            <a:lvl9pPr marL="3548294" indent="0">
              <a:buNone/>
              <a:defRPr sz="900"/>
            </a:lvl9pPr>
          </a:lstStyle>
          <a:p>
            <a:pPr lvl="0"/>
            <a:r>
              <a:rPr lang="en-US" smtClean="0"/>
              <a:t>Click to edit Master text styles</a:t>
            </a:r>
          </a:p>
        </p:txBody>
      </p:sp>
    </p:spTree>
    <p:extLst>
      <p:ext uri="{BB962C8B-B14F-4D97-AF65-F5344CB8AC3E}">
        <p14:creationId xmlns:p14="http://schemas.microsoft.com/office/powerpoint/2010/main" val="2553650879"/>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12880" y="2133600"/>
            <a:ext cx="14631830" cy="60340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1503422"/>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7989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0" y="177800"/>
            <a:ext cx="10840509" cy="7989888"/>
          </a:xfrm>
          <a:prstGeom prst="rect">
            <a:avLst/>
          </a:prstGeom>
        </p:spPr>
        <p:txBody>
          <a:bodyPr vert="eaVert" lIns="88709" tIns="44355" rIns="88709" bIns="4435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3660037"/>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130435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8" indent="0" algn="ctr">
              <a:buNone/>
              <a:defRPr/>
            </a:lvl4pPr>
            <a:lvl5pPr marL="1774148" indent="0" algn="ctr">
              <a:buNone/>
              <a:defRPr/>
            </a:lvl5pPr>
            <a:lvl6pPr marL="2217680" indent="0" algn="ctr">
              <a:buNone/>
              <a:defRPr/>
            </a:lvl6pPr>
            <a:lvl7pPr marL="2661217" indent="0" algn="ctr">
              <a:buNone/>
              <a:defRPr/>
            </a:lvl7pPr>
            <a:lvl8pPr marL="3104756" indent="0" algn="ctr">
              <a:buNone/>
              <a:defRPr/>
            </a:lvl8pPr>
            <a:lvl9pPr marL="354828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9957653"/>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684277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8" indent="0">
              <a:buNone/>
              <a:defRPr sz="1400"/>
            </a:lvl4pPr>
            <a:lvl5pPr marL="1774148" indent="0">
              <a:buNone/>
              <a:defRPr sz="1400"/>
            </a:lvl5pPr>
            <a:lvl6pPr marL="2217680" indent="0">
              <a:buNone/>
              <a:defRPr sz="1400"/>
            </a:lvl6pPr>
            <a:lvl7pPr marL="2661217" indent="0">
              <a:buNone/>
              <a:defRPr sz="1400"/>
            </a:lvl7pPr>
            <a:lvl8pPr marL="3104756" indent="0">
              <a:buNone/>
              <a:defRPr sz="1400"/>
            </a:lvl8pPr>
            <a:lvl9pPr marL="3548288" indent="0">
              <a:buNone/>
              <a:defRPr sz="1400"/>
            </a:lvl9pPr>
          </a:lstStyle>
          <a:p>
            <a:pPr lvl="0"/>
            <a:r>
              <a:rPr lang="en-US" smtClean="0"/>
              <a:t>Click to edit Master text styles</a:t>
            </a:r>
          </a:p>
        </p:txBody>
      </p:sp>
    </p:spTree>
    <p:extLst>
      <p:ext uri="{BB962C8B-B14F-4D97-AF65-F5344CB8AC3E}">
        <p14:creationId xmlns:p14="http://schemas.microsoft.com/office/powerpoint/2010/main" val="386619217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611532"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945557" y="1905002"/>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1298735"/>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4"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4"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8" indent="0">
              <a:buNone/>
              <a:defRPr sz="1500" b="1"/>
            </a:lvl4pPr>
            <a:lvl5pPr marL="1774148" indent="0">
              <a:buNone/>
              <a:defRPr sz="1500" b="1"/>
            </a:lvl5pPr>
            <a:lvl6pPr marL="2217680" indent="0">
              <a:buNone/>
              <a:defRPr sz="1500" b="1"/>
            </a:lvl6pPr>
            <a:lvl7pPr marL="2661217" indent="0">
              <a:buNone/>
              <a:defRPr sz="1500" b="1"/>
            </a:lvl7pPr>
            <a:lvl8pPr marL="3104756" indent="0">
              <a:buNone/>
              <a:defRPr sz="1500" b="1"/>
            </a:lvl8pPr>
            <a:lvl9pPr marL="3548288"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39294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66438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3090"/>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7"/>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8055045"/>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8" indent="0">
              <a:buNone/>
              <a:defRPr sz="2000"/>
            </a:lvl4pPr>
            <a:lvl5pPr marL="1774148" indent="0">
              <a:buNone/>
              <a:defRPr sz="2000"/>
            </a:lvl5pPr>
            <a:lvl6pPr marL="2217680" indent="0">
              <a:buNone/>
              <a:defRPr sz="2000"/>
            </a:lvl6pPr>
            <a:lvl7pPr marL="2661217" indent="0">
              <a:buNone/>
              <a:defRPr sz="2000"/>
            </a:lvl7pPr>
            <a:lvl8pPr marL="3104756" indent="0">
              <a:buNone/>
              <a:defRPr sz="2000"/>
            </a:lvl8pPr>
            <a:lvl9pPr marL="3548288"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8" indent="0">
              <a:buNone/>
              <a:defRPr sz="900"/>
            </a:lvl4pPr>
            <a:lvl5pPr marL="1774148" indent="0">
              <a:buNone/>
              <a:defRPr sz="900"/>
            </a:lvl5pPr>
            <a:lvl6pPr marL="2217680" indent="0">
              <a:buNone/>
              <a:defRPr sz="900"/>
            </a:lvl6pPr>
            <a:lvl7pPr marL="2661217" indent="0">
              <a:buNone/>
              <a:defRPr sz="900"/>
            </a:lvl7pPr>
            <a:lvl8pPr marL="3104756" indent="0">
              <a:buNone/>
              <a:defRPr sz="900"/>
            </a:lvl8pPr>
            <a:lvl9pPr marL="3548288" indent="0">
              <a:buNone/>
              <a:defRPr sz="900"/>
            </a:lvl9pPr>
          </a:lstStyle>
          <a:p>
            <a:pPr lvl="0"/>
            <a:r>
              <a:rPr lang="en-US" smtClean="0"/>
              <a:t>Click to edit Master text styles</a:t>
            </a:r>
          </a:p>
        </p:txBody>
      </p:sp>
    </p:spTree>
    <p:extLst>
      <p:ext uri="{BB962C8B-B14F-4D97-AF65-F5344CB8AC3E}">
        <p14:creationId xmlns:p14="http://schemas.microsoft.com/office/powerpoint/2010/main" val="2177639343"/>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348631"/>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8438"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1962172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2"/>
            <a:ext cx="3664308" cy="8458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2" y="177802"/>
            <a:ext cx="10840509" cy="8458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38910"/>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6" indent="0" algn="ctr">
              <a:buNone/>
              <a:defRPr/>
            </a:lvl5pPr>
            <a:lvl6pPr marL="2217675" indent="0" algn="ctr">
              <a:buNone/>
              <a:defRPr/>
            </a:lvl6pPr>
            <a:lvl7pPr marL="2661214" indent="0" algn="ctr">
              <a:buNone/>
              <a:defRPr/>
            </a:lvl7pPr>
            <a:lvl8pPr marL="3104752" indent="0" algn="ctr">
              <a:buNone/>
              <a:defRPr/>
            </a:lvl8pPr>
            <a:lvl9pPr marL="3548285"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1336559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7982953"/>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6" indent="0">
              <a:buNone/>
              <a:defRPr sz="1400"/>
            </a:lvl5pPr>
            <a:lvl6pPr marL="2217675" indent="0">
              <a:buNone/>
              <a:defRPr sz="1400"/>
            </a:lvl6pPr>
            <a:lvl7pPr marL="2661214" indent="0">
              <a:buNone/>
              <a:defRPr sz="1400"/>
            </a:lvl7pPr>
            <a:lvl8pPr marL="3104752" indent="0">
              <a:buNone/>
              <a:defRPr sz="1400"/>
            </a:lvl8pPr>
            <a:lvl9pPr marL="3548285" indent="0">
              <a:buNone/>
              <a:defRPr sz="1400"/>
            </a:lvl9pPr>
          </a:lstStyle>
          <a:p>
            <a:pPr lvl="0"/>
            <a:r>
              <a:rPr lang="en-US" smtClean="0"/>
              <a:t>Click to edit Master text styles</a:t>
            </a:r>
          </a:p>
        </p:txBody>
      </p:sp>
    </p:spTree>
    <p:extLst>
      <p:ext uri="{BB962C8B-B14F-4D97-AF65-F5344CB8AC3E}">
        <p14:creationId xmlns:p14="http://schemas.microsoft.com/office/powerpoint/2010/main" val="148294231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73"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34297" y="1879603"/>
            <a:ext cx="3181660"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45190092"/>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5"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5"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6" indent="0">
              <a:buNone/>
              <a:defRPr sz="1500" b="1"/>
            </a:lvl5pPr>
            <a:lvl6pPr marL="2217675" indent="0">
              <a:buNone/>
              <a:defRPr sz="1500" b="1"/>
            </a:lvl6pPr>
            <a:lvl7pPr marL="2661214" indent="0">
              <a:buNone/>
              <a:defRPr sz="1500" b="1"/>
            </a:lvl7pPr>
            <a:lvl8pPr marL="3104752" indent="0">
              <a:buNone/>
              <a:defRPr sz="1500" b="1"/>
            </a:lvl8pPr>
            <a:lvl9pPr marL="354828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430922"/>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0345067"/>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75067"/>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29"/>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3476464033"/>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427" y="6400822"/>
            <a:ext cx="9754553" cy="755651"/>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427" y="817570"/>
            <a:ext cx="9754553" cy="5486400"/>
          </a:xfrm>
        </p:spPr>
        <p:txBody>
          <a:bodyPr/>
          <a:lstStyle>
            <a:lvl1pPr marL="0" indent="0">
              <a:buNone/>
              <a:defRPr sz="3100"/>
            </a:lvl1pPr>
            <a:lvl2pPr marL="443540" indent="0">
              <a:buNone/>
              <a:defRPr sz="2800"/>
            </a:lvl2pPr>
            <a:lvl3pPr marL="887075" indent="0">
              <a:buNone/>
              <a:defRPr sz="2300"/>
            </a:lvl3pPr>
            <a:lvl4pPr marL="1330605" indent="0">
              <a:buNone/>
              <a:defRPr sz="2000"/>
            </a:lvl4pPr>
            <a:lvl5pPr marL="1774146" indent="0">
              <a:buNone/>
              <a:defRPr sz="2000"/>
            </a:lvl5pPr>
            <a:lvl6pPr marL="2217675" indent="0">
              <a:buNone/>
              <a:defRPr sz="2000"/>
            </a:lvl6pPr>
            <a:lvl7pPr marL="2661214" indent="0">
              <a:buNone/>
              <a:defRPr sz="2000"/>
            </a:lvl7pPr>
            <a:lvl8pPr marL="3104752" indent="0">
              <a:buNone/>
              <a:defRPr sz="2000"/>
            </a:lvl8pPr>
            <a:lvl9pPr marL="3548285"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3186427" y="7156489"/>
            <a:ext cx="9754553" cy="1073151"/>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6" indent="0">
              <a:buNone/>
              <a:defRPr sz="900"/>
            </a:lvl5pPr>
            <a:lvl6pPr marL="2217675" indent="0">
              <a:buNone/>
              <a:defRPr sz="900"/>
            </a:lvl6pPr>
            <a:lvl7pPr marL="2661214" indent="0">
              <a:buNone/>
              <a:defRPr sz="900"/>
            </a:lvl7pPr>
            <a:lvl8pPr marL="3104752" indent="0">
              <a:buNone/>
              <a:defRPr sz="900"/>
            </a:lvl8pPr>
            <a:lvl9pPr marL="3548285" indent="0">
              <a:buNone/>
              <a:defRPr sz="900"/>
            </a:lvl9pPr>
          </a:lstStyle>
          <a:p>
            <a:pPr lvl="0"/>
            <a:r>
              <a:rPr lang="en-US" smtClean="0"/>
              <a:t>Click to edit Master text styles</a:t>
            </a:r>
          </a:p>
        </p:txBody>
      </p:sp>
    </p:spTree>
    <p:extLst>
      <p:ext uri="{BB962C8B-B14F-4D97-AF65-F5344CB8AC3E}">
        <p14:creationId xmlns:p14="http://schemas.microsoft.com/office/powerpoint/2010/main" val="110141404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5187" cy="7556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5187"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186113" y="7156450"/>
            <a:ext cx="9755187"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4CCAE-DF22-184E-AF92-ADE913DA3349}" type="slidenum">
              <a:rPr lang="en-US" smtClean="0"/>
              <a:t>‹#›</a:t>
            </a:fld>
            <a:endParaRPr lang="en-US"/>
          </a:p>
        </p:txBody>
      </p:sp>
    </p:spTree>
    <p:extLst>
      <p:ext uri="{BB962C8B-B14F-4D97-AF65-F5344CB8AC3E}">
        <p14:creationId xmlns:p14="http://schemas.microsoft.com/office/powerpoint/2010/main" val="6349300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5449290"/>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93102" y="177800"/>
            <a:ext cx="3664308" cy="8432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00224" y="177800"/>
            <a:ext cx="10840509" cy="8432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6162804"/>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319" y="2840037"/>
            <a:ext cx="13818950" cy="1960562"/>
          </a:xfrm>
        </p:spPr>
        <p:txBody>
          <a:bodyPr/>
          <a:lstStyle/>
          <a:p>
            <a:r>
              <a:rPr lang="en-US" smtClean="0"/>
              <a:t>Click to edit Master title style</a:t>
            </a:r>
            <a:endParaRPr lang="en-US"/>
          </a:p>
        </p:txBody>
      </p:sp>
      <p:sp>
        <p:nvSpPr>
          <p:cNvPr id="3" name="Subtitle 2"/>
          <p:cNvSpPr>
            <a:spLocks noGrp="1"/>
          </p:cNvSpPr>
          <p:nvPr>
            <p:ph type="subTitle" idx="1"/>
          </p:nvPr>
        </p:nvSpPr>
        <p:spPr>
          <a:xfrm>
            <a:off x="2438639" y="5181600"/>
            <a:ext cx="11380312" cy="2336800"/>
          </a:xfrm>
        </p:spPr>
        <p:txBody>
          <a:bodyPr/>
          <a:lstStyle>
            <a:lvl1pPr marL="0" indent="0" algn="ctr">
              <a:buNone/>
              <a:defRPr/>
            </a:lvl1pPr>
            <a:lvl2pPr marL="443540" indent="0" algn="ctr">
              <a:buNone/>
              <a:defRPr/>
            </a:lvl2pPr>
            <a:lvl3pPr marL="887075" indent="0" algn="ctr">
              <a:buNone/>
              <a:defRPr/>
            </a:lvl3pPr>
            <a:lvl4pPr marL="1330605" indent="0" algn="ctr">
              <a:buNone/>
              <a:defRPr/>
            </a:lvl4pPr>
            <a:lvl5pPr marL="1774145" indent="0" algn="ctr">
              <a:buNone/>
              <a:defRPr/>
            </a:lvl5pPr>
            <a:lvl6pPr marL="2217672" indent="0" algn="ctr">
              <a:buNone/>
              <a:defRPr/>
            </a:lvl6pPr>
            <a:lvl7pPr marL="2661212" indent="0" algn="ctr">
              <a:buNone/>
              <a:defRPr/>
            </a:lvl7pPr>
            <a:lvl8pPr marL="3104749" indent="0" algn="ctr">
              <a:buNone/>
              <a:defRPr/>
            </a:lvl8pPr>
            <a:lvl9pPr marL="354828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67729864"/>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58091"/>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413" y="5875341"/>
            <a:ext cx="13818950" cy="1816100"/>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1284413" y="3875118"/>
            <a:ext cx="13818950" cy="2000251"/>
          </a:xfrm>
        </p:spPr>
        <p:txBody>
          <a:bodyPr anchor="b"/>
          <a:lstStyle>
            <a:lvl1pPr marL="0" indent="0">
              <a:buNone/>
              <a:defRPr sz="2000"/>
            </a:lvl1pPr>
            <a:lvl2pPr marL="443540" indent="0">
              <a:buNone/>
              <a:defRPr sz="1700"/>
            </a:lvl2pPr>
            <a:lvl3pPr marL="887075" indent="0">
              <a:buNone/>
              <a:defRPr sz="1500"/>
            </a:lvl3pPr>
            <a:lvl4pPr marL="1330605" indent="0">
              <a:buNone/>
              <a:defRPr sz="1400"/>
            </a:lvl4pPr>
            <a:lvl5pPr marL="1774145" indent="0">
              <a:buNone/>
              <a:defRPr sz="1400"/>
            </a:lvl5pPr>
            <a:lvl6pPr marL="2217672" indent="0">
              <a:buNone/>
              <a:defRPr sz="1400"/>
            </a:lvl6pPr>
            <a:lvl7pPr marL="2661212" indent="0">
              <a:buNone/>
              <a:defRPr sz="1400"/>
            </a:lvl7pPr>
            <a:lvl8pPr marL="3104749" indent="0">
              <a:buNone/>
              <a:defRPr sz="1400"/>
            </a:lvl8pPr>
            <a:lvl9pPr marL="3548280" indent="0">
              <a:buNone/>
              <a:defRPr sz="1400"/>
            </a:lvl9pPr>
          </a:lstStyle>
          <a:p>
            <a:pPr lvl="0"/>
            <a:r>
              <a:rPr lang="en-US" smtClean="0"/>
              <a:t>Click to edit Master text styles</a:t>
            </a:r>
          </a:p>
        </p:txBody>
      </p:sp>
    </p:spTree>
    <p:extLst>
      <p:ext uri="{BB962C8B-B14F-4D97-AF65-F5344CB8AC3E}">
        <p14:creationId xmlns:p14="http://schemas.microsoft.com/office/powerpoint/2010/main" val="2549582391"/>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0204"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05008" y="1879603"/>
            <a:ext cx="7252408" cy="6731000"/>
          </a:xfrm>
        </p:spPr>
        <p:txBody>
          <a:bodyPr/>
          <a:lstStyle>
            <a:lvl1pPr>
              <a:defRPr sz="28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29768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6714"/>
            <a:ext cx="14631830" cy="1524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12927" y="2046294"/>
            <a:ext cx="7182552"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812927" y="2900362"/>
            <a:ext cx="7182552"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8258988" y="2046294"/>
            <a:ext cx="7185728" cy="854074"/>
          </a:xfrm>
        </p:spPr>
        <p:txBody>
          <a:bodyPr anchor="b"/>
          <a:lstStyle>
            <a:lvl1pPr marL="0" indent="0">
              <a:buNone/>
              <a:defRPr sz="2300" b="1"/>
            </a:lvl1pPr>
            <a:lvl2pPr marL="443540" indent="0">
              <a:buNone/>
              <a:defRPr sz="2000" b="1"/>
            </a:lvl2pPr>
            <a:lvl3pPr marL="887075" indent="0">
              <a:buNone/>
              <a:defRPr sz="1700" b="1"/>
            </a:lvl3pPr>
            <a:lvl4pPr marL="1330605" indent="0">
              <a:buNone/>
              <a:defRPr sz="1500" b="1"/>
            </a:lvl4pPr>
            <a:lvl5pPr marL="1774145" indent="0">
              <a:buNone/>
              <a:defRPr sz="1500" b="1"/>
            </a:lvl5pPr>
            <a:lvl6pPr marL="2217672" indent="0">
              <a:buNone/>
              <a:defRPr sz="1500" b="1"/>
            </a:lvl6pPr>
            <a:lvl7pPr marL="2661212" indent="0">
              <a:buNone/>
              <a:defRPr sz="1500" b="1"/>
            </a:lvl7pPr>
            <a:lvl8pPr marL="3104749" indent="0">
              <a:buNone/>
              <a:defRPr sz="1500" b="1"/>
            </a:lvl8pPr>
            <a:lvl9pPr marL="3548280"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8258988" y="2900362"/>
            <a:ext cx="7185728" cy="526732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591983"/>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373017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300440"/>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80" y="363538"/>
            <a:ext cx="5348810" cy="154940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7049" y="363731"/>
            <a:ext cx="9087737" cy="7804151"/>
          </a:xfrm>
        </p:spPr>
        <p:txBody>
          <a:bodyPr/>
          <a:lstStyle>
            <a:lvl1pPr>
              <a:defRPr sz="31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80" y="1912959"/>
            <a:ext cx="5348810" cy="6254750"/>
          </a:xfrm>
        </p:spPr>
        <p:txBody>
          <a:bodyPr/>
          <a:lstStyle>
            <a:lvl1pPr marL="0" indent="0">
              <a:buNone/>
              <a:defRPr sz="1400"/>
            </a:lvl1pPr>
            <a:lvl2pPr marL="443540" indent="0">
              <a:buNone/>
              <a:defRPr sz="1200"/>
            </a:lvl2pPr>
            <a:lvl3pPr marL="887075" indent="0">
              <a:buNone/>
              <a:defRPr sz="900"/>
            </a:lvl3pPr>
            <a:lvl4pPr marL="1330605" indent="0">
              <a:buNone/>
              <a:defRPr sz="900"/>
            </a:lvl4pPr>
            <a:lvl5pPr marL="1774145" indent="0">
              <a:buNone/>
              <a:defRPr sz="900"/>
            </a:lvl5pPr>
            <a:lvl6pPr marL="2217672" indent="0">
              <a:buNone/>
              <a:defRPr sz="900"/>
            </a:lvl6pPr>
            <a:lvl7pPr marL="2661212" indent="0">
              <a:buNone/>
              <a:defRPr sz="900"/>
            </a:lvl7pPr>
            <a:lvl8pPr marL="3104749" indent="0">
              <a:buNone/>
              <a:defRPr sz="900"/>
            </a:lvl8pPr>
            <a:lvl9pPr marL="3548280" indent="0">
              <a:buNone/>
              <a:defRPr sz="900"/>
            </a:lvl9pPr>
          </a:lstStyle>
          <a:p>
            <a:pPr lvl="0"/>
            <a:r>
              <a:rPr lang="en-US" smtClean="0"/>
              <a:t>Click to edit Master text styles</a:t>
            </a:r>
          </a:p>
        </p:txBody>
      </p:sp>
    </p:spTree>
    <p:extLst>
      <p:ext uri="{BB962C8B-B14F-4D97-AF65-F5344CB8AC3E}">
        <p14:creationId xmlns:p14="http://schemas.microsoft.com/office/powerpoint/2010/main" val="344932130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theme" Target="../theme/theme10.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11.xml"/><Relationship Id="rId13" Type="http://schemas.openxmlformats.org/officeDocument/2006/relationships/image" Target="../media/image5.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5.pn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5.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5.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5.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19.xml.rels><?xml version="1.0" encoding="UTF-8" standalone="yes"?>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png"/><Relationship Id="rId3"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20.xml"/><Relationship Id="rId13" Type="http://schemas.openxmlformats.org/officeDocument/2006/relationships/image" Target="../media/image5.pn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12.xml"/><Relationship Id="rId12" Type="http://schemas.openxmlformats.org/officeDocument/2006/relationships/theme" Target="../theme/theme21.xml"/><Relationship Id="rId13"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slideLayout" Target="../slideLayouts/slideLayout203.xml"/><Relationship Id="rId3" Type="http://schemas.openxmlformats.org/officeDocument/2006/relationships/slideLayout" Target="../slideLayouts/slideLayout204.xml"/><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23.xml"/><Relationship Id="rId12" Type="http://schemas.openxmlformats.org/officeDocument/2006/relationships/theme" Target="../theme/theme22.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9" Type="http://schemas.openxmlformats.org/officeDocument/2006/relationships/slideLayout" Target="../slideLayouts/slideLayout221.xml"/><Relationship Id="rId10" Type="http://schemas.openxmlformats.org/officeDocument/2006/relationships/slideLayout" Target="../slideLayouts/slideLayout22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theme" Target="../theme/theme23.xml"/><Relationship Id="rId13" Type="http://schemas.openxmlformats.org/officeDocument/2006/relationships/image" Target="../media/image5.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45.xml"/><Relationship Id="rId12" Type="http://schemas.openxmlformats.org/officeDocument/2006/relationships/theme" Target="../theme/theme24.xml"/><Relationship Id="rId13" Type="http://schemas.openxmlformats.org/officeDocument/2006/relationships/image" Target="../media/image5.png"/><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56.xml"/><Relationship Id="rId12" Type="http://schemas.openxmlformats.org/officeDocument/2006/relationships/theme" Target="../theme/theme25.xml"/><Relationship Id="rId13" Type="http://schemas.openxmlformats.org/officeDocument/2006/relationships/image" Target="../media/image3.png"/><Relationship Id="rId14" Type="http://schemas.openxmlformats.org/officeDocument/2006/relationships/image" Target="../media/image8.png"/><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 Id="rId9" Type="http://schemas.openxmlformats.org/officeDocument/2006/relationships/slideLayout" Target="../slideLayouts/slideLayout254.xml"/><Relationship Id="rId10"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3.png"/><Relationship Id="rId14" Type="http://schemas.openxmlformats.org/officeDocument/2006/relationships/image" Target="../media/image4.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3"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3" Type="http://schemas.openxmlformats.org/officeDocument/2006/relationships/image" Target="../media/image5.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6.xml"/><Relationship Id="rId13" Type="http://schemas.openxmlformats.org/officeDocument/2006/relationships/image" Target="../media/image5.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7.xml"/><Relationship Id="rId13" Type="http://schemas.openxmlformats.org/officeDocument/2006/relationships/image" Target="../media/image5.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theme" Target="../theme/theme8.xml"/><Relationship Id="rId13" Type="http://schemas.openxmlformats.org/officeDocument/2006/relationships/image" Target="../media/image5.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2.xml"/><Relationship Id="rId12" Type="http://schemas.openxmlformats.org/officeDocument/2006/relationships/theme" Target="../theme/theme9.xml"/><Relationship Id="rId13" Type="http://schemas.openxmlformats.org/officeDocument/2006/relationships/image" Target="../media/image5.png"/><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366713"/>
            <a:ext cx="14631988"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12800" y="2133600"/>
            <a:ext cx="14631988" cy="60340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12800" y="8475663"/>
            <a:ext cx="3794125" cy="48577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554663" y="8475663"/>
            <a:ext cx="5148262" cy="4857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8C34CCAE-DF22-184E-AF92-ADE913DA3349}" type="slidenum">
              <a:rPr lang="en-US" smtClean="0"/>
              <a:t>‹#›</a:t>
            </a:fld>
            <a:endParaRPr lang="en-US"/>
          </a:p>
        </p:txBody>
      </p:sp>
      <p:sp>
        <p:nvSpPr>
          <p:cNvPr id="9" name="Rectangle 1"/>
          <p:cNvSpPr>
            <a:spLocks/>
          </p:cNvSpPr>
          <p:nvPr userDrawn="1"/>
        </p:nvSpPr>
        <p:spPr bwMode="auto">
          <a:xfrm>
            <a:off x="-24606" y="0"/>
            <a:ext cx="16282194" cy="9143302"/>
          </a:xfrm>
          <a:prstGeom prst="rect">
            <a:avLst/>
          </a:prstGeom>
          <a:solidFill>
            <a:srgbClr val="33415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16843031"/>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0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45"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5"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12" algn="l" defTabSz="887075" rtl="0" eaLnBrk="1" latinLnBrk="0" hangingPunct="1">
        <a:defRPr sz="1700" kern="1200">
          <a:solidFill>
            <a:schemeClr val="tx1"/>
          </a:solidFill>
          <a:latin typeface="+mn-lt"/>
          <a:ea typeface="+mn-ea"/>
          <a:cs typeface="+mn-cs"/>
        </a:defRPr>
      </a:lvl7pPr>
      <a:lvl8pPr marL="3104749" algn="l" defTabSz="887075" rtl="0" eaLnBrk="1" latinLnBrk="0" hangingPunct="1">
        <a:defRPr sz="1700" kern="1200">
          <a:solidFill>
            <a:schemeClr val="tx1"/>
          </a:solidFill>
          <a:latin typeface="+mn-lt"/>
          <a:ea typeface="+mn-ea"/>
          <a:cs typeface="+mn-cs"/>
        </a:defRPr>
      </a:lvl8pPr>
      <a:lvl9pPr marL="3548280" algn="l" defTabSz="887075"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0243" name="Rectangle 3"/>
          <p:cNvSpPr>
            <a:spLocks noGrp="1" noChangeArrowheads="1"/>
          </p:cNvSpPr>
          <p:nvPr>
            <p:ph type="body" idx="1"/>
          </p:nvPr>
        </p:nvSpPr>
        <p:spPr bwMode="auto">
          <a:xfrm>
            <a:off x="800274" y="1892303"/>
            <a:ext cx="14657233" cy="67183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024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4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3"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11"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3" algn="l" defTabSz="887075" rtl="0" eaLnBrk="1" latinLnBrk="0" hangingPunct="1">
        <a:defRPr sz="1700" kern="1200">
          <a:solidFill>
            <a:schemeClr val="tx1"/>
          </a:solidFill>
          <a:latin typeface="+mn-lt"/>
          <a:ea typeface="+mn-ea"/>
          <a:cs typeface="+mn-cs"/>
        </a:defRPr>
      </a:lvl5pPr>
      <a:lvl6pPr marL="2217672" algn="l" defTabSz="887075" rtl="0" eaLnBrk="1" latinLnBrk="0" hangingPunct="1">
        <a:defRPr sz="1700" kern="1200">
          <a:solidFill>
            <a:schemeClr val="tx1"/>
          </a:solidFill>
          <a:latin typeface="+mn-lt"/>
          <a:ea typeface="+mn-ea"/>
          <a:cs typeface="+mn-cs"/>
        </a:defRPr>
      </a:lvl6pPr>
      <a:lvl7pPr marL="2661209" algn="l" defTabSz="887075" rtl="0" eaLnBrk="1" latinLnBrk="0" hangingPunct="1">
        <a:defRPr sz="1700" kern="1200">
          <a:solidFill>
            <a:schemeClr val="tx1"/>
          </a:solidFill>
          <a:latin typeface="+mn-lt"/>
          <a:ea typeface="+mn-ea"/>
          <a:cs typeface="+mn-cs"/>
        </a:defRPr>
      </a:lvl7pPr>
      <a:lvl8pPr marL="3104746" algn="l" defTabSz="887075" rtl="0" eaLnBrk="1" latinLnBrk="0" hangingPunct="1">
        <a:defRPr sz="1700" kern="1200">
          <a:solidFill>
            <a:schemeClr val="tx1"/>
          </a:solidFill>
          <a:latin typeface="+mn-lt"/>
          <a:ea typeface="+mn-ea"/>
          <a:cs typeface="+mn-cs"/>
        </a:defRPr>
      </a:lvl8pPr>
      <a:lvl9pPr marL="3548277" algn="l" defTabSz="887075"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xmlns:p14="http://schemas.microsoft.com/office/powerpoint/2010/main"/>
  <p:hf hdr="0" dt="0"/>
  <p:txStyles>
    <p:titleStyle>
      <a:lvl1pPr algn="l" rtl="0" eaLnBrk="1" fontAlgn="base" hangingPunct="1">
        <a:spcBef>
          <a:spcPct val="0"/>
        </a:spcBef>
        <a:spcAft>
          <a:spcPct val="0"/>
        </a:spcAft>
        <a:defRPr sz="4600">
          <a:solidFill>
            <a:srgbClr val="FFFFFF"/>
          </a:solidFill>
          <a:latin typeface="+mj-lt"/>
          <a:ea typeface="+mj-ea"/>
          <a:cs typeface="+mj-cs"/>
          <a:sym typeface="Arial" charset="0"/>
        </a:defRPr>
      </a:lvl1pPr>
      <a:lvl2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7pPr>
      <a:lvl8pPr marL="133060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8pPr>
      <a:lvl9pPr marL="1774142" algn="l" rtl="0" eaLnBrk="1" fontAlgn="base" hangingPunct="1">
        <a:spcBef>
          <a:spcPct val="0"/>
        </a:spcBef>
        <a:spcAft>
          <a:spcPct val="0"/>
        </a:spcAft>
        <a:defRPr sz="4600">
          <a:solidFill>
            <a:srgbClr val="FFFFFF"/>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a:solidFill>
            <a:srgbClr val="90B5DE"/>
          </a:solidFill>
          <a:latin typeface="+mn-lt"/>
          <a:ea typeface="+mn-ea"/>
          <a:cs typeface="+mn-cs"/>
          <a:sym typeface="Arial" charset="0"/>
        </a:defRPr>
      </a:lvl1pPr>
      <a:lvl2pPr algn="l" rtl="0" eaLnBrk="1" fontAlgn="base" hangingPunct="1">
        <a:spcBef>
          <a:spcPct val="0"/>
        </a:spcBef>
        <a:spcAft>
          <a:spcPct val="0"/>
        </a:spcAft>
        <a:defRPr>
          <a:solidFill>
            <a:srgbClr val="90B5DE"/>
          </a:solidFill>
          <a:latin typeface="+mn-lt"/>
          <a:ea typeface="+mn-ea"/>
          <a:cs typeface="+mn-cs"/>
          <a:sym typeface="Arial" charset="0"/>
        </a:defRPr>
      </a:lvl2pPr>
      <a:lvl3pPr algn="l" rtl="0" eaLnBrk="1" fontAlgn="base" hangingPunct="1">
        <a:spcBef>
          <a:spcPct val="0"/>
        </a:spcBef>
        <a:spcAft>
          <a:spcPct val="0"/>
        </a:spcAft>
        <a:defRPr>
          <a:solidFill>
            <a:srgbClr val="90B5DE"/>
          </a:solidFill>
          <a:latin typeface="+mn-lt"/>
          <a:ea typeface="+mn-ea"/>
          <a:cs typeface="+mn-cs"/>
          <a:sym typeface="Arial" charset="0"/>
        </a:defRPr>
      </a:lvl3pPr>
      <a:lvl4pPr algn="l" rtl="0" eaLnBrk="1" fontAlgn="base" hangingPunct="1">
        <a:spcBef>
          <a:spcPct val="0"/>
        </a:spcBef>
        <a:spcAft>
          <a:spcPct val="0"/>
        </a:spcAft>
        <a:defRPr>
          <a:solidFill>
            <a:srgbClr val="90B5DE"/>
          </a:solidFill>
          <a:latin typeface="+mn-lt"/>
          <a:ea typeface="+mn-ea"/>
          <a:cs typeface="+mn-cs"/>
          <a:sym typeface="Arial" charset="0"/>
        </a:defRPr>
      </a:lvl4pPr>
      <a:lvl5pPr algn="l" rtl="0" eaLnBrk="1" fontAlgn="base" hangingPunct="1">
        <a:spcBef>
          <a:spcPct val="0"/>
        </a:spcBef>
        <a:spcAft>
          <a:spcPct val="0"/>
        </a:spcAft>
        <a:defRPr>
          <a:solidFill>
            <a:srgbClr val="90B5DE"/>
          </a:solidFill>
          <a:latin typeface="+mn-lt"/>
          <a:ea typeface="+mn-ea"/>
          <a:cs typeface="+mn-cs"/>
          <a:sym typeface="Arial" charset="0"/>
        </a:defRPr>
      </a:lvl5pPr>
      <a:lvl6pPr marL="443540" algn="l" rtl="0" eaLnBrk="1" fontAlgn="base" hangingPunct="1">
        <a:spcBef>
          <a:spcPct val="0"/>
        </a:spcBef>
        <a:spcAft>
          <a:spcPct val="0"/>
        </a:spcAft>
        <a:defRPr>
          <a:solidFill>
            <a:srgbClr val="90B5DE"/>
          </a:solidFill>
          <a:latin typeface="+mn-lt"/>
          <a:ea typeface="+mn-ea"/>
          <a:cs typeface="+mn-cs"/>
          <a:sym typeface="Arial" charset="0"/>
        </a:defRPr>
      </a:lvl6pPr>
      <a:lvl7pPr marL="887075" algn="l" rtl="0" eaLnBrk="1" fontAlgn="base" hangingPunct="1">
        <a:spcBef>
          <a:spcPct val="0"/>
        </a:spcBef>
        <a:spcAft>
          <a:spcPct val="0"/>
        </a:spcAft>
        <a:defRPr>
          <a:solidFill>
            <a:srgbClr val="90B5DE"/>
          </a:solidFill>
          <a:latin typeface="+mn-lt"/>
          <a:ea typeface="+mn-ea"/>
          <a:cs typeface="+mn-cs"/>
          <a:sym typeface="Arial" charset="0"/>
        </a:defRPr>
      </a:lvl7pPr>
      <a:lvl8pPr marL="1330602" algn="l" rtl="0" eaLnBrk="1" fontAlgn="base" hangingPunct="1">
        <a:spcBef>
          <a:spcPct val="0"/>
        </a:spcBef>
        <a:spcAft>
          <a:spcPct val="0"/>
        </a:spcAft>
        <a:defRPr>
          <a:solidFill>
            <a:srgbClr val="90B5DE"/>
          </a:solidFill>
          <a:latin typeface="+mn-lt"/>
          <a:ea typeface="+mn-ea"/>
          <a:cs typeface="+mn-cs"/>
          <a:sym typeface="Arial" charset="0"/>
        </a:defRPr>
      </a:lvl8pPr>
      <a:lvl9pPr marL="1774142" algn="l" rtl="0" eaLnBrk="1" fontAlgn="base" hangingPunct="1">
        <a:spcBef>
          <a:spcPct val="0"/>
        </a:spcBef>
        <a:spcAft>
          <a:spcPct val="0"/>
        </a:spcAft>
        <a:defRPr>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2" algn="l" defTabSz="887075" rtl="0" eaLnBrk="1" latinLnBrk="0" hangingPunct="1">
        <a:defRPr sz="1700" kern="1200">
          <a:solidFill>
            <a:schemeClr val="tx1"/>
          </a:solidFill>
          <a:latin typeface="+mn-lt"/>
          <a:ea typeface="+mn-ea"/>
          <a:cs typeface="+mn-cs"/>
        </a:defRPr>
      </a:lvl4pPr>
      <a:lvl5pPr marL="1774142" algn="l" defTabSz="887075" rtl="0" eaLnBrk="1" latinLnBrk="0" hangingPunct="1">
        <a:defRPr sz="1700" kern="1200">
          <a:solidFill>
            <a:schemeClr val="tx1"/>
          </a:solidFill>
          <a:latin typeface="+mn-lt"/>
          <a:ea typeface="+mn-ea"/>
          <a:cs typeface="+mn-cs"/>
        </a:defRPr>
      </a:lvl5pPr>
      <a:lvl6pPr marL="2217669" algn="l" defTabSz="887075" rtl="0" eaLnBrk="1" latinLnBrk="0" hangingPunct="1">
        <a:defRPr sz="1700" kern="1200">
          <a:solidFill>
            <a:schemeClr val="tx1"/>
          </a:solidFill>
          <a:latin typeface="+mn-lt"/>
          <a:ea typeface="+mn-ea"/>
          <a:cs typeface="+mn-cs"/>
        </a:defRPr>
      </a:lvl6pPr>
      <a:lvl7pPr marL="2661206" algn="l" defTabSz="887075" rtl="0" eaLnBrk="1" latinLnBrk="0" hangingPunct="1">
        <a:defRPr sz="1700" kern="1200">
          <a:solidFill>
            <a:schemeClr val="tx1"/>
          </a:solidFill>
          <a:latin typeface="+mn-lt"/>
          <a:ea typeface="+mn-ea"/>
          <a:cs typeface="+mn-cs"/>
        </a:defRPr>
      </a:lvl7pPr>
      <a:lvl8pPr marL="3104743" algn="l" defTabSz="887075" rtl="0" eaLnBrk="1" latinLnBrk="0" hangingPunct="1">
        <a:defRPr sz="1700" kern="1200">
          <a:solidFill>
            <a:schemeClr val="tx1"/>
          </a:solidFill>
          <a:latin typeface="+mn-lt"/>
          <a:ea typeface="+mn-ea"/>
          <a:cs typeface="+mn-cs"/>
        </a:defRPr>
      </a:lvl8pPr>
      <a:lvl9pPr marL="3548274" algn="l" defTabSz="887075" rtl="0" eaLnBrk="1" latinLnBrk="0" hangingPunct="1">
        <a:defRPr sz="1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0" name="Rectangle 2"/>
          <p:cNvSpPr>
            <a:spLocks noGrp="1" noChangeArrowheads="1"/>
          </p:cNvSpPr>
          <p:nvPr>
            <p:ph type="title"/>
          </p:nvPr>
        </p:nvSpPr>
        <p:spPr bwMode="auto">
          <a:xfrm>
            <a:off x="800274" y="1778004"/>
            <a:ext cx="14657233" cy="6832599"/>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ctr" anchorCtr="0" compatLnSpc="1">
            <a:prstTxWarp prst="textNoShape">
              <a:avLst/>
            </a:prstTxWarp>
          </a:bodyPr>
          <a:lstStyle/>
          <a:p>
            <a:pPr lvl="0"/>
            <a:r>
              <a:rPr lang="en-US" smtClean="0">
                <a:sym typeface="Maven Pro Medium" charset="0"/>
              </a:rPr>
              <a:t>Click to edit Master title style</a:t>
            </a:r>
          </a:p>
        </p:txBody>
      </p:sp>
      <p:pic>
        <p:nvPicPr>
          <p:cNvPr id="1229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8"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229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229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xmlns:p14="http://schemas.microsoft.com/office/powerpoint/2010/main"/>
  <p:hf hdr="0" dt="0"/>
  <p:txStyles>
    <p:titleStyle>
      <a:lvl1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j-lt"/>
          <a:ea typeface="+mj-ea"/>
          <a:cs typeface="+mj-cs"/>
          <a:sym typeface="Maven Pro Medium" charset="0"/>
        </a:defRPr>
      </a:lvl1pPr>
      <a:lvl2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2pPr>
      <a:lvl3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3pPr>
      <a:lvl4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4pPr>
      <a:lvl5pPr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5pPr>
      <a:lvl6pPr marL="4435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6pPr>
      <a:lvl7pPr marL="887075"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7pPr>
      <a:lvl8pPr marL="1330599"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8pPr>
      <a:lvl9pPr marL="1774140" algn="ctr" rtl="0" eaLnBrk="1" fontAlgn="base" hangingPunct="1">
        <a:spcBef>
          <a:spcPct val="0"/>
        </a:spcBef>
        <a:spcAft>
          <a:spcPct val="0"/>
        </a:spcAft>
        <a:defRPr sz="9200">
          <a:solidFill>
            <a:schemeClr val="tx1"/>
          </a:solidFill>
          <a:effectLst>
            <a:outerShdw blurRad="38100" dist="38100" dir="2700000" algn="tl">
              <a:srgbClr val="C0C0C0"/>
            </a:outerShdw>
          </a:effectLst>
          <a:latin typeface="Maven Pro Medium" charset="0"/>
          <a:ea typeface="ヒラギノ角ゴ ProN W6" charset="0"/>
          <a:cs typeface="ヒラギノ角ゴ ProN W6" charset="0"/>
          <a:sym typeface="Maven Pro Medium" charset="0"/>
        </a:defRPr>
      </a:lvl9pPr>
    </p:titleStyle>
    <p:bodyStyle>
      <a:lvl1pPr marL="18480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1pPr>
      <a:lvl2pPr marL="395798"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2pPr>
      <a:lvl3pPr marL="63297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3pPr>
      <a:lvl4pPr marL="868602"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4pPr>
      <a:lvl5pPr marL="1105760"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5pPr>
      <a:lvl6pPr marL="1549291"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6pPr>
      <a:lvl7pPr marL="199282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7pPr>
      <a:lvl8pPr marL="2436355"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8pPr>
      <a:lvl9pPr marL="2879889" indent="-184809" algn="l" rtl="0" eaLnBrk="1" fontAlgn="base" hangingPunct="1">
        <a:spcBef>
          <a:spcPts val="1164"/>
        </a:spcBef>
        <a:spcAft>
          <a:spcPct val="0"/>
        </a:spcAft>
        <a:buClr>
          <a:srgbClr val="ED781C"/>
        </a:buClr>
        <a:buSzPct val="100000"/>
        <a:buFont typeface="Stratum2 Medium" charset="0"/>
        <a:buChar char="•"/>
        <a:defRPr sz="4600">
          <a:solidFill>
            <a:schemeClr val="tx1"/>
          </a:solidFill>
          <a:latin typeface="+mn-lt"/>
          <a:ea typeface="+mn-ea"/>
          <a:cs typeface="+mn-cs"/>
          <a:sym typeface="Stratum2 Medium"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40" algn="l" defTabSz="887075" rtl="0" eaLnBrk="1" latinLnBrk="0" hangingPunct="1">
        <a:defRPr sz="1700" kern="1200">
          <a:solidFill>
            <a:schemeClr val="tx1"/>
          </a:solidFill>
          <a:latin typeface="+mn-lt"/>
          <a:ea typeface="+mn-ea"/>
          <a:cs typeface="+mn-cs"/>
        </a:defRPr>
      </a:lvl5pPr>
      <a:lvl6pPr marL="2217666" algn="l" defTabSz="887075" rtl="0" eaLnBrk="1" latinLnBrk="0" hangingPunct="1">
        <a:defRPr sz="1700" kern="1200">
          <a:solidFill>
            <a:schemeClr val="tx1"/>
          </a:solidFill>
          <a:latin typeface="+mn-lt"/>
          <a:ea typeface="+mn-ea"/>
          <a:cs typeface="+mn-cs"/>
        </a:defRPr>
      </a:lvl6pPr>
      <a:lvl7pPr marL="2661205" algn="l" defTabSz="887075" rtl="0" eaLnBrk="1" latinLnBrk="0" hangingPunct="1">
        <a:defRPr sz="1700" kern="1200">
          <a:solidFill>
            <a:schemeClr val="tx1"/>
          </a:solidFill>
          <a:latin typeface="+mn-lt"/>
          <a:ea typeface="+mn-ea"/>
          <a:cs typeface="+mn-cs"/>
        </a:defRPr>
      </a:lvl7pPr>
      <a:lvl8pPr marL="3104740" algn="l" defTabSz="887075" rtl="0" eaLnBrk="1" latinLnBrk="0" hangingPunct="1">
        <a:defRPr sz="1700" kern="1200">
          <a:solidFill>
            <a:schemeClr val="tx1"/>
          </a:solidFill>
          <a:latin typeface="+mn-lt"/>
          <a:ea typeface="+mn-ea"/>
          <a:cs typeface="+mn-cs"/>
        </a:defRPr>
      </a:lvl8pPr>
      <a:lvl9pPr marL="3548271" algn="l" defTabSz="887075"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3315"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1331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0"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331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331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06"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45"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9" algn="l" defTabSz="887075" rtl="0" eaLnBrk="1" latinLnBrk="0" hangingPunct="1">
        <a:defRPr sz="1700" kern="1200">
          <a:solidFill>
            <a:schemeClr val="tx1"/>
          </a:solidFill>
          <a:latin typeface="+mn-lt"/>
          <a:ea typeface="+mn-ea"/>
          <a:cs typeface="+mn-cs"/>
        </a:defRPr>
      </a:lvl4pPr>
      <a:lvl5pPr marL="1774139" algn="l" defTabSz="887075" rtl="0" eaLnBrk="1" latinLnBrk="0" hangingPunct="1">
        <a:defRPr sz="1700" kern="1200">
          <a:solidFill>
            <a:schemeClr val="tx1"/>
          </a:solidFill>
          <a:latin typeface="+mn-lt"/>
          <a:ea typeface="+mn-ea"/>
          <a:cs typeface="+mn-cs"/>
        </a:defRPr>
      </a:lvl5pPr>
      <a:lvl6pPr marL="2217665" algn="l" defTabSz="887075" rtl="0" eaLnBrk="1" latinLnBrk="0" hangingPunct="1">
        <a:defRPr sz="1700" kern="1200">
          <a:solidFill>
            <a:schemeClr val="tx1"/>
          </a:solidFill>
          <a:latin typeface="+mn-lt"/>
          <a:ea typeface="+mn-ea"/>
          <a:cs typeface="+mn-cs"/>
        </a:defRPr>
      </a:lvl6pPr>
      <a:lvl7pPr marL="2661203" algn="l" defTabSz="887075" rtl="0" eaLnBrk="1" latinLnBrk="0" hangingPunct="1">
        <a:defRPr sz="1700" kern="1200">
          <a:solidFill>
            <a:schemeClr val="tx1"/>
          </a:solidFill>
          <a:latin typeface="+mn-lt"/>
          <a:ea typeface="+mn-ea"/>
          <a:cs typeface="+mn-cs"/>
        </a:defRPr>
      </a:lvl7pPr>
      <a:lvl8pPr marL="3104737" algn="l" defTabSz="887075" rtl="0" eaLnBrk="1" latinLnBrk="0" hangingPunct="1">
        <a:defRPr sz="1700" kern="1200">
          <a:solidFill>
            <a:schemeClr val="tx1"/>
          </a:solidFill>
          <a:latin typeface="+mn-lt"/>
          <a:ea typeface="+mn-ea"/>
          <a:cs typeface="+mn-cs"/>
        </a:defRPr>
      </a:lvl8pPr>
      <a:lvl9pPr marL="3548266" algn="l" defTabSz="887075"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3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4339" name="Rectangle 3"/>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434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4341"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4342"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7"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7" algn="l" defTabSz="887075" rtl="0" eaLnBrk="1" latinLnBrk="0" hangingPunct="1">
        <a:defRPr sz="1700" kern="1200">
          <a:solidFill>
            <a:schemeClr val="tx1"/>
          </a:solidFill>
          <a:latin typeface="+mn-lt"/>
          <a:ea typeface="+mn-ea"/>
          <a:cs typeface="+mn-cs"/>
        </a:defRPr>
      </a:lvl4pPr>
      <a:lvl5pPr marL="1774137" algn="l" defTabSz="887075" rtl="0" eaLnBrk="1" latinLnBrk="0" hangingPunct="1">
        <a:defRPr sz="1700" kern="1200">
          <a:solidFill>
            <a:schemeClr val="tx1"/>
          </a:solidFill>
          <a:latin typeface="+mn-lt"/>
          <a:ea typeface="+mn-ea"/>
          <a:cs typeface="+mn-cs"/>
        </a:defRPr>
      </a:lvl5pPr>
      <a:lvl6pPr marL="2217662" algn="l" defTabSz="887075" rtl="0" eaLnBrk="1" latinLnBrk="0" hangingPunct="1">
        <a:defRPr sz="1700" kern="1200">
          <a:solidFill>
            <a:schemeClr val="tx1"/>
          </a:solidFill>
          <a:latin typeface="+mn-lt"/>
          <a:ea typeface="+mn-ea"/>
          <a:cs typeface="+mn-cs"/>
        </a:defRPr>
      </a:lvl6pPr>
      <a:lvl7pPr marL="2661199" algn="l" defTabSz="887075" rtl="0" eaLnBrk="1" latinLnBrk="0" hangingPunct="1">
        <a:defRPr sz="1700" kern="1200">
          <a:solidFill>
            <a:schemeClr val="tx1"/>
          </a:solidFill>
          <a:latin typeface="+mn-lt"/>
          <a:ea typeface="+mn-ea"/>
          <a:cs typeface="+mn-cs"/>
        </a:defRPr>
      </a:lvl7pPr>
      <a:lvl8pPr marL="3104734" algn="l" defTabSz="887075" rtl="0" eaLnBrk="1" latinLnBrk="0" hangingPunct="1">
        <a:defRPr sz="1700" kern="1200">
          <a:solidFill>
            <a:schemeClr val="tx1"/>
          </a:solidFill>
          <a:latin typeface="+mn-lt"/>
          <a:ea typeface="+mn-ea"/>
          <a:cs typeface="+mn-cs"/>
        </a:defRPr>
      </a:lvl8pPr>
      <a:lvl9pPr marL="3548262" algn="l" defTabSz="887075"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5363" name="Rectangle 3"/>
          <p:cNvSpPr>
            <a:spLocks noGrp="1" noChangeArrowheads="1"/>
          </p:cNvSpPr>
          <p:nvPr>
            <p:ph type="body" idx="1"/>
          </p:nvPr>
        </p:nvSpPr>
        <p:spPr bwMode="auto">
          <a:xfrm>
            <a:off x="800274" y="4546600"/>
            <a:ext cx="1465723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5364"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3"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5"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5366"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5" algn="l" defTabSz="887075" rtl="0" eaLnBrk="1" latinLnBrk="0" hangingPunct="1">
        <a:defRPr sz="1700" kern="1200">
          <a:solidFill>
            <a:schemeClr val="tx1"/>
          </a:solidFill>
          <a:latin typeface="+mn-lt"/>
          <a:ea typeface="+mn-ea"/>
          <a:cs typeface="+mn-cs"/>
        </a:defRPr>
      </a:lvl4pPr>
      <a:lvl5pPr marL="1774135" algn="l" defTabSz="887075" rtl="0" eaLnBrk="1" latinLnBrk="0" hangingPunct="1">
        <a:defRPr sz="1700" kern="1200">
          <a:solidFill>
            <a:schemeClr val="tx1"/>
          </a:solidFill>
          <a:latin typeface="+mn-lt"/>
          <a:ea typeface="+mn-ea"/>
          <a:cs typeface="+mn-cs"/>
        </a:defRPr>
      </a:lvl5pPr>
      <a:lvl6pPr marL="2217659" algn="l" defTabSz="887075" rtl="0" eaLnBrk="1" latinLnBrk="0" hangingPunct="1">
        <a:defRPr sz="1700" kern="1200">
          <a:solidFill>
            <a:schemeClr val="tx1"/>
          </a:solidFill>
          <a:latin typeface="+mn-lt"/>
          <a:ea typeface="+mn-ea"/>
          <a:cs typeface="+mn-cs"/>
        </a:defRPr>
      </a:lvl6pPr>
      <a:lvl7pPr marL="2661197" algn="l" defTabSz="887075" rtl="0" eaLnBrk="1" latinLnBrk="0" hangingPunct="1">
        <a:defRPr sz="1700" kern="1200">
          <a:solidFill>
            <a:schemeClr val="tx1"/>
          </a:solidFill>
          <a:latin typeface="+mn-lt"/>
          <a:ea typeface="+mn-ea"/>
          <a:cs typeface="+mn-cs"/>
        </a:defRPr>
      </a:lvl7pPr>
      <a:lvl8pPr marL="3104731" algn="l" defTabSz="887075" rtl="0" eaLnBrk="1" latinLnBrk="0" hangingPunct="1">
        <a:defRPr sz="1700" kern="1200">
          <a:solidFill>
            <a:schemeClr val="tx1"/>
          </a:solidFill>
          <a:latin typeface="+mn-lt"/>
          <a:ea typeface="+mn-ea"/>
          <a:cs typeface="+mn-cs"/>
        </a:defRPr>
      </a:lvl8pPr>
      <a:lvl9pPr marL="3548259" algn="l" defTabSz="887075"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5"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8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6387" name="Rectangle 3"/>
          <p:cNvSpPr>
            <a:spLocks noGrp="1" noChangeArrowheads="1"/>
          </p:cNvSpPr>
          <p:nvPr>
            <p:ph type="body" idx="1"/>
          </p:nvPr>
        </p:nvSpPr>
        <p:spPr bwMode="auto">
          <a:xfrm>
            <a:off x="812978" y="5283203"/>
            <a:ext cx="14669932"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6388"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2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6389"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6390"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639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4" algn="l" defTabSz="887075" rtl="0" eaLnBrk="1" latinLnBrk="0" hangingPunct="1">
        <a:defRPr sz="1700" kern="1200">
          <a:solidFill>
            <a:schemeClr val="tx1"/>
          </a:solidFill>
          <a:latin typeface="+mn-lt"/>
          <a:ea typeface="+mn-ea"/>
          <a:cs typeface="+mn-cs"/>
        </a:defRPr>
      </a:lvl4pPr>
      <a:lvl5pPr marL="1774134"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4" algn="l" defTabSz="887075" rtl="0" eaLnBrk="1" latinLnBrk="0" hangingPunct="1">
        <a:defRPr sz="1700" kern="1200">
          <a:solidFill>
            <a:schemeClr val="tx1"/>
          </a:solidFill>
          <a:latin typeface="+mn-lt"/>
          <a:ea typeface="+mn-ea"/>
          <a:cs typeface="+mn-cs"/>
        </a:defRPr>
      </a:lvl7pPr>
      <a:lvl8pPr marL="3104728" algn="l" defTabSz="887075" rtl="0" eaLnBrk="1" latinLnBrk="0" hangingPunct="1">
        <a:defRPr sz="1700" kern="1200">
          <a:solidFill>
            <a:schemeClr val="tx1"/>
          </a:solidFill>
          <a:latin typeface="+mn-lt"/>
          <a:ea typeface="+mn-ea"/>
          <a:cs typeface="+mn-cs"/>
        </a:defRPr>
      </a:lvl8pPr>
      <a:lvl9pPr marL="3548255" algn="l" defTabSz="887075"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7411" name="Rectangle 3"/>
          <p:cNvSpPr>
            <a:spLocks noGrp="1" noChangeArrowheads="1"/>
          </p:cNvSpPr>
          <p:nvPr>
            <p:ph type="body" idx="1"/>
          </p:nvPr>
        </p:nvSpPr>
        <p:spPr bwMode="auto">
          <a:xfrm>
            <a:off x="800273" y="2362203"/>
            <a:ext cx="6515737" cy="603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413"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7414"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74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6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2" algn="l" defTabSz="887075" rtl="0" eaLnBrk="1" latinLnBrk="0" hangingPunct="1">
        <a:defRPr sz="1700" kern="1200">
          <a:solidFill>
            <a:schemeClr val="tx1"/>
          </a:solidFill>
          <a:latin typeface="+mn-lt"/>
          <a:ea typeface="+mn-ea"/>
          <a:cs typeface="+mn-cs"/>
        </a:defRPr>
      </a:lvl4pPr>
      <a:lvl5pPr marL="1774132" algn="l" defTabSz="887075" rtl="0" eaLnBrk="1" latinLnBrk="0" hangingPunct="1">
        <a:defRPr sz="1700" kern="1200">
          <a:solidFill>
            <a:schemeClr val="tx1"/>
          </a:solidFill>
          <a:latin typeface="+mn-lt"/>
          <a:ea typeface="+mn-ea"/>
          <a:cs typeface="+mn-cs"/>
        </a:defRPr>
      </a:lvl5pPr>
      <a:lvl6pPr marL="2217655" algn="l" defTabSz="887075" rtl="0" eaLnBrk="1" latinLnBrk="0" hangingPunct="1">
        <a:defRPr sz="1700" kern="1200">
          <a:solidFill>
            <a:schemeClr val="tx1"/>
          </a:solidFill>
          <a:latin typeface="+mn-lt"/>
          <a:ea typeface="+mn-ea"/>
          <a:cs typeface="+mn-cs"/>
        </a:defRPr>
      </a:lvl6pPr>
      <a:lvl7pPr marL="2661191" algn="l" defTabSz="887075" rtl="0" eaLnBrk="1" latinLnBrk="0" hangingPunct="1">
        <a:defRPr sz="1700" kern="1200">
          <a:solidFill>
            <a:schemeClr val="tx1"/>
          </a:solidFill>
          <a:latin typeface="+mn-lt"/>
          <a:ea typeface="+mn-ea"/>
          <a:cs typeface="+mn-cs"/>
        </a:defRPr>
      </a:lvl7pPr>
      <a:lvl8pPr marL="3104723" algn="l" defTabSz="887075" rtl="0" eaLnBrk="1" latinLnBrk="0" hangingPunct="1">
        <a:defRPr sz="1700" kern="1200">
          <a:solidFill>
            <a:schemeClr val="tx1"/>
          </a:solidFill>
          <a:latin typeface="+mn-lt"/>
          <a:ea typeface="+mn-ea"/>
          <a:cs typeface="+mn-cs"/>
        </a:defRPr>
      </a:lvl8pPr>
      <a:lvl9pPr marL="3548251" algn="l" defTabSz="887075"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92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436" name="Rectangle 4"/>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437"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4" y="1600200"/>
            <a:ext cx="635063"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9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3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3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91" algn="l" defTabSz="887075" rtl="0" eaLnBrk="1" latinLnBrk="0" hangingPunct="1">
        <a:defRPr sz="1700" kern="1200">
          <a:solidFill>
            <a:schemeClr val="tx1"/>
          </a:solidFill>
          <a:latin typeface="+mn-lt"/>
          <a:ea typeface="+mn-ea"/>
          <a:cs typeface="+mn-cs"/>
        </a:defRPr>
      </a:lvl4pPr>
      <a:lvl5pPr marL="1774131" algn="l" defTabSz="887075" rtl="0" eaLnBrk="1" latinLnBrk="0" hangingPunct="1">
        <a:defRPr sz="1700" kern="1200">
          <a:solidFill>
            <a:schemeClr val="tx1"/>
          </a:solidFill>
          <a:latin typeface="+mn-lt"/>
          <a:ea typeface="+mn-ea"/>
          <a:cs typeface="+mn-cs"/>
        </a:defRPr>
      </a:lvl5pPr>
      <a:lvl6pPr marL="2217652" algn="l" defTabSz="887075" rtl="0" eaLnBrk="1" latinLnBrk="0" hangingPunct="1">
        <a:defRPr sz="1700" kern="1200">
          <a:solidFill>
            <a:schemeClr val="tx1"/>
          </a:solidFill>
          <a:latin typeface="+mn-lt"/>
          <a:ea typeface="+mn-ea"/>
          <a:cs typeface="+mn-cs"/>
        </a:defRPr>
      </a:lvl6pPr>
      <a:lvl7pPr marL="2661188" algn="l" defTabSz="887075" rtl="0" eaLnBrk="1" latinLnBrk="0" hangingPunct="1">
        <a:defRPr sz="1700" kern="1200">
          <a:solidFill>
            <a:schemeClr val="tx1"/>
          </a:solidFill>
          <a:latin typeface="+mn-lt"/>
          <a:ea typeface="+mn-ea"/>
          <a:cs typeface="+mn-cs"/>
        </a:defRPr>
      </a:lvl7pPr>
      <a:lvl8pPr marL="3104720" algn="l" defTabSz="887075" rtl="0" eaLnBrk="1" latinLnBrk="0" hangingPunct="1">
        <a:defRPr sz="1700" kern="1200">
          <a:solidFill>
            <a:schemeClr val="tx1"/>
          </a:solidFill>
          <a:latin typeface="+mn-lt"/>
          <a:ea typeface="+mn-ea"/>
          <a:cs typeface="+mn-cs"/>
        </a:defRPr>
      </a:lvl8pPr>
      <a:lvl9pPr marL="3548248" algn="l" defTabSz="88707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1" y="-38079"/>
            <a:ext cx="16256956" cy="9143302"/>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6" name="Rectangle 2"/>
          <p:cNvSpPr>
            <a:spLocks noChangeAspect="1"/>
          </p:cNvSpPr>
          <p:nvPr/>
        </p:nvSpPr>
        <p:spPr bwMode="auto">
          <a:xfrm rot="10800000" flipH="1">
            <a:off x="-37560" y="8511188"/>
            <a:ext cx="16294589" cy="63246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76594" y="152400"/>
            <a:ext cx="6593472" cy="837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8" name="Rectangle 4"/>
          <p:cNvSpPr>
            <a:spLocks noGrp="1" noChangeAspect="1" noChangeArrowheads="1"/>
          </p:cNvSpPr>
          <p:nvPr>
            <p:ph type="title"/>
          </p:nvPr>
        </p:nvSpPr>
        <p:spPr bwMode="auto">
          <a:xfrm>
            <a:off x="901821" y="218082"/>
            <a:ext cx="15196092" cy="3525925"/>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 name="Rectangle 1"/>
          <p:cNvSpPr/>
          <p:nvPr userDrawn="1"/>
        </p:nvSpPr>
        <p:spPr>
          <a:xfrm>
            <a:off x="0" y="8153400"/>
            <a:ext cx="1651794" cy="369332"/>
          </a:xfrm>
          <a:prstGeom prst="rect">
            <a:avLst/>
          </a:prstGeom>
        </p:spPr>
        <p:txBody>
          <a:bodyPr wrap="square">
            <a:spAutoFit/>
          </a:bodyPr>
          <a:lstStyle/>
          <a:p>
            <a:r>
              <a:rPr lang="en-US" sz="1800" u="none" kern="1200" baseline="0" dirty="0" smtClean="0">
                <a:solidFill>
                  <a:schemeClr val="bg1"/>
                </a:solidFill>
                <a:latin typeface="+mn-lt"/>
                <a:ea typeface="+mn-ea"/>
                <a:cs typeface="+mn-cs"/>
              </a:rPr>
              <a:t>v2.0.2_WIN</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61" r:id="rId8"/>
    <p:sldLayoutId id="2147483960" r:id="rId9"/>
    <p:sldLayoutId id="2147483668" r:id="rId10"/>
    <p:sldLayoutId id="2147483669" r:id="rId11"/>
    <p:sldLayoutId id="2147483670" r:id="rId12"/>
    <p:sldLayoutId id="2147483671" r:id="rId13"/>
    <p:sldLayoutId id="2147483962" r:id="rId14"/>
  </p:sldLayoutIdLst>
  <p:transition xmlns:p14="http://schemas.microsoft.com/office/powerpoint/2010/main"/>
  <p:hf hdr="0" dt="0"/>
  <p:txStyles>
    <p:titleStyle>
      <a:lvl1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7" algn="l" rtl="0" eaLnBrk="1" fontAlgn="base" hangingPunct="1">
        <a:spcBef>
          <a:spcPct val="0"/>
        </a:spcBef>
        <a:spcAft>
          <a:spcPct val="0"/>
        </a:spcAft>
        <a:defRPr sz="92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61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57"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7" algn="l" defTabSz="887075" rtl="0" eaLnBrk="1" latinLnBrk="0" hangingPunct="1">
        <a:defRPr sz="1700" kern="1200">
          <a:solidFill>
            <a:schemeClr val="tx1"/>
          </a:solidFill>
          <a:latin typeface="+mn-lt"/>
          <a:ea typeface="+mn-ea"/>
          <a:cs typeface="+mn-cs"/>
        </a:defRPr>
      </a:lvl5pPr>
      <a:lvl6pPr marL="2217695" algn="l" defTabSz="887075" rtl="0" eaLnBrk="1" latinLnBrk="0" hangingPunct="1">
        <a:defRPr sz="1700" kern="1200">
          <a:solidFill>
            <a:schemeClr val="tx1"/>
          </a:solidFill>
          <a:latin typeface="+mn-lt"/>
          <a:ea typeface="+mn-ea"/>
          <a:cs typeface="+mn-cs"/>
        </a:defRPr>
      </a:lvl6pPr>
      <a:lvl7pPr marL="2661232" algn="l" defTabSz="887075" rtl="0" eaLnBrk="1" latinLnBrk="0" hangingPunct="1">
        <a:defRPr sz="1700" kern="1200">
          <a:solidFill>
            <a:schemeClr val="tx1"/>
          </a:solidFill>
          <a:latin typeface="+mn-lt"/>
          <a:ea typeface="+mn-ea"/>
          <a:cs typeface="+mn-cs"/>
        </a:defRPr>
      </a:lvl7pPr>
      <a:lvl8pPr marL="3104774" algn="l" defTabSz="887075" rtl="0" eaLnBrk="1" latinLnBrk="0" hangingPunct="1">
        <a:defRPr sz="1700" kern="1200">
          <a:solidFill>
            <a:schemeClr val="tx1"/>
          </a:solidFill>
          <a:latin typeface="+mn-lt"/>
          <a:ea typeface="+mn-ea"/>
          <a:cs typeface="+mn-cs"/>
        </a:defRPr>
      </a:lvl8pPr>
      <a:lvl9pPr marL="3548311" algn="l" defTabSz="887075"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p:cNvSpPr>
          <p:nvPr/>
        </p:nvSpPr>
        <p:spPr bwMode="auto">
          <a:xfrm>
            <a:off x="76" y="-127000"/>
            <a:ext cx="1628468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5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19459" name="Rectangle 3"/>
          <p:cNvSpPr>
            <a:spLocks noGrp="1" noChangeArrowheads="1"/>
          </p:cNvSpPr>
          <p:nvPr>
            <p:ph type="body" idx="1"/>
          </p:nvPr>
        </p:nvSpPr>
        <p:spPr bwMode="auto">
          <a:xfrm>
            <a:off x="800201" y="1879603"/>
            <a:ext cx="730321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1946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025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61" name="Rectangle 5"/>
          <p:cNvSpPr>
            <a:spLocks/>
          </p:cNvSpPr>
          <p:nvPr/>
        </p:nvSpPr>
        <p:spPr bwMode="auto">
          <a:xfrm rot="10800000" flipH="1">
            <a:off x="97" y="1412268"/>
            <a:ext cx="16271136" cy="9271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9462" name="Rectangle 6"/>
          <p:cNvSpPr>
            <a:spLocks/>
          </p:cNvSpPr>
          <p:nvPr/>
        </p:nvSpPr>
        <p:spPr bwMode="auto">
          <a:xfrm rot="10800000" flipH="1">
            <a:off x="24" y="8972551"/>
            <a:ext cx="1624492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58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2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8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3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598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5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9" algn="l" defTabSz="887075" rtl="0" eaLnBrk="1" latinLnBrk="0" hangingPunct="1">
        <a:defRPr sz="1700" kern="1200">
          <a:solidFill>
            <a:schemeClr val="tx1"/>
          </a:solidFill>
          <a:latin typeface="+mn-lt"/>
          <a:ea typeface="+mn-ea"/>
          <a:cs typeface="+mn-cs"/>
        </a:defRPr>
      </a:lvl5pPr>
      <a:lvl6pPr marL="2217649" algn="l" defTabSz="887075" rtl="0" eaLnBrk="1" latinLnBrk="0" hangingPunct="1">
        <a:defRPr sz="1700" kern="1200">
          <a:solidFill>
            <a:schemeClr val="tx1"/>
          </a:solidFill>
          <a:latin typeface="+mn-lt"/>
          <a:ea typeface="+mn-ea"/>
          <a:cs typeface="+mn-cs"/>
        </a:defRPr>
      </a:lvl6pPr>
      <a:lvl7pPr marL="2661186" algn="l" defTabSz="887075" rtl="0" eaLnBrk="1" latinLnBrk="0" hangingPunct="1">
        <a:defRPr sz="1700" kern="1200">
          <a:solidFill>
            <a:schemeClr val="tx1"/>
          </a:solidFill>
          <a:latin typeface="+mn-lt"/>
          <a:ea typeface="+mn-ea"/>
          <a:cs typeface="+mn-cs"/>
        </a:defRPr>
      </a:lvl7pPr>
      <a:lvl8pPr marL="3104719" algn="l" defTabSz="887075" rtl="0" eaLnBrk="1" latinLnBrk="0" hangingPunct="1">
        <a:defRPr sz="1700" kern="1200">
          <a:solidFill>
            <a:schemeClr val="tx1"/>
          </a:solidFill>
          <a:latin typeface="+mn-lt"/>
          <a:ea typeface="+mn-ea"/>
          <a:cs typeface="+mn-cs"/>
        </a:defRPr>
      </a:lvl8pPr>
      <a:lvl9pPr marL="3548243" algn="l" defTabSz="887075"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1" name="Rectangle 1"/>
          <p:cNvSpPr>
            <a:spLocks/>
          </p:cNvSpPr>
          <p:nvPr/>
        </p:nvSpPr>
        <p:spPr bwMode="auto">
          <a:xfrm>
            <a:off x="97" y="-76201"/>
            <a:ext cx="16321095" cy="92964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4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2834" y="3467135"/>
            <a:ext cx="381037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ransition xmlns:p14="http://schemas.microsoft.com/office/powerpoint/2010/main"/>
  <p:hf hdr="0" dt="0"/>
  <p:txStyles>
    <p:titleStyle>
      <a:lvl1pPr algn="l" rtl="0" eaLnBrk="1" fontAlgn="base" hangingPunct="1">
        <a:spcBef>
          <a:spcPct val="0"/>
        </a:spcBef>
        <a:spcAft>
          <a:spcPct val="0"/>
        </a:spcAft>
        <a:defRPr sz="6600">
          <a:solidFill>
            <a:schemeClr val="tx1"/>
          </a:solidFill>
          <a:latin typeface="+mj-lt"/>
          <a:ea typeface="+mj-ea"/>
          <a:cs typeface="+mj-cs"/>
          <a:sym typeface="Arial" charset="0"/>
        </a:defRPr>
      </a:lvl1pPr>
      <a:lvl2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43540"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887075"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3058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774128" algn="l" rtl="0" eaLnBrk="1" fontAlgn="base" hangingPunct="1">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p:titleStyle>
    <p:bodyStyle>
      <a:lvl1pPr algn="l" rtl="0" eaLnBrk="1" fontAlgn="base" hangingPunct="1">
        <a:spcBef>
          <a:spcPct val="0"/>
        </a:spcBef>
        <a:spcAft>
          <a:spcPct val="0"/>
        </a:spcAft>
        <a:defRPr sz="2800">
          <a:solidFill>
            <a:schemeClr val="tx1"/>
          </a:solidFill>
          <a:latin typeface="+mn-lt"/>
          <a:ea typeface="+mn-ea"/>
          <a:cs typeface="+mn-cs"/>
          <a:sym typeface="Arial" charset="0"/>
        </a:defRPr>
      </a:lvl1pPr>
      <a:lvl2pPr algn="l" rtl="0" eaLnBrk="1" fontAlgn="base" hangingPunct="1">
        <a:spcBef>
          <a:spcPct val="0"/>
        </a:spcBef>
        <a:spcAft>
          <a:spcPct val="0"/>
        </a:spcAft>
        <a:defRPr sz="2800">
          <a:solidFill>
            <a:schemeClr val="tx1"/>
          </a:solidFill>
          <a:latin typeface="+mn-lt"/>
          <a:ea typeface="+mn-ea"/>
          <a:cs typeface="+mn-cs"/>
          <a:sym typeface="Arial" charset="0"/>
        </a:defRPr>
      </a:lvl2pPr>
      <a:lvl3pPr algn="l" rtl="0" eaLnBrk="1" fontAlgn="base" hangingPunct="1">
        <a:spcBef>
          <a:spcPct val="0"/>
        </a:spcBef>
        <a:spcAft>
          <a:spcPct val="0"/>
        </a:spcAft>
        <a:defRPr sz="2800">
          <a:solidFill>
            <a:schemeClr val="tx1"/>
          </a:solidFill>
          <a:latin typeface="+mn-lt"/>
          <a:ea typeface="+mn-ea"/>
          <a:cs typeface="+mn-cs"/>
          <a:sym typeface="Arial" charset="0"/>
        </a:defRPr>
      </a:lvl3pPr>
      <a:lvl4pPr algn="l" rtl="0" eaLnBrk="1" fontAlgn="base" hangingPunct="1">
        <a:spcBef>
          <a:spcPct val="0"/>
        </a:spcBef>
        <a:spcAft>
          <a:spcPct val="0"/>
        </a:spcAft>
        <a:defRPr sz="2800">
          <a:solidFill>
            <a:schemeClr val="tx1"/>
          </a:solidFill>
          <a:latin typeface="+mn-lt"/>
          <a:ea typeface="+mn-ea"/>
          <a:cs typeface="+mn-cs"/>
          <a:sym typeface="Arial" charset="0"/>
        </a:defRPr>
      </a:lvl4pPr>
      <a:lvl5pPr algn="l" rtl="0" eaLnBrk="1" fontAlgn="base" hangingPunct="1">
        <a:spcBef>
          <a:spcPct val="0"/>
        </a:spcBef>
        <a:spcAft>
          <a:spcPct val="0"/>
        </a:spcAft>
        <a:defRPr sz="2800">
          <a:solidFill>
            <a:schemeClr val="tx1"/>
          </a:solidFill>
          <a:latin typeface="+mn-lt"/>
          <a:ea typeface="+mn-ea"/>
          <a:cs typeface="+mn-cs"/>
          <a:sym typeface="Arial" charset="0"/>
        </a:defRPr>
      </a:lvl5pPr>
      <a:lvl6pPr marL="443540" algn="l" rtl="0" eaLnBrk="1" fontAlgn="base" hangingPunct="1">
        <a:spcBef>
          <a:spcPct val="0"/>
        </a:spcBef>
        <a:spcAft>
          <a:spcPct val="0"/>
        </a:spcAft>
        <a:defRPr sz="2800">
          <a:solidFill>
            <a:schemeClr val="tx1"/>
          </a:solidFill>
          <a:latin typeface="+mn-lt"/>
          <a:ea typeface="+mn-ea"/>
          <a:cs typeface="+mn-cs"/>
          <a:sym typeface="Arial" charset="0"/>
        </a:defRPr>
      </a:lvl6pPr>
      <a:lvl7pPr marL="887075" algn="l" rtl="0" eaLnBrk="1" fontAlgn="base" hangingPunct="1">
        <a:spcBef>
          <a:spcPct val="0"/>
        </a:spcBef>
        <a:spcAft>
          <a:spcPct val="0"/>
        </a:spcAft>
        <a:defRPr sz="2800">
          <a:solidFill>
            <a:schemeClr val="tx1"/>
          </a:solidFill>
          <a:latin typeface="+mn-lt"/>
          <a:ea typeface="+mn-ea"/>
          <a:cs typeface="+mn-cs"/>
          <a:sym typeface="Arial" charset="0"/>
        </a:defRPr>
      </a:lvl7pPr>
      <a:lvl8pPr marL="1330588" algn="l" rtl="0" eaLnBrk="1" fontAlgn="base" hangingPunct="1">
        <a:spcBef>
          <a:spcPct val="0"/>
        </a:spcBef>
        <a:spcAft>
          <a:spcPct val="0"/>
        </a:spcAft>
        <a:defRPr sz="2800">
          <a:solidFill>
            <a:schemeClr val="tx1"/>
          </a:solidFill>
          <a:latin typeface="+mn-lt"/>
          <a:ea typeface="+mn-ea"/>
          <a:cs typeface="+mn-cs"/>
          <a:sym typeface="Arial" charset="0"/>
        </a:defRPr>
      </a:lvl8pPr>
      <a:lvl9pPr marL="1774128" algn="l" rtl="0" eaLnBrk="1" fontAlgn="base" hangingPunct="1">
        <a:spcBef>
          <a:spcPct val="0"/>
        </a:spcBef>
        <a:spcAft>
          <a:spcPct val="0"/>
        </a:spcAft>
        <a:defRPr sz="28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8" algn="l" defTabSz="887075" rtl="0" eaLnBrk="1" latinLnBrk="0" hangingPunct="1">
        <a:defRPr sz="1700" kern="1200">
          <a:solidFill>
            <a:schemeClr val="tx1"/>
          </a:solidFill>
          <a:latin typeface="+mn-lt"/>
          <a:ea typeface="+mn-ea"/>
          <a:cs typeface="+mn-cs"/>
        </a:defRPr>
      </a:lvl4pPr>
      <a:lvl5pPr marL="1774128" algn="l" defTabSz="887075" rtl="0" eaLnBrk="1" latinLnBrk="0" hangingPunct="1">
        <a:defRPr sz="1700" kern="1200">
          <a:solidFill>
            <a:schemeClr val="tx1"/>
          </a:solidFill>
          <a:latin typeface="+mn-lt"/>
          <a:ea typeface="+mn-ea"/>
          <a:cs typeface="+mn-cs"/>
        </a:defRPr>
      </a:lvl5pPr>
      <a:lvl6pPr marL="2217648" algn="l" defTabSz="887075" rtl="0" eaLnBrk="1" latinLnBrk="0" hangingPunct="1">
        <a:defRPr sz="1700" kern="1200">
          <a:solidFill>
            <a:schemeClr val="tx1"/>
          </a:solidFill>
          <a:latin typeface="+mn-lt"/>
          <a:ea typeface="+mn-ea"/>
          <a:cs typeface="+mn-cs"/>
        </a:defRPr>
      </a:lvl6pPr>
      <a:lvl7pPr marL="2661183" algn="l" defTabSz="887075" rtl="0" eaLnBrk="1" latinLnBrk="0" hangingPunct="1">
        <a:defRPr sz="1700" kern="1200">
          <a:solidFill>
            <a:schemeClr val="tx1"/>
          </a:solidFill>
          <a:latin typeface="+mn-lt"/>
          <a:ea typeface="+mn-ea"/>
          <a:cs typeface="+mn-cs"/>
        </a:defRPr>
      </a:lvl7pPr>
      <a:lvl8pPr marL="3104715" algn="l" defTabSz="887075" rtl="0" eaLnBrk="1" latinLnBrk="0" hangingPunct="1">
        <a:defRPr sz="1700" kern="1200">
          <a:solidFill>
            <a:schemeClr val="tx1"/>
          </a:solidFill>
          <a:latin typeface="+mn-lt"/>
          <a:ea typeface="+mn-ea"/>
          <a:cs typeface="+mn-cs"/>
        </a:defRPr>
      </a:lvl8pPr>
      <a:lvl9pPr marL="3548240" algn="l" defTabSz="887075" rtl="0" eaLnBrk="1" latinLnBrk="0" hangingPunct="1">
        <a:defRPr sz="1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bwMode="auto">
          <a:xfrm>
            <a:off x="330312" y="5461000"/>
            <a:ext cx="15597123"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p>
            <a:pPr lvl="0"/>
            <a:r>
              <a:rPr lang="en-US" smtClean="0">
                <a:sym typeface="Arial Bold" charset="0"/>
              </a:rPr>
              <a:t>Click to edit Master title style</a:t>
            </a:r>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ransition xmlns:p14="http://schemas.microsoft.com/office/powerpoint/2010/main"/>
  <p:hf hdr="0" dt="0"/>
  <p:txStyles>
    <p:title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58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26"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2000">
          <a:solidFill>
            <a:srgbClr val="90B5DE"/>
          </a:solidFill>
          <a:latin typeface="+mn-lt"/>
          <a:ea typeface="+mn-ea"/>
          <a:cs typeface="+mn-cs"/>
          <a:sym typeface="Arial" charset="0"/>
        </a:defRPr>
      </a:lvl1pPr>
      <a:lvl2pPr algn="l" rtl="0" eaLnBrk="1" fontAlgn="base" hangingPunct="1">
        <a:spcBef>
          <a:spcPct val="0"/>
        </a:spcBef>
        <a:spcAft>
          <a:spcPct val="0"/>
        </a:spcAft>
        <a:defRPr sz="2000">
          <a:solidFill>
            <a:srgbClr val="90B5DE"/>
          </a:solidFill>
          <a:latin typeface="+mn-lt"/>
          <a:ea typeface="+mn-ea"/>
          <a:cs typeface="+mn-cs"/>
          <a:sym typeface="Arial" charset="0"/>
        </a:defRPr>
      </a:lvl2pPr>
      <a:lvl3pPr algn="l" rtl="0" eaLnBrk="1" fontAlgn="base" hangingPunct="1">
        <a:spcBef>
          <a:spcPct val="0"/>
        </a:spcBef>
        <a:spcAft>
          <a:spcPct val="0"/>
        </a:spcAft>
        <a:defRPr sz="2000">
          <a:solidFill>
            <a:srgbClr val="90B5DE"/>
          </a:solidFill>
          <a:latin typeface="+mn-lt"/>
          <a:ea typeface="+mn-ea"/>
          <a:cs typeface="+mn-cs"/>
          <a:sym typeface="Arial" charset="0"/>
        </a:defRPr>
      </a:lvl3pPr>
      <a:lvl4pPr algn="l" rtl="0" eaLnBrk="1" fontAlgn="base" hangingPunct="1">
        <a:spcBef>
          <a:spcPct val="0"/>
        </a:spcBef>
        <a:spcAft>
          <a:spcPct val="0"/>
        </a:spcAft>
        <a:defRPr sz="2000">
          <a:solidFill>
            <a:srgbClr val="90B5DE"/>
          </a:solidFill>
          <a:latin typeface="+mn-lt"/>
          <a:ea typeface="+mn-ea"/>
          <a:cs typeface="+mn-cs"/>
          <a:sym typeface="Arial" charset="0"/>
        </a:defRPr>
      </a:lvl4pPr>
      <a:lvl5pPr algn="l" rtl="0" eaLnBrk="1" fontAlgn="base" hangingPunct="1">
        <a:spcBef>
          <a:spcPct val="0"/>
        </a:spcBef>
        <a:spcAft>
          <a:spcPct val="0"/>
        </a:spcAft>
        <a:defRPr sz="2000">
          <a:solidFill>
            <a:srgbClr val="90B5DE"/>
          </a:solidFill>
          <a:latin typeface="+mn-lt"/>
          <a:ea typeface="+mn-ea"/>
          <a:cs typeface="+mn-cs"/>
          <a:sym typeface="Arial" charset="0"/>
        </a:defRPr>
      </a:lvl5pPr>
      <a:lvl6pPr marL="443540" algn="l" rtl="0" eaLnBrk="1" fontAlgn="base" hangingPunct="1">
        <a:spcBef>
          <a:spcPct val="0"/>
        </a:spcBef>
        <a:spcAft>
          <a:spcPct val="0"/>
        </a:spcAft>
        <a:defRPr sz="2000">
          <a:solidFill>
            <a:srgbClr val="90B5DE"/>
          </a:solidFill>
          <a:latin typeface="+mn-lt"/>
          <a:ea typeface="+mn-ea"/>
          <a:cs typeface="+mn-cs"/>
          <a:sym typeface="Arial" charset="0"/>
        </a:defRPr>
      </a:lvl6pPr>
      <a:lvl7pPr marL="887075" algn="l" rtl="0" eaLnBrk="1" fontAlgn="base" hangingPunct="1">
        <a:spcBef>
          <a:spcPct val="0"/>
        </a:spcBef>
        <a:spcAft>
          <a:spcPct val="0"/>
        </a:spcAft>
        <a:defRPr sz="2000">
          <a:solidFill>
            <a:srgbClr val="90B5DE"/>
          </a:solidFill>
          <a:latin typeface="+mn-lt"/>
          <a:ea typeface="+mn-ea"/>
          <a:cs typeface="+mn-cs"/>
          <a:sym typeface="Arial" charset="0"/>
        </a:defRPr>
      </a:lvl7pPr>
      <a:lvl8pPr marL="1330585" algn="l" rtl="0" eaLnBrk="1" fontAlgn="base" hangingPunct="1">
        <a:spcBef>
          <a:spcPct val="0"/>
        </a:spcBef>
        <a:spcAft>
          <a:spcPct val="0"/>
        </a:spcAft>
        <a:defRPr sz="2000">
          <a:solidFill>
            <a:srgbClr val="90B5DE"/>
          </a:solidFill>
          <a:latin typeface="+mn-lt"/>
          <a:ea typeface="+mn-ea"/>
          <a:cs typeface="+mn-cs"/>
          <a:sym typeface="Arial" charset="0"/>
        </a:defRPr>
      </a:lvl8pPr>
      <a:lvl9pPr marL="1774126" algn="l" rtl="0" eaLnBrk="1" fontAlgn="base" hangingPunct="1">
        <a:spcBef>
          <a:spcPct val="0"/>
        </a:spcBef>
        <a:spcAft>
          <a:spcPct val="0"/>
        </a:spcAft>
        <a:defRPr sz="20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585" algn="l" defTabSz="887075" rtl="0" eaLnBrk="1" latinLnBrk="0" hangingPunct="1">
        <a:defRPr sz="1700" kern="1200">
          <a:solidFill>
            <a:schemeClr val="tx1"/>
          </a:solidFill>
          <a:latin typeface="+mn-lt"/>
          <a:ea typeface="+mn-ea"/>
          <a:cs typeface="+mn-cs"/>
        </a:defRPr>
      </a:lvl4pPr>
      <a:lvl5pPr marL="1774126" algn="l" defTabSz="887075" rtl="0" eaLnBrk="1" latinLnBrk="0" hangingPunct="1">
        <a:defRPr sz="1700" kern="1200">
          <a:solidFill>
            <a:schemeClr val="tx1"/>
          </a:solidFill>
          <a:latin typeface="+mn-lt"/>
          <a:ea typeface="+mn-ea"/>
          <a:cs typeface="+mn-cs"/>
        </a:defRPr>
      </a:lvl5pPr>
      <a:lvl6pPr marL="2217646" algn="l" defTabSz="887075" rtl="0" eaLnBrk="1" latinLnBrk="0" hangingPunct="1">
        <a:defRPr sz="1700" kern="1200">
          <a:solidFill>
            <a:schemeClr val="tx1"/>
          </a:solidFill>
          <a:latin typeface="+mn-lt"/>
          <a:ea typeface="+mn-ea"/>
          <a:cs typeface="+mn-cs"/>
        </a:defRPr>
      </a:lvl6pPr>
      <a:lvl7pPr marL="2661180" algn="l" defTabSz="887075" rtl="0" eaLnBrk="1" latinLnBrk="0" hangingPunct="1">
        <a:defRPr sz="1700" kern="1200">
          <a:solidFill>
            <a:schemeClr val="tx1"/>
          </a:solidFill>
          <a:latin typeface="+mn-lt"/>
          <a:ea typeface="+mn-ea"/>
          <a:cs typeface="+mn-cs"/>
        </a:defRPr>
      </a:lvl7pPr>
      <a:lvl8pPr marL="3104712" algn="l" defTabSz="887075" rtl="0" eaLnBrk="1" latinLnBrk="0" hangingPunct="1">
        <a:defRPr sz="1700" kern="1200">
          <a:solidFill>
            <a:schemeClr val="tx1"/>
          </a:solidFill>
          <a:latin typeface="+mn-lt"/>
          <a:ea typeface="+mn-ea"/>
          <a:cs typeface="+mn-cs"/>
        </a:defRPr>
      </a:lvl8pPr>
      <a:lvl9pPr marL="3548235" algn="l" defTabSz="887075" rtl="0" eaLnBrk="1" latinLnBrk="0" hangingPunct="1">
        <a:defRPr sz="1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6"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3" y="1441453"/>
            <a:ext cx="16257588"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16258" y="8972551"/>
            <a:ext cx="16273846"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1"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23621016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7"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9"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1"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9"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0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4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8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23"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7" rtl="0" eaLnBrk="1" latinLnBrk="0" hangingPunct="1">
        <a:defRPr sz="1700" kern="1200">
          <a:solidFill>
            <a:schemeClr val="tx1"/>
          </a:solidFill>
          <a:latin typeface="+mn-lt"/>
          <a:ea typeface="+mn-ea"/>
          <a:cs typeface="+mn-cs"/>
        </a:defRPr>
      </a:lvl1pPr>
      <a:lvl2pPr marL="443540" algn="l" defTabSz="887077" rtl="0" eaLnBrk="1" latinLnBrk="0" hangingPunct="1">
        <a:defRPr sz="1700" kern="1200">
          <a:solidFill>
            <a:schemeClr val="tx1"/>
          </a:solidFill>
          <a:latin typeface="+mn-lt"/>
          <a:ea typeface="+mn-ea"/>
          <a:cs typeface="+mn-cs"/>
        </a:defRPr>
      </a:lvl2pPr>
      <a:lvl3pPr marL="887077" algn="l" defTabSz="887077" rtl="0" eaLnBrk="1" latinLnBrk="0" hangingPunct="1">
        <a:defRPr sz="1700" kern="1200">
          <a:solidFill>
            <a:schemeClr val="tx1"/>
          </a:solidFill>
          <a:latin typeface="+mn-lt"/>
          <a:ea typeface="+mn-ea"/>
          <a:cs typeface="+mn-cs"/>
        </a:defRPr>
      </a:lvl3pPr>
      <a:lvl4pPr marL="1330619" algn="l" defTabSz="887077" rtl="0" eaLnBrk="1" latinLnBrk="0" hangingPunct="1">
        <a:defRPr sz="1700" kern="1200">
          <a:solidFill>
            <a:schemeClr val="tx1"/>
          </a:solidFill>
          <a:latin typeface="+mn-lt"/>
          <a:ea typeface="+mn-ea"/>
          <a:cs typeface="+mn-cs"/>
        </a:defRPr>
      </a:lvl4pPr>
      <a:lvl5pPr marL="1774159" algn="l" defTabSz="887077" rtl="0" eaLnBrk="1" latinLnBrk="0" hangingPunct="1">
        <a:defRPr sz="1700" kern="1200">
          <a:solidFill>
            <a:schemeClr val="tx1"/>
          </a:solidFill>
          <a:latin typeface="+mn-lt"/>
          <a:ea typeface="+mn-ea"/>
          <a:cs typeface="+mn-cs"/>
        </a:defRPr>
      </a:lvl5pPr>
      <a:lvl6pPr marL="2217699" algn="l" defTabSz="887077" rtl="0" eaLnBrk="1" latinLnBrk="0" hangingPunct="1">
        <a:defRPr sz="1700" kern="1200">
          <a:solidFill>
            <a:schemeClr val="tx1"/>
          </a:solidFill>
          <a:latin typeface="+mn-lt"/>
          <a:ea typeface="+mn-ea"/>
          <a:cs typeface="+mn-cs"/>
        </a:defRPr>
      </a:lvl6pPr>
      <a:lvl7pPr marL="2661236" algn="l" defTabSz="887077" rtl="0" eaLnBrk="1" latinLnBrk="0" hangingPunct="1">
        <a:defRPr sz="1700" kern="1200">
          <a:solidFill>
            <a:schemeClr val="tx1"/>
          </a:solidFill>
          <a:latin typeface="+mn-lt"/>
          <a:ea typeface="+mn-ea"/>
          <a:cs typeface="+mn-cs"/>
        </a:defRPr>
      </a:lvl7pPr>
      <a:lvl8pPr marL="3104777" algn="l" defTabSz="887077" rtl="0" eaLnBrk="1" latinLnBrk="0" hangingPunct="1">
        <a:defRPr sz="1700" kern="1200">
          <a:solidFill>
            <a:schemeClr val="tx1"/>
          </a:solidFill>
          <a:latin typeface="+mn-lt"/>
          <a:ea typeface="+mn-ea"/>
          <a:cs typeface="+mn-cs"/>
        </a:defRPr>
      </a:lvl8pPr>
      <a:lvl9pPr marL="3548314" algn="l" defTabSz="887077" rtl="0" eaLnBrk="1" latinLnBrk="0" hangingPunct="1">
        <a:defRPr sz="1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97" y="-127000"/>
            <a:ext cx="16257587"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4" name="Rectangle 2"/>
          <p:cNvSpPr>
            <a:spLocks noGrp="1" noChangeArrowheads="1"/>
          </p:cNvSpPr>
          <p:nvPr>
            <p:ph type="title"/>
          </p:nvPr>
        </p:nvSpPr>
        <p:spPr bwMode="auto">
          <a:xfrm>
            <a:off x="800273"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3"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Arial" charset="0"/>
              </a:rPr>
              <a:t>Click to edit Master text styles</a:t>
            </a:r>
          </a:p>
          <a:p>
            <a:pPr lvl="1"/>
            <a:r>
              <a:rPr lang="en-US" dirty="0" smtClean="0">
                <a:sym typeface="Arial" charset="0"/>
              </a:rPr>
              <a:t>Second level</a:t>
            </a:r>
          </a:p>
          <a:p>
            <a:pPr lvl="2"/>
            <a:r>
              <a:rPr lang="en-US" dirty="0" smtClean="0">
                <a:sym typeface="Arial" charset="0"/>
              </a:rPr>
              <a:t>Third level</a:t>
            </a:r>
          </a:p>
          <a:p>
            <a:pPr lvl="3"/>
            <a:r>
              <a:rPr lang="en-US" dirty="0" smtClean="0">
                <a:sym typeface="Arial" charset="0"/>
              </a:rPr>
              <a:t>Fourth level</a:t>
            </a:r>
          </a:p>
          <a:p>
            <a:pPr lvl="4"/>
            <a:r>
              <a:rPr lang="en-US" dirty="0"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89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97" y="1441478"/>
            <a:ext cx="16257587" cy="6350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408067" fontAlgn="base">
              <a:spcBef>
                <a:spcPct val="0"/>
              </a:spcBef>
              <a:spcAft>
                <a:spcPct val="0"/>
              </a:spcAft>
            </a:pPr>
            <a:endParaRPr lang="en-US" sz="3100">
              <a:solidFill>
                <a:srgbClr val="000000"/>
              </a:solidFill>
              <a:latin typeface="Gill Sans" charset="0"/>
              <a:sym typeface="Gill Sans" charset="0"/>
            </a:endParaRPr>
          </a:p>
        </p:txBody>
      </p:sp>
    </p:spTree>
    <p:extLst>
      <p:ext uri="{BB962C8B-B14F-4D97-AF65-F5344CB8AC3E}">
        <p14:creationId xmlns:p14="http://schemas.microsoft.com/office/powerpoint/2010/main" val="153221933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xmlns:p14="http://schemas.microsoft.com/office/powerpoint/2010/main"/>
  <p:hf hdr="0" dt="0"/>
  <p:txStyles>
    <p:title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82" rtl="0" eaLnBrk="1" latinLnBrk="0" hangingPunct="1">
        <a:defRPr sz="1700" kern="1200">
          <a:solidFill>
            <a:schemeClr val="tx1"/>
          </a:solidFill>
          <a:latin typeface="+mn-lt"/>
          <a:ea typeface="+mn-ea"/>
          <a:cs typeface="+mn-cs"/>
        </a:defRPr>
      </a:lvl1pPr>
      <a:lvl2pPr marL="443540" algn="l" defTabSz="887082" rtl="0" eaLnBrk="1" latinLnBrk="0" hangingPunct="1">
        <a:defRPr sz="1700" kern="1200">
          <a:solidFill>
            <a:schemeClr val="tx1"/>
          </a:solidFill>
          <a:latin typeface="+mn-lt"/>
          <a:ea typeface="+mn-ea"/>
          <a:cs typeface="+mn-cs"/>
        </a:defRPr>
      </a:lvl2pPr>
      <a:lvl3pPr marL="887082" algn="l" defTabSz="887082" rtl="0" eaLnBrk="1" latinLnBrk="0" hangingPunct="1">
        <a:defRPr sz="1700" kern="1200">
          <a:solidFill>
            <a:schemeClr val="tx1"/>
          </a:solidFill>
          <a:latin typeface="+mn-lt"/>
          <a:ea typeface="+mn-ea"/>
          <a:cs typeface="+mn-cs"/>
        </a:defRPr>
      </a:lvl3pPr>
      <a:lvl4pPr marL="1330622" algn="l" defTabSz="887082" rtl="0" eaLnBrk="1" latinLnBrk="0" hangingPunct="1">
        <a:defRPr sz="1700" kern="1200">
          <a:solidFill>
            <a:schemeClr val="tx1"/>
          </a:solidFill>
          <a:latin typeface="+mn-lt"/>
          <a:ea typeface="+mn-ea"/>
          <a:cs typeface="+mn-cs"/>
        </a:defRPr>
      </a:lvl4pPr>
      <a:lvl5pPr marL="1774163" algn="l" defTabSz="887082" rtl="0" eaLnBrk="1" latinLnBrk="0" hangingPunct="1">
        <a:defRPr sz="1700" kern="1200">
          <a:solidFill>
            <a:schemeClr val="tx1"/>
          </a:solidFill>
          <a:latin typeface="+mn-lt"/>
          <a:ea typeface="+mn-ea"/>
          <a:cs typeface="+mn-cs"/>
        </a:defRPr>
      </a:lvl5pPr>
      <a:lvl6pPr marL="2217705" algn="l" defTabSz="887082" rtl="0" eaLnBrk="1" latinLnBrk="0" hangingPunct="1">
        <a:defRPr sz="1700" kern="1200">
          <a:solidFill>
            <a:schemeClr val="tx1"/>
          </a:solidFill>
          <a:latin typeface="+mn-lt"/>
          <a:ea typeface="+mn-ea"/>
          <a:cs typeface="+mn-cs"/>
        </a:defRPr>
      </a:lvl6pPr>
      <a:lvl7pPr marL="2661245" algn="l" defTabSz="887082" rtl="0" eaLnBrk="1" latinLnBrk="0" hangingPunct="1">
        <a:defRPr sz="1700" kern="1200">
          <a:solidFill>
            <a:schemeClr val="tx1"/>
          </a:solidFill>
          <a:latin typeface="+mn-lt"/>
          <a:ea typeface="+mn-ea"/>
          <a:cs typeface="+mn-cs"/>
        </a:defRPr>
      </a:lvl7pPr>
      <a:lvl8pPr marL="3104786" algn="l" defTabSz="887082" rtl="0" eaLnBrk="1" latinLnBrk="0" hangingPunct="1">
        <a:defRPr sz="1700" kern="1200">
          <a:solidFill>
            <a:schemeClr val="tx1"/>
          </a:solidFill>
          <a:latin typeface="+mn-lt"/>
          <a:ea typeface="+mn-ea"/>
          <a:cs typeface="+mn-cs"/>
        </a:defRPr>
      </a:lvl8pPr>
      <a:lvl9pPr marL="3548328" algn="l" defTabSz="887082" rtl="0" eaLnBrk="1" latinLnBrk="0" hangingPunct="1">
        <a:defRPr sz="1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54"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141550" y="8339844"/>
            <a:ext cx="2922344" cy="60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2" y="19"/>
            <a:ext cx="16256956" cy="8150225"/>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050" name="Rectangle 2"/>
          <p:cNvSpPr>
            <a:spLocks noGrp="1" noChangeArrowheads="1"/>
          </p:cNvSpPr>
          <p:nvPr>
            <p:ph type="body" idx="1"/>
          </p:nvPr>
        </p:nvSpPr>
        <p:spPr bwMode="auto">
          <a:xfrm>
            <a:off x="901872" y="4902205"/>
            <a:ext cx="13793548" cy="28575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
        <p:nvSpPr>
          <p:cNvPr id="2051" name="Rectangle 3"/>
          <p:cNvSpPr>
            <a:spLocks noGrp="1" noChangeArrowheads="1"/>
          </p:cNvSpPr>
          <p:nvPr>
            <p:ph type="title"/>
          </p:nvPr>
        </p:nvSpPr>
        <p:spPr bwMode="auto">
          <a:xfrm>
            <a:off x="901872" y="1536705"/>
            <a:ext cx="13793548" cy="30861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dirty="0" smtClean="0">
                <a:sym typeface="Arial Bold" charset="0"/>
              </a:rPr>
              <a:t>Click to edit Master title style</a:t>
            </a:r>
          </a:p>
        </p:txBody>
      </p:sp>
      <p:sp>
        <p:nvSpPr>
          <p:cNvPr id="2052" name="Rectangle 4"/>
          <p:cNvSpPr>
            <a:spLocks/>
          </p:cNvSpPr>
          <p:nvPr/>
        </p:nvSpPr>
        <p:spPr bwMode="auto">
          <a:xfrm rot="10800000" flipH="1">
            <a:off x="2" y="8070855"/>
            <a:ext cx="16273846" cy="1587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2053"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72246" y="12739"/>
            <a:ext cx="6179153" cy="30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Rectangle 7"/>
          <p:cNvSpPr/>
          <p:nvPr userDrawn="1"/>
        </p:nvSpPr>
        <p:spPr>
          <a:xfrm>
            <a:off x="0" y="7696200"/>
            <a:ext cx="1575594" cy="646331"/>
          </a:xfrm>
          <a:prstGeom prst="rect">
            <a:avLst/>
          </a:prstGeom>
        </p:spPr>
        <p:txBody>
          <a:bodyPr wrap="square">
            <a:spAutoFit/>
          </a:bodyPr>
          <a:lstStyle/>
          <a:p>
            <a:pPr marL="0" marR="0" indent="0" algn="l" defTabSz="1408061" rtl="0" eaLnBrk="1" fontAlgn="auto" latinLnBrk="0" hangingPunct="1">
              <a:lnSpc>
                <a:spcPct val="100000"/>
              </a:lnSpc>
              <a:spcBef>
                <a:spcPts val="0"/>
              </a:spcBef>
              <a:spcAft>
                <a:spcPts val="0"/>
              </a:spcAft>
              <a:buClrTx/>
              <a:buSzTx/>
              <a:buFontTx/>
              <a:buNone/>
              <a:tabLst/>
              <a:defRPr/>
            </a:pPr>
            <a:r>
              <a:rPr lang="en-US" sz="1800" u="none" kern="1200" baseline="0" dirty="0" smtClean="0">
                <a:solidFill>
                  <a:schemeClr val="bg1"/>
                </a:solidFill>
                <a:latin typeface="+mn-lt"/>
                <a:ea typeface="+mn-ea"/>
                <a:cs typeface="+mn-cs"/>
              </a:rPr>
              <a:t>v2.0.2_WIN</a:t>
            </a:r>
          </a:p>
          <a:p>
            <a:endParaRPr lang="en-US" sz="1800" u="none" kern="1200" baseline="0" dirty="0" smtClean="0">
              <a:solidFill>
                <a:schemeClr val="bg1"/>
              </a:solidFill>
              <a:latin typeface="+mn-lt"/>
              <a:ea typeface="+mn-ea"/>
              <a:cs typeface="+mn-cs"/>
            </a:endParaRPr>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767594" y="8267734"/>
            <a:ext cx="2456216" cy="740014"/>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algn="l" rtl="0" eaLnBrk="1" fontAlgn="base" hangingPunct="1">
        <a:spcBef>
          <a:spcPct val="0"/>
        </a:spcBef>
        <a:spcAft>
          <a:spcPct val="0"/>
        </a:spcAft>
        <a:defRPr sz="3500">
          <a:solidFill>
            <a:srgbClr val="90B5DE"/>
          </a:solidFill>
          <a:latin typeface="+mn-lt"/>
          <a:ea typeface="+mn-ea"/>
          <a:cs typeface="+mn-cs"/>
          <a:sym typeface="Arial" charset="0"/>
        </a:defRPr>
      </a:lvl1pPr>
      <a:lvl2pPr algn="l" rtl="0" eaLnBrk="1" fontAlgn="base" hangingPunct="1">
        <a:spcBef>
          <a:spcPct val="0"/>
        </a:spcBef>
        <a:spcAft>
          <a:spcPct val="0"/>
        </a:spcAft>
        <a:defRPr sz="3500">
          <a:solidFill>
            <a:srgbClr val="90B5DE"/>
          </a:solidFill>
          <a:latin typeface="+mn-lt"/>
          <a:ea typeface="+mn-ea"/>
          <a:cs typeface="+mn-cs"/>
          <a:sym typeface="Arial" charset="0"/>
        </a:defRPr>
      </a:lvl2pPr>
      <a:lvl3pPr algn="l" rtl="0" eaLnBrk="1" fontAlgn="base" hangingPunct="1">
        <a:spcBef>
          <a:spcPct val="0"/>
        </a:spcBef>
        <a:spcAft>
          <a:spcPct val="0"/>
        </a:spcAft>
        <a:defRPr sz="3500">
          <a:solidFill>
            <a:srgbClr val="90B5DE"/>
          </a:solidFill>
          <a:latin typeface="+mn-lt"/>
          <a:ea typeface="+mn-ea"/>
          <a:cs typeface="+mn-cs"/>
          <a:sym typeface="Arial" charset="0"/>
        </a:defRPr>
      </a:lvl3pPr>
      <a:lvl4pPr algn="l" rtl="0" eaLnBrk="1" fontAlgn="base" hangingPunct="1">
        <a:spcBef>
          <a:spcPct val="0"/>
        </a:spcBef>
        <a:spcAft>
          <a:spcPct val="0"/>
        </a:spcAft>
        <a:defRPr sz="3500">
          <a:solidFill>
            <a:srgbClr val="90B5DE"/>
          </a:solidFill>
          <a:latin typeface="+mn-lt"/>
          <a:ea typeface="+mn-ea"/>
          <a:cs typeface="+mn-cs"/>
          <a:sym typeface="Arial" charset="0"/>
        </a:defRPr>
      </a:lvl4pPr>
      <a:lvl5pPr algn="l" rtl="0" eaLnBrk="1" fontAlgn="base" hangingPunct="1">
        <a:spcBef>
          <a:spcPct val="0"/>
        </a:spcBef>
        <a:spcAft>
          <a:spcPct val="0"/>
        </a:spcAft>
        <a:defRPr sz="3500">
          <a:solidFill>
            <a:srgbClr val="90B5DE"/>
          </a:solidFill>
          <a:latin typeface="+mn-lt"/>
          <a:ea typeface="+mn-ea"/>
          <a:cs typeface="+mn-cs"/>
          <a:sym typeface="Arial" charset="0"/>
        </a:defRPr>
      </a:lvl5pPr>
      <a:lvl6pPr marL="443540" algn="l" rtl="0" eaLnBrk="1" fontAlgn="base" hangingPunct="1">
        <a:spcBef>
          <a:spcPct val="0"/>
        </a:spcBef>
        <a:spcAft>
          <a:spcPct val="0"/>
        </a:spcAft>
        <a:defRPr sz="3500">
          <a:solidFill>
            <a:srgbClr val="90B5DE"/>
          </a:solidFill>
          <a:latin typeface="+mn-lt"/>
          <a:ea typeface="+mn-ea"/>
          <a:cs typeface="+mn-cs"/>
          <a:sym typeface="Arial" charset="0"/>
        </a:defRPr>
      </a:lvl6pPr>
      <a:lvl7pPr marL="887075" algn="l" rtl="0" eaLnBrk="1" fontAlgn="base" hangingPunct="1">
        <a:spcBef>
          <a:spcPct val="0"/>
        </a:spcBef>
        <a:spcAft>
          <a:spcPct val="0"/>
        </a:spcAft>
        <a:defRPr sz="3500">
          <a:solidFill>
            <a:srgbClr val="90B5DE"/>
          </a:solidFill>
          <a:latin typeface="+mn-lt"/>
          <a:ea typeface="+mn-ea"/>
          <a:cs typeface="+mn-cs"/>
          <a:sym typeface="Arial" charset="0"/>
        </a:defRPr>
      </a:lvl7pPr>
      <a:lvl8pPr marL="1330615" algn="l" rtl="0" eaLnBrk="1" fontAlgn="base" hangingPunct="1">
        <a:spcBef>
          <a:spcPct val="0"/>
        </a:spcBef>
        <a:spcAft>
          <a:spcPct val="0"/>
        </a:spcAft>
        <a:defRPr sz="3500">
          <a:solidFill>
            <a:srgbClr val="90B5DE"/>
          </a:solidFill>
          <a:latin typeface="+mn-lt"/>
          <a:ea typeface="+mn-ea"/>
          <a:cs typeface="+mn-cs"/>
          <a:sym typeface="Arial" charset="0"/>
        </a:defRPr>
      </a:lvl8pPr>
      <a:lvl9pPr marL="1774155" algn="l" rtl="0" eaLnBrk="1" fontAlgn="base" hangingPunct="1">
        <a:spcBef>
          <a:spcPct val="0"/>
        </a:spcBef>
        <a:spcAft>
          <a:spcPct val="0"/>
        </a:spcAft>
        <a:defRPr sz="3500">
          <a:solidFill>
            <a:srgbClr val="90B5DE"/>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5" algn="l" defTabSz="887075" rtl="0" eaLnBrk="1" latinLnBrk="0" hangingPunct="1">
        <a:defRPr sz="1700" kern="1200">
          <a:solidFill>
            <a:schemeClr val="tx1"/>
          </a:solidFill>
          <a:latin typeface="+mn-lt"/>
          <a:ea typeface="+mn-ea"/>
          <a:cs typeface="+mn-cs"/>
        </a:defRPr>
      </a:lvl4pPr>
      <a:lvl5pPr marL="1774155" algn="l" defTabSz="887075" rtl="0" eaLnBrk="1" latinLnBrk="0" hangingPunct="1">
        <a:defRPr sz="1700" kern="1200">
          <a:solidFill>
            <a:schemeClr val="tx1"/>
          </a:solidFill>
          <a:latin typeface="+mn-lt"/>
          <a:ea typeface="+mn-ea"/>
          <a:cs typeface="+mn-cs"/>
        </a:defRPr>
      </a:lvl5pPr>
      <a:lvl6pPr marL="2217692" algn="l" defTabSz="887075" rtl="0" eaLnBrk="1" latinLnBrk="0" hangingPunct="1">
        <a:defRPr sz="1700" kern="1200">
          <a:solidFill>
            <a:schemeClr val="tx1"/>
          </a:solidFill>
          <a:latin typeface="+mn-lt"/>
          <a:ea typeface="+mn-ea"/>
          <a:cs typeface="+mn-cs"/>
        </a:defRPr>
      </a:lvl6pPr>
      <a:lvl7pPr marL="2661231" algn="l" defTabSz="887075" rtl="0" eaLnBrk="1" latinLnBrk="0" hangingPunct="1">
        <a:defRPr sz="1700" kern="1200">
          <a:solidFill>
            <a:schemeClr val="tx1"/>
          </a:solidFill>
          <a:latin typeface="+mn-lt"/>
          <a:ea typeface="+mn-ea"/>
          <a:cs typeface="+mn-cs"/>
        </a:defRPr>
      </a:lvl7pPr>
      <a:lvl8pPr marL="3104771" algn="l" defTabSz="887075" rtl="0" eaLnBrk="1" latinLnBrk="0" hangingPunct="1">
        <a:defRPr sz="1700" kern="1200">
          <a:solidFill>
            <a:schemeClr val="tx1"/>
          </a:solidFill>
          <a:latin typeface="+mn-lt"/>
          <a:ea typeface="+mn-ea"/>
          <a:cs typeface="+mn-cs"/>
        </a:defRPr>
      </a:lvl8pPr>
      <a:lvl9pPr marL="3548308" algn="l" defTabSz="887075"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1"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3075" name="Rectangle 3"/>
          <p:cNvSpPr>
            <a:spLocks noGrp="1" noChangeArrowheads="1"/>
          </p:cNvSpPr>
          <p:nvPr>
            <p:ph type="body" idx="1"/>
          </p:nvPr>
        </p:nvSpPr>
        <p:spPr bwMode="auto">
          <a:xfrm>
            <a:off x="800274" y="1879603"/>
            <a:ext cx="14657233"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pic>
        <p:nvPicPr>
          <p:cNvPr id="307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2"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7" name="Rectangle 5"/>
          <p:cNvSpPr>
            <a:spLocks/>
          </p:cNvSpPr>
          <p:nvPr/>
        </p:nvSpPr>
        <p:spPr bwMode="auto">
          <a:xfrm rot="10800000" flipH="1">
            <a:off x="78" y="1441453"/>
            <a:ext cx="16244899"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078" name="Rectangle 6"/>
          <p:cNvSpPr>
            <a:spLocks/>
          </p:cNvSpPr>
          <p:nvPr/>
        </p:nvSpPr>
        <p:spPr bwMode="auto">
          <a:xfrm rot="10800000" flipH="1">
            <a:off x="3"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 name="Slide Number Placeholder 1"/>
          <p:cNvSpPr>
            <a:spLocks noGrp="1"/>
          </p:cNvSpPr>
          <p:nvPr>
            <p:ph type="sldNum" sz="quarter" idx="4"/>
          </p:nvPr>
        </p:nvSpPr>
        <p:spPr>
          <a:xfrm>
            <a:off x="11650663" y="8475663"/>
            <a:ext cx="3794125" cy="485775"/>
          </a:xfrm>
          <a:prstGeom prst="rect">
            <a:avLst/>
          </a:prstGeom>
        </p:spPr>
        <p:txBody>
          <a:bodyPr vert="horz" lIns="91440" tIns="45720" rIns="91440" bIns="45720" rtlCol="0" anchor="ctr"/>
          <a:lstStyle>
            <a:lvl1pPr algn="r">
              <a:defRPr sz="1200">
                <a:solidFill>
                  <a:schemeClr val="tx1">
                    <a:tint val="75000"/>
                  </a:schemeClr>
                </a:solidFill>
              </a:defRPr>
            </a:lvl1pPr>
          </a:lstStyle>
          <a:p>
            <a:fld id="{149AFB13-F6FA-D94E-99D8-94E29F0D10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4"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6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3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1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4" algn="l" defTabSz="887075" rtl="0" eaLnBrk="1" latinLnBrk="0" hangingPunct="1">
        <a:defRPr sz="1700" kern="1200">
          <a:solidFill>
            <a:schemeClr val="tx1"/>
          </a:solidFill>
          <a:latin typeface="+mn-lt"/>
          <a:ea typeface="+mn-ea"/>
          <a:cs typeface="+mn-cs"/>
        </a:defRPr>
      </a:lvl4pPr>
      <a:lvl5pPr marL="1774154" algn="l" defTabSz="887075" rtl="0" eaLnBrk="1" latinLnBrk="0" hangingPunct="1">
        <a:defRPr sz="1700" kern="1200">
          <a:solidFill>
            <a:schemeClr val="tx1"/>
          </a:solidFill>
          <a:latin typeface="+mn-lt"/>
          <a:ea typeface="+mn-ea"/>
          <a:cs typeface="+mn-cs"/>
        </a:defRPr>
      </a:lvl5pPr>
      <a:lvl6pPr marL="2217689" algn="l" defTabSz="887075" rtl="0" eaLnBrk="1" latinLnBrk="0" hangingPunct="1">
        <a:defRPr sz="1700" kern="1200">
          <a:solidFill>
            <a:schemeClr val="tx1"/>
          </a:solidFill>
          <a:latin typeface="+mn-lt"/>
          <a:ea typeface="+mn-ea"/>
          <a:cs typeface="+mn-cs"/>
        </a:defRPr>
      </a:lvl6pPr>
      <a:lvl7pPr marL="2661228" algn="l" defTabSz="887075" rtl="0" eaLnBrk="1" latinLnBrk="0" hangingPunct="1">
        <a:defRPr sz="1700" kern="1200">
          <a:solidFill>
            <a:schemeClr val="tx1"/>
          </a:solidFill>
          <a:latin typeface="+mn-lt"/>
          <a:ea typeface="+mn-ea"/>
          <a:cs typeface="+mn-cs"/>
        </a:defRPr>
      </a:lvl7pPr>
      <a:lvl8pPr marL="3104768" algn="l" defTabSz="887075" rtl="0" eaLnBrk="1" latinLnBrk="0" hangingPunct="1">
        <a:defRPr sz="1700" kern="1200">
          <a:solidFill>
            <a:schemeClr val="tx1"/>
          </a:solidFill>
          <a:latin typeface="+mn-lt"/>
          <a:ea typeface="+mn-ea"/>
          <a:cs typeface="+mn-cs"/>
        </a:defRPr>
      </a:lvl8pPr>
      <a:lvl9pPr marL="3548303" algn="l" defTabSz="887075"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100" y="-127000"/>
            <a:ext cx="16279263"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098"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4099" name="Rectangle 3"/>
          <p:cNvSpPr>
            <a:spLocks noGrp="1" noChangeArrowheads="1"/>
          </p:cNvSpPr>
          <p:nvPr>
            <p:ph type="body" idx="1"/>
          </p:nvPr>
        </p:nvSpPr>
        <p:spPr bwMode="auto">
          <a:xfrm>
            <a:off x="800274" y="3467105"/>
            <a:ext cx="14657233"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4100"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4"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1" name="Rectangle 5"/>
          <p:cNvSpPr>
            <a:spLocks/>
          </p:cNvSpPr>
          <p:nvPr/>
        </p:nvSpPr>
        <p:spPr bwMode="auto">
          <a:xfrm rot="10800000" flipH="1">
            <a:off x="3" y="1414291"/>
            <a:ext cx="16257588" cy="90679"/>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102" name="Rectangle 6"/>
          <p:cNvSpPr>
            <a:spLocks/>
          </p:cNvSpPr>
          <p:nvPr/>
        </p:nvSpPr>
        <p:spPr bwMode="auto">
          <a:xfrm rot="10800000" flipH="1">
            <a:off x="99" y="8972551"/>
            <a:ext cx="1627926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2"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1pPr>
      <a:lvl2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2pPr>
      <a:lvl3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3pPr>
      <a:lvl4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4pPr>
      <a:lvl5pPr marL="184809" indent="-184809" algn="l" rtl="0" eaLnBrk="1" fontAlgn="base" hangingPunct="1">
        <a:spcBef>
          <a:spcPct val="0"/>
        </a:spcBef>
        <a:spcAft>
          <a:spcPct val="0"/>
        </a:spcAft>
        <a:defRPr sz="4600">
          <a:solidFill>
            <a:srgbClr val="FFFFFF"/>
          </a:solidFill>
          <a:latin typeface="+mn-lt"/>
          <a:ea typeface="+mn-ea"/>
          <a:cs typeface="+mn-cs"/>
          <a:sym typeface="Courier" charset="0"/>
        </a:defRPr>
      </a:lvl5pPr>
      <a:lvl6pPr marL="628348" indent="-184809" algn="l" rtl="0" eaLnBrk="1" fontAlgn="base" hangingPunct="1">
        <a:spcBef>
          <a:spcPct val="0"/>
        </a:spcBef>
        <a:spcAft>
          <a:spcPct val="0"/>
        </a:spcAft>
        <a:defRPr sz="4600">
          <a:solidFill>
            <a:srgbClr val="FFFFFF"/>
          </a:solidFill>
          <a:latin typeface="+mn-lt"/>
          <a:ea typeface="+mn-ea"/>
          <a:cs typeface="+mn-cs"/>
          <a:sym typeface="Courier" charset="0"/>
        </a:defRPr>
      </a:lvl6pPr>
      <a:lvl7pPr marL="1071885" indent="-184809" algn="l" rtl="0" eaLnBrk="1" fontAlgn="base" hangingPunct="1">
        <a:spcBef>
          <a:spcPct val="0"/>
        </a:spcBef>
        <a:spcAft>
          <a:spcPct val="0"/>
        </a:spcAft>
        <a:defRPr sz="4600">
          <a:solidFill>
            <a:srgbClr val="FFFFFF"/>
          </a:solidFill>
          <a:latin typeface="+mn-lt"/>
          <a:ea typeface="+mn-ea"/>
          <a:cs typeface="+mn-cs"/>
          <a:sym typeface="Courier" charset="0"/>
        </a:defRPr>
      </a:lvl7pPr>
      <a:lvl8pPr marL="1515420" indent="-184809" algn="l" rtl="0" eaLnBrk="1" fontAlgn="base" hangingPunct="1">
        <a:spcBef>
          <a:spcPct val="0"/>
        </a:spcBef>
        <a:spcAft>
          <a:spcPct val="0"/>
        </a:spcAft>
        <a:defRPr sz="4600">
          <a:solidFill>
            <a:srgbClr val="FFFFFF"/>
          </a:solidFill>
          <a:latin typeface="+mn-lt"/>
          <a:ea typeface="+mn-ea"/>
          <a:cs typeface="+mn-cs"/>
          <a:sym typeface="Courier" charset="0"/>
        </a:defRPr>
      </a:lvl8pPr>
      <a:lvl9pPr marL="1958959" indent="-184809" algn="l" rtl="0" eaLnBrk="1" fontAlgn="base" hangingPunct="1">
        <a:spcBef>
          <a:spcPct val="0"/>
        </a:spcBef>
        <a:spcAft>
          <a:spcPct val="0"/>
        </a:spcAft>
        <a:defRPr sz="4600">
          <a:solidFill>
            <a:srgbClr val="FFFFFF"/>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2" algn="l" defTabSz="887075" rtl="0" eaLnBrk="1" latinLnBrk="0" hangingPunct="1">
        <a:defRPr sz="1700" kern="1200">
          <a:solidFill>
            <a:schemeClr val="tx1"/>
          </a:solidFill>
          <a:latin typeface="+mn-lt"/>
          <a:ea typeface="+mn-ea"/>
          <a:cs typeface="+mn-cs"/>
        </a:defRPr>
      </a:lvl4pPr>
      <a:lvl5pPr marL="1774152" algn="l" defTabSz="887075" rtl="0" eaLnBrk="1" latinLnBrk="0" hangingPunct="1">
        <a:defRPr sz="1700" kern="1200">
          <a:solidFill>
            <a:schemeClr val="tx1"/>
          </a:solidFill>
          <a:latin typeface="+mn-lt"/>
          <a:ea typeface="+mn-ea"/>
          <a:cs typeface="+mn-cs"/>
        </a:defRPr>
      </a:lvl5pPr>
      <a:lvl6pPr marL="2217686" algn="l" defTabSz="887075" rtl="0" eaLnBrk="1" latinLnBrk="0" hangingPunct="1">
        <a:defRPr sz="1700" kern="1200">
          <a:solidFill>
            <a:schemeClr val="tx1"/>
          </a:solidFill>
          <a:latin typeface="+mn-lt"/>
          <a:ea typeface="+mn-ea"/>
          <a:cs typeface="+mn-cs"/>
        </a:defRPr>
      </a:lvl6pPr>
      <a:lvl7pPr marL="2661225" algn="l" defTabSz="887075" rtl="0" eaLnBrk="1" latinLnBrk="0" hangingPunct="1">
        <a:defRPr sz="1700" kern="1200">
          <a:solidFill>
            <a:schemeClr val="tx1"/>
          </a:solidFill>
          <a:latin typeface="+mn-lt"/>
          <a:ea typeface="+mn-ea"/>
          <a:cs typeface="+mn-cs"/>
        </a:defRPr>
      </a:lvl7pPr>
      <a:lvl8pPr marL="3104765" algn="l" defTabSz="887075" rtl="0" eaLnBrk="1" latinLnBrk="0" hangingPunct="1">
        <a:defRPr sz="1700" kern="1200">
          <a:solidFill>
            <a:schemeClr val="tx1"/>
          </a:solidFill>
          <a:latin typeface="+mn-lt"/>
          <a:ea typeface="+mn-ea"/>
          <a:cs typeface="+mn-cs"/>
        </a:defRPr>
      </a:lvl8pPr>
      <a:lvl9pPr marL="3548300" algn="l" defTabSz="887075"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3" y="-127000"/>
            <a:ext cx="16257588"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2"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5123"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5"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24" name="Rectangle 4"/>
          <p:cNvSpPr>
            <a:spLocks/>
          </p:cNvSpPr>
          <p:nvPr/>
        </p:nvSpPr>
        <p:spPr bwMode="auto">
          <a:xfrm rot="10800000" flipH="1">
            <a:off x="4" y="1441453"/>
            <a:ext cx="16257590" cy="63502"/>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25" name="Rectangle 5"/>
          <p:cNvSpPr>
            <a:spLocks/>
          </p:cNvSpPr>
          <p:nvPr/>
        </p:nvSpPr>
        <p:spPr bwMode="auto">
          <a:xfrm rot="10800000" flipH="1">
            <a:off x="1" y="8972551"/>
            <a:ext cx="16257588"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1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51"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11" algn="l" defTabSz="887075" rtl="0" eaLnBrk="1" latinLnBrk="0" hangingPunct="1">
        <a:defRPr sz="1700" kern="1200">
          <a:solidFill>
            <a:schemeClr val="tx1"/>
          </a:solidFill>
          <a:latin typeface="+mn-lt"/>
          <a:ea typeface="+mn-ea"/>
          <a:cs typeface="+mn-cs"/>
        </a:defRPr>
      </a:lvl4pPr>
      <a:lvl5pPr marL="1774151" algn="l" defTabSz="887075" rtl="0" eaLnBrk="1" latinLnBrk="0" hangingPunct="1">
        <a:defRPr sz="1700" kern="1200">
          <a:solidFill>
            <a:schemeClr val="tx1"/>
          </a:solidFill>
          <a:latin typeface="+mn-lt"/>
          <a:ea typeface="+mn-ea"/>
          <a:cs typeface="+mn-cs"/>
        </a:defRPr>
      </a:lvl5pPr>
      <a:lvl6pPr marL="2217685" algn="l" defTabSz="887075" rtl="0" eaLnBrk="1" latinLnBrk="0" hangingPunct="1">
        <a:defRPr sz="1700" kern="1200">
          <a:solidFill>
            <a:schemeClr val="tx1"/>
          </a:solidFill>
          <a:latin typeface="+mn-lt"/>
          <a:ea typeface="+mn-ea"/>
          <a:cs typeface="+mn-cs"/>
        </a:defRPr>
      </a:lvl6pPr>
      <a:lvl7pPr marL="2661223" algn="l" defTabSz="887075" rtl="0" eaLnBrk="1" latinLnBrk="0" hangingPunct="1">
        <a:defRPr sz="1700" kern="1200">
          <a:solidFill>
            <a:schemeClr val="tx1"/>
          </a:solidFill>
          <a:latin typeface="+mn-lt"/>
          <a:ea typeface="+mn-ea"/>
          <a:cs typeface="+mn-cs"/>
        </a:defRPr>
      </a:lvl7pPr>
      <a:lvl8pPr marL="3104760" algn="l" defTabSz="887075" rtl="0" eaLnBrk="1" latinLnBrk="0" hangingPunct="1">
        <a:defRPr sz="1700" kern="1200">
          <a:solidFill>
            <a:schemeClr val="tx1"/>
          </a:solidFill>
          <a:latin typeface="+mn-lt"/>
          <a:ea typeface="+mn-ea"/>
          <a:cs typeface="+mn-cs"/>
        </a:defRPr>
      </a:lvl8pPr>
      <a:lvl9pPr marL="3548296" algn="l" defTabSz="887075"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3" y="-127000"/>
            <a:ext cx="16302334"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6"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614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7"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148"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9" name="Rectangle 5"/>
          <p:cNvSpPr>
            <a:spLocks/>
          </p:cNvSpPr>
          <p:nvPr/>
        </p:nvSpPr>
        <p:spPr bwMode="auto">
          <a:xfrm rot="10800000" flipH="1">
            <a:off x="6" y="8991754"/>
            <a:ext cx="16257586" cy="209551"/>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50" name="Rectangle 6"/>
          <p:cNvSpPr>
            <a:spLocks noGrp="1" noChangeArrowheads="1"/>
          </p:cNvSpPr>
          <p:nvPr>
            <p:ph type="body" idx="1"/>
          </p:nvPr>
        </p:nvSpPr>
        <p:spPr bwMode="auto">
          <a:xfrm>
            <a:off x="8611537" y="1905002"/>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9"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684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275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57000"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12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39479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3832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1866"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254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9" algn="l" defTabSz="887075" rtl="0" eaLnBrk="1" latinLnBrk="0" hangingPunct="1">
        <a:defRPr sz="1700" kern="1200">
          <a:solidFill>
            <a:schemeClr val="tx1"/>
          </a:solidFill>
          <a:latin typeface="+mn-lt"/>
          <a:ea typeface="+mn-ea"/>
          <a:cs typeface="+mn-cs"/>
        </a:defRPr>
      </a:lvl5pPr>
      <a:lvl6pPr marL="2217683" algn="l" defTabSz="887075" rtl="0" eaLnBrk="1" latinLnBrk="0" hangingPunct="1">
        <a:defRPr sz="1700" kern="1200">
          <a:solidFill>
            <a:schemeClr val="tx1"/>
          </a:solidFill>
          <a:latin typeface="+mn-lt"/>
          <a:ea typeface="+mn-ea"/>
          <a:cs typeface="+mn-cs"/>
        </a:defRPr>
      </a:lvl6pPr>
      <a:lvl7pPr marL="2661220" algn="l" defTabSz="887075" rtl="0" eaLnBrk="1" latinLnBrk="0" hangingPunct="1">
        <a:defRPr sz="1700" kern="1200">
          <a:solidFill>
            <a:schemeClr val="tx1"/>
          </a:solidFill>
          <a:latin typeface="+mn-lt"/>
          <a:ea typeface="+mn-ea"/>
          <a:cs typeface="+mn-cs"/>
        </a:defRPr>
      </a:lvl7pPr>
      <a:lvl8pPr marL="3104759" algn="l" defTabSz="887075" rtl="0" eaLnBrk="1" latinLnBrk="0" hangingPunct="1">
        <a:defRPr sz="1700" kern="1200">
          <a:solidFill>
            <a:schemeClr val="tx1"/>
          </a:solidFill>
          <a:latin typeface="+mn-lt"/>
          <a:ea typeface="+mn-ea"/>
          <a:cs typeface="+mn-cs"/>
        </a:defRPr>
      </a:lvl8pPr>
      <a:lvl9pPr marL="3548294" algn="l" defTabSz="887075"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0"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09"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172" name="Rectangle 4"/>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3" name="Rectangle 5"/>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74" name="Rectangle 6"/>
          <p:cNvSpPr>
            <a:spLocks noGrp="1" noChangeArrowheads="1"/>
          </p:cNvSpPr>
          <p:nvPr>
            <p:ph type="body" idx="1"/>
          </p:nvPr>
        </p:nvSpPr>
        <p:spPr bwMode="auto">
          <a:xfrm>
            <a:off x="800273" y="1879603"/>
            <a:ext cx="6515737" cy="673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smtClean="0">
                <a:sym typeface="Arial" charset="0"/>
              </a:rPr>
              <a:t>Click to edit Master text styles</a:t>
            </a:r>
          </a:p>
          <a:p>
            <a:pPr lvl="1"/>
            <a:r>
              <a:rPr lang="en-US" smtClean="0">
                <a:sym typeface="Arial" charset="0"/>
              </a:rPr>
              <a:t>Second level</a:t>
            </a:r>
          </a:p>
          <a:p>
            <a:pPr lvl="2"/>
            <a:r>
              <a:rPr lang="en-US" smtClean="0">
                <a:sym typeface="Arial" charset="0"/>
              </a:rPr>
              <a:t>Third level</a:t>
            </a:r>
          </a:p>
          <a:p>
            <a:pPr lvl="3"/>
            <a:r>
              <a:rPr lang="en-US" smtClean="0">
                <a:sym typeface="Arial" charset="0"/>
              </a:rPr>
              <a:t>Fourth level</a:t>
            </a:r>
          </a:p>
          <a:p>
            <a:pPr lvl="4"/>
            <a:r>
              <a:rPr lang="en-US" smtClean="0">
                <a:sym typeface="Arial" charset="0"/>
              </a:rPr>
              <a:t>Fifth level</a:t>
            </a: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8"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68908"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69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8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6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09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8" algn="l" defTabSz="887075" rtl="0" eaLnBrk="1" latinLnBrk="0" hangingPunct="1">
        <a:defRPr sz="1700" kern="1200">
          <a:solidFill>
            <a:schemeClr val="tx1"/>
          </a:solidFill>
          <a:latin typeface="+mn-lt"/>
          <a:ea typeface="+mn-ea"/>
          <a:cs typeface="+mn-cs"/>
        </a:defRPr>
      </a:lvl4pPr>
      <a:lvl5pPr marL="1774148" algn="l" defTabSz="887075" rtl="0" eaLnBrk="1" latinLnBrk="0" hangingPunct="1">
        <a:defRPr sz="1700" kern="1200">
          <a:solidFill>
            <a:schemeClr val="tx1"/>
          </a:solidFill>
          <a:latin typeface="+mn-lt"/>
          <a:ea typeface="+mn-ea"/>
          <a:cs typeface="+mn-cs"/>
        </a:defRPr>
      </a:lvl5pPr>
      <a:lvl6pPr marL="2217680" algn="l" defTabSz="887075" rtl="0" eaLnBrk="1" latinLnBrk="0" hangingPunct="1">
        <a:defRPr sz="1700" kern="1200">
          <a:solidFill>
            <a:schemeClr val="tx1"/>
          </a:solidFill>
          <a:latin typeface="+mn-lt"/>
          <a:ea typeface="+mn-ea"/>
          <a:cs typeface="+mn-cs"/>
        </a:defRPr>
      </a:lvl6pPr>
      <a:lvl7pPr marL="2661217" algn="l" defTabSz="887075" rtl="0" eaLnBrk="1" latinLnBrk="0" hangingPunct="1">
        <a:defRPr sz="1700" kern="1200">
          <a:solidFill>
            <a:schemeClr val="tx1"/>
          </a:solidFill>
          <a:latin typeface="+mn-lt"/>
          <a:ea typeface="+mn-ea"/>
          <a:cs typeface="+mn-cs"/>
        </a:defRPr>
      </a:lvl7pPr>
      <a:lvl8pPr marL="3104756" algn="l" defTabSz="887075" rtl="0" eaLnBrk="1" latinLnBrk="0" hangingPunct="1">
        <a:defRPr sz="1700" kern="1200">
          <a:solidFill>
            <a:schemeClr val="tx1"/>
          </a:solidFill>
          <a:latin typeface="+mn-lt"/>
          <a:ea typeface="+mn-ea"/>
          <a:cs typeface="+mn-cs"/>
        </a:defRPr>
      </a:lvl8pPr>
      <a:lvl9pPr marL="3548288" algn="l" defTabSz="887075"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97" y="-127000"/>
            <a:ext cx="16321095" cy="1625600"/>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4" name="Rectangle 2"/>
          <p:cNvSpPr>
            <a:spLocks noGrp="1" noChangeArrowheads="1"/>
          </p:cNvSpPr>
          <p:nvPr>
            <p:ph type="title"/>
          </p:nvPr>
        </p:nvSpPr>
        <p:spPr bwMode="auto">
          <a:xfrm>
            <a:off x="800274" y="177800"/>
            <a:ext cx="14657233"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p>
            <a:pPr lvl="0"/>
            <a:r>
              <a:rPr lang="en-US" smtClean="0">
                <a:sym typeface="Arial Bold" charset="0"/>
              </a:rPr>
              <a:t>Click to edit Master title style</a:t>
            </a:r>
          </a:p>
        </p:txBody>
      </p:sp>
      <p:sp>
        <p:nvSpPr>
          <p:cNvPr id="8195" name="Rectangle 3"/>
          <p:cNvSpPr>
            <a:spLocks noGrp="1" noChangeArrowheads="1"/>
          </p:cNvSpPr>
          <p:nvPr>
            <p:ph type="body" idx="1"/>
          </p:nvPr>
        </p:nvSpPr>
        <p:spPr bwMode="auto">
          <a:xfrm>
            <a:off x="800274" y="1879603"/>
            <a:ext cx="14657233" cy="6731000"/>
          </a:xfrm>
          <a:prstGeom prst="rect">
            <a:avLst/>
          </a:prstGeom>
          <a:noFill/>
          <a:ln w="25400">
            <a:solidFill>
              <a:srgbClr val="334150"/>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184809" tIns="184809" rIns="184809" bIns="184809" numCol="1" anchor="t" anchorCtr="0" compatLnSpc="1">
            <a:prstTxWarp prst="textNoShape">
              <a:avLst/>
            </a:prstTxWarp>
          </a:bodyPr>
          <a:lstStyle/>
          <a:p>
            <a:pPr lvl="0"/>
            <a:r>
              <a:rPr lang="en-US" smtClean="0">
                <a:sym typeface="Courier" charset="0"/>
              </a:rPr>
              <a:t>Click to edit Master text styles</a:t>
            </a:r>
          </a:p>
          <a:p>
            <a:pPr lvl="1"/>
            <a:r>
              <a:rPr lang="en-US" smtClean="0">
                <a:sym typeface="Courier" charset="0"/>
              </a:rPr>
              <a:t>Second level</a:t>
            </a:r>
          </a:p>
          <a:p>
            <a:pPr lvl="2"/>
            <a:r>
              <a:rPr lang="en-US" smtClean="0">
                <a:sym typeface="Courier" charset="0"/>
              </a:rPr>
              <a:t>Third level</a:t>
            </a:r>
          </a:p>
          <a:p>
            <a:pPr lvl="3"/>
            <a:r>
              <a:rPr lang="en-US" smtClean="0">
                <a:sym typeface="Courier" charset="0"/>
              </a:rPr>
              <a:t>Fourth level</a:t>
            </a:r>
          </a:p>
          <a:p>
            <a:pPr lvl="4"/>
            <a:r>
              <a:rPr lang="en-US" smtClean="0">
                <a:sym typeface="Courier" charset="0"/>
              </a:rPr>
              <a:t>Fifth level</a:t>
            </a:r>
          </a:p>
        </p:txBody>
      </p:sp>
      <p:pic>
        <p:nvPicPr>
          <p:cNvPr id="819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89911" y="-139696"/>
            <a:ext cx="505509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7" name="Rectangle 5"/>
          <p:cNvSpPr>
            <a:spLocks/>
          </p:cNvSpPr>
          <p:nvPr/>
        </p:nvSpPr>
        <p:spPr bwMode="auto">
          <a:xfrm rot="10800000" flipH="1">
            <a:off x="97" y="1441454"/>
            <a:ext cx="16321095" cy="635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98" name="Rectangle 6"/>
          <p:cNvSpPr>
            <a:spLocks/>
          </p:cNvSpPr>
          <p:nvPr/>
        </p:nvSpPr>
        <p:spPr bwMode="auto">
          <a:xfrm rot="10800000" flipH="1">
            <a:off x="97" y="8972551"/>
            <a:ext cx="16321095" cy="228600"/>
          </a:xfrm>
          <a:prstGeom prst="rect">
            <a:avLst/>
          </a:prstGeom>
          <a:solidFill>
            <a:srgbClr val="ED781C"/>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xmlns:p14="http://schemas.microsoft.com/office/powerpoint/2010/main"/>
  <p:hf hdr="0" dt="0"/>
  <p:txStyles>
    <p:titleStyle>
      <a:lvl1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7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05"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46" algn="l" rtl="0" eaLnBrk="1" fontAlgn="base" hangingPunct="1">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p:titleStyle>
    <p:bodyStyle>
      <a:lvl1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1pPr>
      <a:lvl2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2pPr>
      <a:lvl3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3pPr>
      <a:lvl4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4pPr>
      <a:lvl5pPr marL="184809" indent="-184809" algn="l" rtl="0" eaLnBrk="1" fontAlgn="base" hangingPunct="1">
        <a:spcBef>
          <a:spcPts val="1164"/>
        </a:spcBef>
        <a:spcAft>
          <a:spcPct val="0"/>
        </a:spcAft>
        <a:defRPr sz="4600">
          <a:solidFill>
            <a:schemeClr val="tx1"/>
          </a:solidFill>
          <a:latin typeface="+mn-lt"/>
          <a:ea typeface="+mn-ea"/>
          <a:cs typeface="+mn-cs"/>
          <a:sym typeface="Courier" charset="0"/>
        </a:defRPr>
      </a:lvl5pPr>
      <a:lvl6pPr marL="628348" indent="-184809" algn="l" rtl="0" eaLnBrk="1" fontAlgn="base" hangingPunct="1">
        <a:spcBef>
          <a:spcPts val="1164"/>
        </a:spcBef>
        <a:spcAft>
          <a:spcPct val="0"/>
        </a:spcAft>
        <a:defRPr sz="4600">
          <a:solidFill>
            <a:schemeClr val="tx1"/>
          </a:solidFill>
          <a:latin typeface="+mn-lt"/>
          <a:ea typeface="+mn-ea"/>
          <a:cs typeface="+mn-cs"/>
          <a:sym typeface="Courier" charset="0"/>
        </a:defRPr>
      </a:lvl6pPr>
      <a:lvl7pPr marL="1071885" indent="-184809" algn="l" rtl="0" eaLnBrk="1" fontAlgn="base" hangingPunct="1">
        <a:spcBef>
          <a:spcPts val="1164"/>
        </a:spcBef>
        <a:spcAft>
          <a:spcPct val="0"/>
        </a:spcAft>
        <a:defRPr sz="4600">
          <a:solidFill>
            <a:schemeClr val="tx1"/>
          </a:solidFill>
          <a:latin typeface="+mn-lt"/>
          <a:ea typeface="+mn-ea"/>
          <a:cs typeface="+mn-cs"/>
          <a:sym typeface="Courier" charset="0"/>
        </a:defRPr>
      </a:lvl7pPr>
      <a:lvl8pPr marL="1515414" indent="-184809" algn="l" rtl="0" eaLnBrk="1" fontAlgn="base" hangingPunct="1">
        <a:spcBef>
          <a:spcPts val="1164"/>
        </a:spcBef>
        <a:spcAft>
          <a:spcPct val="0"/>
        </a:spcAft>
        <a:defRPr sz="4600">
          <a:solidFill>
            <a:schemeClr val="tx1"/>
          </a:solidFill>
          <a:latin typeface="+mn-lt"/>
          <a:ea typeface="+mn-ea"/>
          <a:cs typeface="+mn-cs"/>
          <a:sym typeface="Courier" charset="0"/>
        </a:defRPr>
      </a:lvl8pPr>
      <a:lvl9pPr marL="1958952" indent="-184809" algn="l" rtl="0" eaLnBrk="1" fontAlgn="base" hangingPunct="1">
        <a:spcBef>
          <a:spcPts val="1164"/>
        </a:spcBef>
        <a:spcAft>
          <a:spcPct val="0"/>
        </a:spcAft>
        <a:defRPr sz="4600">
          <a:solidFill>
            <a:schemeClr val="tx1"/>
          </a:solidFill>
          <a:latin typeface="+mn-lt"/>
          <a:ea typeface="+mn-ea"/>
          <a:cs typeface="+mn-cs"/>
          <a:sym typeface="Courier" charset="0"/>
        </a:defRPr>
      </a:lvl9pPr>
    </p:bodyStyle>
    <p:otherStyle>
      <a:defPPr>
        <a:defRPr lang="en-US"/>
      </a:defPPr>
      <a:lvl1pPr marL="0" algn="l" defTabSz="887075" rtl="0" eaLnBrk="1" latinLnBrk="0" hangingPunct="1">
        <a:defRPr sz="1700" kern="1200">
          <a:solidFill>
            <a:schemeClr val="tx1"/>
          </a:solidFill>
          <a:latin typeface="+mn-lt"/>
          <a:ea typeface="+mn-ea"/>
          <a:cs typeface="+mn-cs"/>
        </a:defRPr>
      </a:lvl1pPr>
      <a:lvl2pPr marL="443540" algn="l" defTabSz="887075" rtl="0" eaLnBrk="1" latinLnBrk="0" hangingPunct="1">
        <a:defRPr sz="1700" kern="1200">
          <a:solidFill>
            <a:schemeClr val="tx1"/>
          </a:solidFill>
          <a:latin typeface="+mn-lt"/>
          <a:ea typeface="+mn-ea"/>
          <a:cs typeface="+mn-cs"/>
        </a:defRPr>
      </a:lvl2pPr>
      <a:lvl3pPr marL="887075" algn="l" defTabSz="887075" rtl="0" eaLnBrk="1" latinLnBrk="0" hangingPunct="1">
        <a:defRPr sz="1700" kern="1200">
          <a:solidFill>
            <a:schemeClr val="tx1"/>
          </a:solidFill>
          <a:latin typeface="+mn-lt"/>
          <a:ea typeface="+mn-ea"/>
          <a:cs typeface="+mn-cs"/>
        </a:defRPr>
      </a:lvl3pPr>
      <a:lvl4pPr marL="1330605" algn="l" defTabSz="887075" rtl="0" eaLnBrk="1" latinLnBrk="0" hangingPunct="1">
        <a:defRPr sz="1700" kern="1200">
          <a:solidFill>
            <a:schemeClr val="tx1"/>
          </a:solidFill>
          <a:latin typeface="+mn-lt"/>
          <a:ea typeface="+mn-ea"/>
          <a:cs typeface="+mn-cs"/>
        </a:defRPr>
      </a:lvl4pPr>
      <a:lvl5pPr marL="1774146" algn="l" defTabSz="887075" rtl="0" eaLnBrk="1" latinLnBrk="0" hangingPunct="1">
        <a:defRPr sz="1700" kern="1200">
          <a:solidFill>
            <a:schemeClr val="tx1"/>
          </a:solidFill>
          <a:latin typeface="+mn-lt"/>
          <a:ea typeface="+mn-ea"/>
          <a:cs typeface="+mn-cs"/>
        </a:defRPr>
      </a:lvl5pPr>
      <a:lvl6pPr marL="2217675" algn="l" defTabSz="887075" rtl="0" eaLnBrk="1" latinLnBrk="0" hangingPunct="1">
        <a:defRPr sz="1700" kern="1200">
          <a:solidFill>
            <a:schemeClr val="tx1"/>
          </a:solidFill>
          <a:latin typeface="+mn-lt"/>
          <a:ea typeface="+mn-ea"/>
          <a:cs typeface="+mn-cs"/>
        </a:defRPr>
      </a:lvl6pPr>
      <a:lvl7pPr marL="2661214" algn="l" defTabSz="887075" rtl="0" eaLnBrk="1" latinLnBrk="0" hangingPunct="1">
        <a:defRPr sz="1700" kern="1200">
          <a:solidFill>
            <a:schemeClr val="tx1"/>
          </a:solidFill>
          <a:latin typeface="+mn-lt"/>
          <a:ea typeface="+mn-ea"/>
          <a:cs typeface="+mn-cs"/>
        </a:defRPr>
      </a:lvl7pPr>
      <a:lvl8pPr marL="3104752" algn="l" defTabSz="887075" rtl="0" eaLnBrk="1" latinLnBrk="0" hangingPunct="1">
        <a:defRPr sz="1700" kern="1200">
          <a:solidFill>
            <a:schemeClr val="tx1"/>
          </a:solidFill>
          <a:latin typeface="+mn-lt"/>
          <a:ea typeface="+mn-ea"/>
          <a:cs typeface="+mn-cs"/>
        </a:defRPr>
      </a:lvl8pPr>
      <a:lvl9pPr marL="3548285" algn="l" defTabSz="8870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mailto:gmiranda@opscode.com"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3" Type="http://schemas.openxmlformats.org/officeDocument/2006/relationships/hyperlink" Target="http://moviefone.com/" TargetMode="External"/><Relationship Id="rId4" Type="http://schemas.openxmlformats.org/officeDocument/2006/relationships/hyperlink" Target="http://games.com/" TargetMode="External"/><Relationship Id="rId1" Type="http://schemas.openxmlformats.org/officeDocument/2006/relationships/slideLayout" Target="../slideLayouts/slideLayout236.xml"/><Relationship Id="rId2" Type="http://schemas.openxmlformats.org/officeDocument/2006/relationships/hyperlink" Target="http://www.aol.com/" TargetMode="External"/></Relationships>
</file>

<file path=ppt/slides/_rels/slide11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7.xml"/><Relationship Id="rId3"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6.png"/></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36.xml"/><Relationship Id="rId2" Type="http://schemas.openxmlformats.org/officeDocument/2006/relationships/notesSlide" Target="../notesSlides/notesSlide6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9.png"/><Relationship Id="rId3"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www.getchef.com/download-chef-client/" TargetMode="External"/><Relationship Id="rId5" Type="http://schemas.openxmlformats.org/officeDocument/2006/relationships/hyperlink" Target="https://www.opscode.com/chef/install.msi" TargetMode="External"/><Relationship Id="rId1" Type="http://schemas.openxmlformats.org/officeDocument/2006/relationships/slideLayout" Target="../slideLayouts/slideLayout236.xml"/><Relationship Id="rId2" Type="http://schemas.openxmlformats.org/officeDocument/2006/relationships/notesSlide" Target="../notesSlides/notesSlide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4.xml"/><Relationship Id="rId3" Type="http://schemas.openxmlformats.org/officeDocument/2006/relationships/hyperlink" Target="http://www.opscode.com/chef/install.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hyperlink" Target="http://opscode.com" TargetMode="External"/><Relationship Id="rId1" Type="http://schemas.openxmlformats.org/officeDocument/2006/relationships/slideLayout" Target="../slideLayouts/slideLayout236.xml"/><Relationship Id="rId2" Type="http://schemas.openxmlformats.org/officeDocument/2006/relationships/notesSlide" Target="../notesSlides/notesSlide6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38.png"/><Relationship Id="rId3" Type="http://schemas.openxmlformats.org/officeDocument/2006/relationships/image" Target="../media/image3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3.xml"/><Relationship Id="rId3" Type="http://schemas.openxmlformats.org/officeDocument/2006/relationships/image" Target="../media/image42.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6.xml"/><Relationship Id="rId3" Type="http://schemas.openxmlformats.org/officeDocument/2006/relationships/hyperlink" Target="http://docs.opscode.com/config_rb_knife.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7.xml"/><Relationship Id="rId3" Type="http://schemas.openxmlformats.org/officeDocument/2006/relationships/hyperlink" Target="https://api.opscode.com/organizations/ORGNAME"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3.xml"/></Relationships>
</file>

<file path=ppt/slides/_rels/slide143.xml.rels><?xml version="1.0" encoding="UTF-8" standalone="yes"?>
<Relationships xmlns="http://schemas.openxmlformats.org/package/2006/relationships"><Relationship Id="rId3" Type="http://schemas.openxmlformats.org/officeDocument/2006/relationships/hyperlink" Target="http://sublimetext.com" TargetMode="External"/><Relationship Id="rId4" Type="http://schemas.openxmlformats.org/officeDocument/2006/relationships/image" Target="../media/image44.png"/><Relationship Id="rId1" Type="http://schemas.openxmlformats.org/officeDocument/2006/relationships/slideLayout" Target="../slideLayouts/slideLayout236.xml"/><Relationship Id="rId2" Type="http://schemas.openxmlformats.org/officeDocument/2006/relationships/notesSlide" Target="../notesSlides/notesSlide8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8.xml"/><Relationship Id="rId3" Type="http://schemas.openxmlformats.org/officeDocument/2006/relationships/image" Target="../media/image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0.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6.xml"/></Relationships>
</file>

<file path=ppt/slides/_rels/slide15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8.xml"/><Relationship Id="rId3" Type="http://schemas.openxmlformats.org/officeDocument/2006/relationships/image" Target="../media/image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9.xml"/><Relationship Id="rId3" Type="http://schemas.openxmlformats.org/officeDocument/2006/relationships/image" Target="../media/image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0.xml"/><Relationship Id="rId3" Type="http://schemas.openxmlformats.org/officeDocument/2006/relationships/image" Target="../media/image4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1.xml"/><Relationship Id="rId3" Type="http://schemas.openxmlformats.org/officeDocument/2006/relationships/hyperlink" Target="http://manage.getchef.com"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manage.opscode.com" TargetMode="External"/><Relationship Id="rId5" Type="http://schemas.openxmlformats.org/officeDocument/2006/relationships/image" Target="../media/image51.png"/><Relationship Id="rId1" Type="http://schemas.openxmlformats.org/officeDocument/2006/relationships/slideLayout" Target="../slideLayouts/slideLayout236.xml"/><Relationship Id="rId2" Type="http://schemas.openxmlformats.org/officeDocument/2006/relationships/notesSlide" Target="../notesSlides/notesSlide103.xml"/></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36.xml"/><Relationship Id="rId2" Type="http://schemas.openxmlformats.org/officeDocument/2006/relationships/notesSlide" Target="../notesSlides/notesSlide104.xml"/></Relationships>
</file>

<file path=ppt/slides/_rels/slide1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17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36.xml"/><Relationship Id="rId2" Type="http://schemas.openxmlformats.org/officeDocument/2006/relationships/notesSlide" Target="../notesSlides/notesSlide10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7.xml"/><Relationship Id="rId3" Type="http://schemas.openxmlformats.org/officeDocument/2006/relationships/image" Target="../media/image5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8.xml"/></Relationships>
</file>

<file path=ppt/slides/_rels/slide176.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1" Type="http://schemas.openxmlformats.org/officeDocument/2006/relationships/slideLayout" Target="../slideLayouts/slideLayout236.xml"/><Relationship Id="rId2" Type="http://schemas.openxmlformats.org/officeDocument/2006/relationships/notesSlide" Target="../notesSlides/notesSlide10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5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60.emf"/></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2.xml"/><Relationship Id="rId3" Type="http://schemas.openxmlformats.org/officeDocument/2006/relationships/image" Target="../media/image61.emf"/></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3.xml"/><Relationship Id="rId3" Type="http://schemas.openxmlformats.org/officeDocument/2006/relationships/image" Target="../media/image6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5.xml"/></Relationships>
</file>

<file path=ppt/slides/_rels/slide18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105.xml"/><Relationship Id="rId2" Type="http://schemas.openxmlformats.org/officeDocument/2006/relationships/notesSlide" Target="../notesSlides/notesSlide1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2.png"/><Relationship Id="rId3" Type="http://schemas.openxmlformats.org/officeDocument/2006/relationships/image" Target="../media/image71.png"/></Relationships>
</file>

<file path=ppt/slides/_rels/slide19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3.png"/></Relationships>
</file>

<file path=ppt/slides/_rels/slide19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74.png"/></Relationships>
</file>

<file path=ppt/slides/_rels/slide19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1.png"/><Relationship Id="rId1" Type="http://schemas.openxmlformats.org/officeDocument/2006/relationships/slideLayout" Target="../slideLayouts/slideLayout104.xml"/><Relationship Id="rId2" Type="http://schemas.openxmlformats.org/officeDocument/2006/relationships/image" Target="../media/image2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6.png"/><Relationship Id="rId3" Type="http://schemas.openxmlformats.org/officeDocument/2006/relationships/image" Target="../media/image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9.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0.xml"/><Relationship Id="rId3" Type="http://schemas.openxmlformats.org/officeDocument/2006/relationships/hyperlink" Target="http://docs.opscode.com/config_rb_client.html"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2.xml.rels><?xml version="1.0" encoding="UTF-8" standalone="yes"?>
<Relationships xmlns="http://schemas.openxmlformats.org/package/2006/relationships"><Relationship Id="rId3" Type="http://schemas.openxmlformats.org/officeDocument/2006/relationships/image" Target="../media/image79.jpeg"/><Relationship Id="rId4" Type="http://schemas.openxmlformats.org/officeDocument/2006/relationships/image" Target="../media/image80.jpeg"/><Relationship Id="rId1" Type="http://schemas.openxmlformats.org/officeDocument/2006/relationships/slideLayout" Target="../slideLayouts/slideLayout236.xml"/><Relationship Id="rId2" Type="http://schemas.openxmlformats.org/officeDocument/2006/relationships/notesSlide" Target="../notesSlides/notesSlide12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3.xml"/><Relationship Id="rId3" Type="http://schemas.openxmlformats.org/officeDocument/2006/relationships/image" Target="../media/image8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4.xml"/></Relationships>
</file>

<file path=ppt/slides/_rels/slide20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6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7.xml"/><Relationship Id="rId3" Type="http://schemas.openxmlformats.org/officeDocument/2006/relationships/image" Target="../media/image8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2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8.xml"/><Relationship Id="rId3" Type="http://schemas.openxmlformats.org/officeDocument/2006/relationships/image" Target="../media/image9.e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3.xml"/><Relationship Id="rId3" Type="http://schemas.openxmlformats.org/officeDocument/2006/relationships/image" Target="../media/image8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6.xml"/></Relationships>
</file>

<file path=ppt/slides/_rels/slide251.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236.xml"/><Relationship Id="rId3" Type="http://schemas.openxmlformats.org/officeDocument/2006/relationships/notesSlide" Target="../notesSlides/notesSlide14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7.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9.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 Id="rId3" Type="http://schemas.openxmlformats.org/officeDocument/2006/relationships/image" Target="../media/image8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0.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1.xml"/><Relationship Id="rId3" Type="http://schemas.openxmlformats.org/officeDocument/2006/relationships/image" Target="../media/image89.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2.xml"/></Relationships>
</file>

<file path=ppt/slides/_rels/slide26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3.xml"/></Relationships>
</file>

<file path=ppt/slides/_rels/slide26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0.png"/><Relationship Id="rId5" Type="http://schemas.openxmlformats.org/officeDocument/2006/relationships/image" Target="../media/image88.png"/><Relationship Id="rId6" Type="http://schemas.openxmlformats.org/officeDocument/2006/relationships/image" Target="../media/image91.png"/><Relationship Id="rId1" Type="http://schemas.openxmlformats.org/officeDocument/2006/relationships/slideLayout" Target="../slideLayouts/slideLayout236.xml"/><Relationship Id="rId2" Type="http://schemas.openxmlformats.org/officeDocument/2006/relationships/notesSlide" Target="../notesSlides/notesSlide154.xml"/></Relationships>
</file>

<file path=ppt/slides/_rels/slide26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90.png"/><Relationship Id="rId1" Type="http://schemas.openxmlformats.org/officeDocument/2006/relationships/slideLayout" Target="../slideLayouts/slideLayout236.xml"/><Relationship Id="rId2" Type="http://schemas.openxmlformats.org/officeDocument/2006/relationships/notesSlide" Target="../notesSlides/notesSlide15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2.png"/><Relationship Id="rId3"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236.xml"/><Relationship Id="rId2" Type="http://schemas.openxmlformats.org/officeDocument/2006/relationships/image" Target="../media/image9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2.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1.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82.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0.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27.xml"/><Relationship Id="rId3" Type="http://schemas.openxmlformats.org/officeDocument/2006/relationships/notesSlide" Target="../notesSlides/notesSlide17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9.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0.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3.xml"/><Relationship Id="rId3" Type="http://schemas.openxmlformats.org/officeDocument/2006/relationships/image" Target="../media/image95.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7.xml"/><Relationship Id="rId3" Type="http://schemas.openxmlformats.org/officeDocument/2006/relationships/image" Target="../media/image96.png"/></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7.xml"/><Relationship Id="rId3" Type="http://schemas.openxmlformats.org/officeDocument/2006/relationships/notesSlide" Target="../notesSlides/notesSlide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8.xml"/></Relationships>
</file>

<file path=ppt/slides/_rels/slide321.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36.xml"/><Relationship Id="rId2" Type="http://schemas.openxmlformats.org/officeDocument/2006/relationships/notesSlide" Target="../notesSlides/notesSlide18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0.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99.emf"/></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2.xml"/><Relationship Id="rId3" Type="http://schemas.openxmlformats.org/officeDocument/2006/relationships/image" Target="../media/image100.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3.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2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3.xml"/></Relationships>
</file>

<file path=ppt/slides/_rels/slide330.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 Type="http://schemas.openxmlformats.org/officeDocument/2006/relationships/slideLayout" Target="../slideLayouts/slideLayout109.xml"/><Relationship Id="rId2" Type="http://schemas.openxmlformats.org/officeDocument/2006/relationships/image" Target="../media/image101.png"/><Relationship Id="rId3" Type="http://schemas.openxmlformats.org/officeDocument/2006/relationships/image" Target="../media/image68.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7.png"/><Relationship Id="rId10" Type="http://schemas.openxmlformats.org/officeDocument/2006/relationships/image" Target="../media/image108.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4.xml"/></Relationships>
</file>

<file path=ppt/slides/_rels/slide332.xml.rels><?xml version="1.0" encoding="UTF-8" standalone="yes"?>
<Relationships xmlns="http://schemas.openxmlformats.org/package/2006/relationships"><Relationship Id="rId3" Type="http://schemas.openxmlformats.org/officeDocument/2006/relationships/notesSlide" Target="../notesSlides/notesSlide195.xml"/><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01.png"/><Relationship Id="rId9" Type="http://schemas.openxmlformats.org/officeDocument/2006/relationships/image" Target="../media/image117.png"/><Relationship Id="rId10" Type="http://schemas.openxmlformats.org/officeDocument/2006/relationships/image" Target="../media/image110.png"/><Relationship Id="rId11" Type="http://schemas.openxmlformats.org/officeDocument/2006/relationships/image" Target="../media/image118.png"/><Relationship Id="rId1" Type="http://schemas.openxmlformats.org/officeDocument/2006/relationships/themeOverride" Target="../theme/themeOverride14.xml"/><Relationship Id="rId2" Type="http://schemas.openxmlformats.org/officeDocument/2006/relationships/slideLayout" Target="../slideLayouts/slideLayout10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9.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0.xml"/><Relationship Id="rId3" Type="http://schemas.openxmlformats.org/officeDocument/2006/relationships/image" Target="../media/image1.jpe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4.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5.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6.xml"/><Relationship Id="rId3" Type="http://schemas.openxmlformats.org/officeDocument/2006/relationships/image" Target="../media/image119.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7.xml"/></Relationships>
</file>

<file path=ppt/slides/_rels/slide34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9.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5.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5.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8.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9.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6.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9.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0.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1.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5.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8.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5.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7.xml"/><Relationship Id="rId3" Type="http://schemas.openxmlformats.org/officeDocument/2006/relationships/notesSlide" Target="../notesSlides/notesSlide238.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9.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0.xml"/><Relationship Id="rId3" Type="http://schemas.openxmlformats.org/officeDocument/2006/relationships/hyperlink" Target="http://semver.org" TargetMode="Externa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19.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3.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5.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8.xml"/><Relationship Id="rId3" Type="http://schemas.openxmlformats.org/officeDocument/2006/relationships/hyperlink" Target="http://docs.getchef.com" TargetMode="Externa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0.emf"/></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1.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9.xml"/><Relationship Id="rId3" Type="http://schemas.openxmlformats.org/officeDocument/2006/relationships/image" Target="../media/image12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0.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0.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1.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3.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5.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9.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0.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3.xml"/></Relationships>
</file>

<file path=ppt/slides/_rels/slide426.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1" Type="http://schemas.openxmlformats.org/officeDocument/2006/relationships/slideLayout" Target="../slideLayouts/slideLayout236.xml"/><Relationship Id="rId2" Type="http://schemas.openxmlformats.org/officeDocument/2006/relationships/notesSlide" Target="../notesSlides/notesSlide264.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9.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7.xml"/><Relationship Id="rId3" Type="http://schemas.openxmlformats.org/officeDocument/2006/relationships/notesSlide" Target="../notesSlides/notesSlide26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8.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9.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1.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5.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8.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9.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0.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7.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2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3.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4.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5.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89.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3.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4.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7.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2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5.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26.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4.emf"/></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99.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0.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1.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3.xml"/><Relationship Id="rId3" Type="http://schemas.openxmlformats.org/officeDocument/2006/relationships/image" Target="../media/image10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8.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8.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09.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0.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09.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29.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5.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6.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www.flickr.com/photos/louisb/4555295187/" TargetMode="External"/><Relationship Id="rId1" Type="http://schemas.openxmlformats.org/officeDocument/2006/relationships/slideLayout" Target="../slideLayouts/slideLayout236.xml"/><Relationship Id="rId2" Type="http://schemas.openxmlformats.org/officeDocument/2006/relationships/notesSlide" Target="../notesSlides/notesSlide30.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7.xml"/><Relationship Id="rId3" Type="http://schemas.openxmlformats.org/officeDocument/2006/relationships/hyperlink" Target="http://docs.getchef.com/chef/essentials_cookbook_versions.html" TargetMode="Externa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8.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9.xml"/><Relationship Id="rId3" Type="http://schemas.openxmlformats.org/officeDocument/2006/relationships/image" Target="../media/image127.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0.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1.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2.xml"/><Relationship Id="rId3" Type="http://schemas.openxmlformats.org/officeDocument/2006/relationships/image" Target="../media/image128.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5.xml"/></Relationships>
</file>

<file path=ppt/slides/_rels/slide537.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2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6.xml"/><Relationship Id="rId3" Type="http://schemas.openxmlformats.org/officeDocument/2006/relationships/image" Target="../media/image129.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7.xml"/><Relationship Id="rId3" Type="http://schemas.openxmlformats.org/officeDocument/2006/relationships/image" Target="../media/image129.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8.xml"/><Relationship Id="rId3" Type="http://schemas.openxmlformats.org/officeDocument/2006/relationships/image" Target="../media/image130.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9.xml"/><Relationship Id="rId3" Type="http://schemas.openxmlformats.org/officeDocument/2006/relationships/image" Target="../media/image131.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0.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1.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3.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4.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5.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7.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jpe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8.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9.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0.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1.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3.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4.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5.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7.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8.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2.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9.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87.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0.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status.opscode.com" TargetMode="External"/><Relationship Id="rId3" Type="http://schemas.openxmlformats.org/officeDocument/2006/relationships/hyperlink" Target="mailto:https://twitter.com/opscode_statu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4.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www.getchef.com/support/" TargetMode="External"/><Relationship Id="rId3" Type="http://schemas.openxmlformats.org/officeDocument/2006/relationships/hyperlink" Target="support@opscode.com" TargetMode="Externa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2.xml.rels><?xml version="1.0" encoding="UTF-8" standalone="yes"?>
<Relationships xmlns="http://schemas.openxmlformats.org/package/2006/relationships"><Relationship Id="rId3" Type="http://schemas.openxmlformats.org/officeDocument/2006/relationships/hyperlink" Target="user2@domain.com" TargetMode="External"/><Relationship Id="rId4" Type="http://schemas.openxmlformats.org/officeDocument/2006/relationships/hyperlink" Target="user3@domain.com" TargetMode="External"/><Relationship Id="rId5" Type="http://schemas.openxmlformats.org/officeDocument/2006/relationships/hyperlink" Target="sales@opscode.com" TargetMode="External"/><Relationship Id="rId1" Type="http://schemas.openxmlformats.org/officeDocument/2006/relationships/slideLayout" Target="../slideLayouts/slideLayout236.xml"/><Relationship Id="rId2" Type="http://schemas.openxmlformats.org/officeDocument/2006/relationships/hyperlink" Target="user1@domain.com" TargetMode="Externa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docs.getchef.com/" TargetMode="Externa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133.emf"/></Relationships>
</file>

<file path=ppt/slides/_rels/slide598.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7.xml"/><Relationship Id="rId3" Type="http://schemas.openxmlformats.org/officeDocument/2006/relationships/image" Target="../media/image134.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png"/></Relationships>
</file>

<file path=ppt/slides/_rels/slide602.xml.rels><?xml version="1.0" encoding="UTF-8" standalone="yes"?>
<Relationships xmlns="http://schemas.openxmlformats.org/package/2006/relationships"><Relationship Id="rId3" Type="http://schemas.openxmlformats.org/officeDocument/2006/relationships/hyperlink" Target="http://www.meetup.com/Amsterdam-SDN-Group/" TargetMode="External"/><Relationship Id="rId4" Type="http://schemas.openxmlformats.org/officeDocument/2006/relationships/hyperlink" Target="http://www.meetup.com/Continuous-Delivery-Amsterdam/" TargetMode="External"/><Relationship Id="rId5" Type="http://schemas.openxmlformats.org/officeDocument/2006/relationships/hyperlink" Target="http://www.meetup.com/Amsterdam-Python-Meetup-Group/" TargetMode="External"/><Relationship Id="rId1" Type="http://schemas.openxmlformats.org/officeDocument/2006/relationships/slideLayout" Target="../slideLayouts/slideLayout236.xml"/><Relationship Id="rId2" Type="http://schemas.openxmlformats.org/officeDocument/2006/relationships/hyperlink" Target="http://www.meetup.com/DevOpsAmsterdam/" TargetMode="External"/></Relationships>
</file>

<file path=ppt/slides/_rels/slide603.xml.rels><?xml version="1.0" encoding="UTF-8" standalone="yes"?>
<Relationships xmlns="http://schemas.openxmlformats.org/package/2006/relationships"><Relationship Id="rId3" Type="http://schemas.openxmlformats.org/officeDocument/2006/relationships/hyperlink" Target="http://www.meetup.com/Infracoders-London/" TargetMode="External"/><Relationship Id="rId4" Type="http://schemas.openxmlformats.org/officeDocument/2006/relationships/hyperlink" Target="http://www.meetup.com/London-Continuous-Delivery/" TargetMode="External"/><Relationship Id="rId5" Type="http://schemas.openxmlformats.org/officeDocument/2006/relationships/hyperlink" Target="http://www.meetup.com/DevOps-Exchange-London/" TargetMode="External"/><Relationship Id="rId1" Type="http://schemas.openxmlformats.org/officeDocument/2006/relationships/slideLayout" Target="../slideLayouts/slideLayout236.xml"/><Relationship Id="rId2" Type="http://schemas.openxmlformats.org/officeDocument/2006/relationships/hyperlink" Target="http://www.meetup.com/Chef-Users-London" TargetMode="Externa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2.xml"/></Relationships>
</file>

<file path=ppt/slides/_rels/slide605.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27.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3.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4.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7.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8.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59.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0.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1.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4.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7.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8.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9.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0.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1.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3.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4.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6.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8.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9.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0.xml"/></Relationships>
</file>

<file path=ppt/slides/_rels/slide635.xml.rels><?xml version="1.0" encoding="UTF-8" standalone="yes"?>
<Relationships xmlns="http://schemas.openxmlformats.org/package/2006/relationships"><Relationship Id="rId3" Type="http://schemas.openxmlformats.org/officeDocument/2006/relationships/hyperlink" Target="http://xkcd.com/1171/" TargetMode="External"/><Relationship Id="rId4" Type="http://schemas.openxmlformats.org/officeDocument/2006/relationships/hyperlink" Target="http://www.rubular.com/" TargetMode="External"/><Relationship Id="rId1" Type="http://schemas.openxmlformats.org/officeDocument/2006/relationships/slideLayout" Target="../slideLayouts/slideLayout236.xml"/><Relationship Id="rId2" Type="http://schemas.openxmlformats.org/officeDocument/2006/relationships/image" Target="../media/image137.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1.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3.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6.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5.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6.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7.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hyperlink" Target="http://pragprog.com/book/ruby3/programming-ruby-1-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hyperlink" Target="http://www.flickr.com/photos/shutterhacks/4474421855/" TargetMode="External"/><Relationship Id="rId1" Type="http://schemas.openxmlformats.org/officeDocument/2006/relationships/slideLayout" Target="../slideLayouts/slideLayout236.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36.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8.png"/><Relationship Id="rId1" Type="http://schemas.openxmlformats.org/officeDocument/2006/relationships/slideLayout" Target="../slideLayouts/slideLayout236.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www.flickr.com/photos/kathycsus/2686772625" TargetMode="External"/><Relationship Id="rId1" Type="http://schemas.openxmlformats.org/officeDocument/2006/relationships/slideLayout" Target="../slideLayouts/slideLayout236.xml"/><Relationship Id="rId2" Type="http://schemas.openxmlformats.org/officeDocument/2006/relationships/notesSlide" Target="../notesSlides/notesSlide5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image" Target="../media/image22.png"/><Relationship Id="rId3" Type="http://schemas.openxmlformats.org/officeDocument/2006/relationships/image" Target="../media/image2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Chef </a:t>
            </a:r>
            <a:r>
              <a:rPr lang="en-US" dirty="0" smtClean="0"/>
              <a:t>Fundamentals - Windows</a:t>
            </a:r>
            <a:endParaRPr lang="en-US" dirty="0"/>
          </a:p>
        </p:txBody>
      </p:sp>
      <p:sp>
        <p:nvSpPr>
          <p:cNvPr id="3" name="Subtitle 2"/>
          <p:cNvSpPr>
            <a:spLocks noGrp="1"/>
          </p:cNvSpPr>
          <p:nvPr>
            <p:ph type="subTitle" idx="1"/>
          </p:nvPr>
        </p:nvSpPr>
        <p:spPr>
          <a:xfrm>
            <a:off x="1354801" y="5181600"/>
            <a:ext cx="11380312" cy="2336800"/>
          </a:xfrm>
        </p:spPr>
        <p:txBody>
          <a:bodyPr/>
          <a:lstStyle/>
          <a:p>
            <a:pPr algn="l"/>
            <a:r>
              <a:rPr lang="en-US" sz="2800" dirty="0" err="1">
                <a:latin typeface="Arial" charset="0"/>
                <a:cs typeface="Arial" charset="0"/>
              </a:rPr>
              <a:t>training@getchef.com</a:t>
            </a:r>
            <a:endParaRPr lang="en-US" sz="2800" dirty="0">
              <a:latin typeface="Arial" charset="0"/>
              <a:cs typeface="Arial" charset="0"/>
            </a:endParaRPr>
          </a:p>
          <a:p>
            <a:pPr algn="l"/>
            <a:r>
              <a:rPr lang="en-US" sz="2800" dirty="0" smtClean="0">
                <a:latin typeface="Arial" charset="0"/>
                <a:cs typeface="Arial" charset="0"/>
              </a:rPr>
              <a:t>Copyright (C) 2014 Chef Software, Inc.</a:t>
            </a:r>
            <a:endParaRPr lang="en-US" sz="2800" dirty="0">
              <a:latin typeface="Arial" charset="0"/>
              <a:cs typeface="Arial" charset="0"/>
            </a:endParaRPr>
          </a:p>
        </p:txBody>
      </p:sp>
      <p:sp>
        <p:nvSpPr>
          <p:cNvPr id="6" name="TextBox 5"/>
          <p:cNvSpPr txBox="1"/>
          <p:nvPr/>
        </p:nvSpPr>
        <p:spPr>
          <a:xfrm>
            <a:off x="373523" y="7856836"/>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53282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pPr marL="0" indent="0">
              <a:buNone/>
            </a:pPr>
            <a:r>
              <a:rPr lang="en-US" sz="2800" dirty="0">
                <a:latin typeface="Courier"/>
                <a:cs typeface="Courier"/>
              </a:rPr>
              <a:t># finger $(</a:t>
            </a:r>
            <a:r>
              <a:rPr lang="en-US" sz="2800" dirty="0" err="1">
                <a:latin typeface="Courier"/>
                <a:cs typeface="Courier"/>
              </a:rPr>
              <a:t>whoami</a:t>
            </a:r>
            <a:r>
              <a:rPr lang="en-US" sz="2800" dirty="0">
                <a:latin typeface="Courier"/>
                <a:cs typeface="Courier"/>
              </a:rPr>
              <a:t>)</a:t>
            </a:r>
          </a:p>
          <a:p>
            <a:pPr marL="0" indent="0">
              <a:buNone/>
            </a:pPr>
            <a:r>
              <a:rPr lang="en-US" sz="2800" dirty="0">
                <a:latin typeface="Courier"/>
                <a:cs typeface="Courier"/>
              </a:rPr>
              <a:t>Login: </a:t>
            </a:r>
            <a:r>
              <a:rPr lang="en-US" sz="2800" dirty="0" err="1">
                <a:latin typeface="Courier"/>
                <a:cs typeface="Courier"/>
              </a:rPr>
              <a:t>gmiranda</a:t>
            </a:r>
            <a:r>
              <a:rPr lang="en-US" sz="2800" dirty="0">
                <a:latin typeface="Courier"/>
                <a:cs typeface="Courier"/>
              </a:rPr>
              <a:t>							Name: George Miranda</a:t>
            </a:r>
          </a:p>
          <a:p>
            <a:pPr marL="0" indent="0">
              <a:buNone/>
            </a:pPr>
            <a:r>
              <a:rPr lang="en-US" sz="2800" dirty="0">
                <a:latin typeface="Courier"/>
                <a:cs typeface="Courier"/>
              </a:rPr>
              <a:t>Directory: /home/</a:t>
            </a:r>
            <a:r>
              <a:rPr lang="en-US" sz="2800" dirty="0" err="1">
                <a:latin typeface="Courier"/>
                <a:cs typeface="Courier"/>
              </a:rPr>
              <a:t>gmiranda</a:t>
            </a:r>
            <a:r>
              <a:rPr lang="en-US" sz="2800" dirty="0">
                <a:latin typeface="Courier"/>
                <a:cs typeface="Courier"/>
              </a:rPr>
              <a:t>			Shell: /bin/bash</a:t>
            </a:r>
          </a:p>
          <a:p>
            <a:pPr marL="0" indent="0">
              <a:buNone/>
            </a:pPr>
            <a:r>
              <a:rPr lang="en-US" sz="2800" dirty="0">
                <a:latin typeface="Courier"/>
                <a:cs typeface="Courier"/>
              </a:rPr>
              <a:t>EDITOR: /</a:t>
            </a:r>
            <a:r>
              <a:rPr lang="en-US" sz="2800" dirty="0" err="1">
                <a:latin typeface="Courier"/>
                <a:cs typeface="Courier"/>
              </a:rPr>
              <a:t>usr</a:t>
            </a:r>
            <a:r>
              <a:rPr lang="en-US" sz="2800" dirty="0">
                <a:latin typeface="Courier"/>
                <a:cs typeface="Courier"/>
              </a:rPr>
              <a:t>/bin/vim</a:t>
            </a:r>
          </a:p>
          <a:p>
            <a:pPr marL="0" indent="0">
              <a:buNone/>
            </a:pPr>
            <a:r>
              <a:rPr lang="en-US" sz="2800" dirty="0">
                <a:latin typeface="Courier"/>
                <a:cs typeface="Courier"/>
              </a:rPr>
              <a:t>On since Mon 14 Apr 1997 18:01 (GMT) on tty1 from :0</a:t>
            </a:r>
          </a:p>
          <a:p>
            <a:pPr marL="0" indent="0">
              <a:buNone/>
            </a:pPr>
            <a:r>
              <a:rPr lang="en-US" sz="2800" dirty="0">
                <a:latin typeface="Courier"/>
                <a:cs typeface="Courier"/>
              </a:rPr>
              <a:t>No mail on </a:t>
            </a:r>
            <a:r>
              <a:rPr lang="en-US" sz="2800" dirty="0">
                <a:latin typeface="Courier"/>
                <a:cs typeface="Courier"/>
                <a:hlinkClick r:id="rId2"/>
              </a:rPr>
              <a:t>gmiranda@opscode.com</a:t>
            </a:r>
          </a:p>
          <a:p>
            <a:pPr marL="0" indent="0">
              <a:buNone/>
            </a:pPr>
            <a:r>
              <a:rPr lang="en-US" sz="2800" dirty="0">
                <a:latin typeface="Courier"/>
                <a:cs typeface="Courier"/>
              </a:rPr>
              <a:t>Plan:</a:t>
            </a:r>
          </a:p>
          <a:p>
            <a:pPr marL="0" indent="0">
              <a:buNone/>
            </a:pPr>
            <a:r>
              <a:rPr lang="en-US" sz="2800" dirty="0">
                <a:latin typeface="Courier"/>
                <a:cs typeface="Courier"/>
              </a:rPr>
              <a:t>	twitter:	</a:t>
            </a:r>
            <a:r>
              <a:rPr lang="en-US" sz="2800" dirty="0" smtClean="0">
                <a:latin typeface="Courier"/>
                <a:cs typeface="Courier"/>
              </a:rPr>
              <a:t>	gmiranda23</a:t>
            </a:r>
            <a:endParaRPr lang="en-US" sz="2800" dirty="0">
              <a:latin typeface="Courier"/>
              <a:cs typeface="Courier"/>
            </a:endParaRPr>
          </a:p>
          <a:p>
            <a:pPr marL="0" indent="0">
              <a:buNone/>
            </a:pPr>
            <a:r>
              <a:rPr lang="en-US" sz="2800" dirty="0">
                <a:latin typeface="Courier"/>
                <a:cs typeface="Courier"/>
              </a:rPr>
              <a:t>	</a:t>
            </a:r>
            <a:r>
              <a:rPr lang="en-US" sz="2800" dirty="0" err="1">
                <a:latin typeface="Courier"/>
                <a:cs typeface="Courier"/>
              </a:rPr>
              <a:t>github</a:t>
            </a:r>
            <a:r>
              <a:rPr lang="en-US" sz="2800" dirty="0">
                <a:latin typeface="Courier"/>
                <a:cs typeface="Courier"/>
              </a:rPr>
              <a:t>:		gmiranda23</a:t>
            </a:r>
          </a:p>
          <a:p>
            <a:pPr marL="0" indent="0">
              <a:buNone/>
            </a:pPr>
            <a:r>
              <a:rPr lang="en-US" sz="2800" dirty="0">
                <a:latin typeface="Courier"/>
                <a:cs typeface="Courier"/>
              </a:rPr>
              <a:t>	</a:t>
            </a:r>
            <a:r>
              <a:rPr lang="en-US" sz="2800" dirty="0" err="1">
                <a:latin typeface="Courier"/>
                <a:cs typeface="Courier"/>
              </a:rPr>
              <a:t>irc</a:t>
            </a:r>
            <a:r>
              <a:rPr lang="en-US" sz="2800" dirty="0">
                <a:latin typeface="Courier"/>
                <a:cs typeface="Courier"/>
              </a:rPr>
              <a:t>:			gmiranda23	(</a:t>
            </a:r>
            <a:r>
              <a:rPr lang="en-US" sz="2800" dirty="0" err="1">
                <a:latin typeface="Courier"/>
                <a:cs typeface="Courier"/>
              </a:rPr>
              <a:t>irc.freenode.net</a:t>
            </a:r>
            <a:r>
              <a:rPr lang="en-US" sz="2800" dirty="0">
                <a:latin typeface="Courier"/>
                <a:cs typeface="Courier"/>
              </a:rPr>
              <a:t> - #chef)</a:t>
            </a:r>
          </a:p>
          <a:p>
            <a:pPr marL="0" indent="0">
              <a:buNone/>
            </a:pPr>
            <a:r>
              <a:rPr lang="hr-HR" sz="2800" dirty="0">
                <a:latin typeface="Courier"/>
                <a:cs typeface="Courier"/>
              </a:rPr>
              <a:t>	*.*:			gmiranda23</a:t>
            </a:r>
            <a:endParaRPr lang="en-US" sz="2800" dirty="0">
              <a:latin typeface="Courier"/>
              <a:cs typeface="Courier"/>
            </a:endParaRP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1"/>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7"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8"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175794" y="5715000"/>
            <a:ext cx="1676400" cy="8382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890094682"/>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5" name="Rectangle 7"/>
          <p:cNvSpPr>
            <a:spLocks noGrp="1" noChangeArrowheads="1"/>
          </p:cNvSpPr>
          <p:nvPr>
            <p:ph type="title"/>
          </p:nvPr>
        </p:nvSpPr>
        <p:spPr>
          <a:ln/>
        </p:spPr>
        <p:txBody>
          <a:bodyPr/>
          <a:lstStyle/>
          <a:p>
            <a:r>
              <a:rPr lang="en-US" dirty="0"/>
              <a:t>Load Balancer Configuration</a:t>
            </a:r>
          </a:p>
        </p:txBody>
      </p:sp>
      <p:sp>
        <p:nvSpPr>
          <p:cNvPr id="1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web03 </a:t>
            </a:r>
            <a:r>
              <a:rPr lang="en-US" sz="2400" dirty="0" smtClean="0">
                <a:solidFill>
                  <a:srgbClr val="666666"/>
                </a:solidFill>
                <a:latin typeface="Courier" charset="0"/>
                <a:ea typeface="ＭＳ Ｐゴシック" charset="0"/>
                <a:cs typeface="Courier" charset="0"/>
                <a:sym typeface="Courier" charset="0"/>
              </a:rPr>
              <a:t>10.1.1.3</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web04 </a:t>
            </a:r>
            <a:r>
              <a:rPr lang="en-US" sz="2400" dirty="0" smtClean="0">
                <a:solidFill>
                  <a:srgbClr val="666666"/>
                </a:solidFill>
                <a:latin typeface="Courier" charset="0"/>
                <a:ea typeface="ＭＳ Ｐゴシック" charset="0"/>
                <a:cs typeface="Courier" charset="0"/>
                <a:sym typeface="Courier" charset="0"/>
              </a:rPr>
              <a:t>10.1.1.4</a:t>
            </a:r>
            <a:endParaRPr lang="en-US" sz="2400" dirty="0">
              <a:solidFill>
                <a:schemeClr val="tx1"/>
              </a:solidFill>
              <a:latin typeface="Courier" charset="0"/>
              <a:ea typeface="ＭＳ Ｐゴシック" charset="0"/>
              <a:cs typeface="Courier" charset="0"/>
              <a:sym typeface="Courier" charset="0"/>
            </a:endParaRPr>
          </a:p>
          <a:p>
            <a:pPr algn="l"/>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32"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smtClean="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Line 4"/>
          <p:cNvSpPr>
            <a:spLocks noChangeShapeType="1"/>
          </p:cNvSpPr>
          <p:nvPr/>
        </p:nvSpPr>
        <p:spPr bwMode="auto">
          <a:xfrm rot="10800000" flipV="1">
            <a:off x="3328194" y="6096000"/>
            <a:ext cx="1524000" cy="13716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0"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1634102207"/>
      </p:ext>
    </p:extLst>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6"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7"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8"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09"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0"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1"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2"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3"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200714"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5"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6"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200717"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18"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200719"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0720"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200721"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200722"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200723"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4"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5"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6"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7"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8"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29"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0"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1"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2"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3"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4"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5"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6"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7"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8"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39"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0"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1"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0742" name="Rectangle 38"/>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dirty="0" smtClean="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So when </a:t>
            </a:r>
            <a:r>
              <a:rPr lang="en-US" sz="72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a:t>
            </a:r>
          </a:p>
        </p:txBody>
      </p:sp>
    </p:spTree>
    <p:extLst>
      <p:ext uri="{BB962C8B-B14F-4D97-AF65-F5344CB8AC3E}">
        <p14:creationId xmlns:p14="http://schemas.microsoft.com/office/powerpoint/2010/main" val="1192055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4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smtClean="0">
                <a:ea typeface="ＭＳ Ｐゴシック" charset="0"/>
                <a:cs typeface="Gill Sans" charset="0"/>
              </a:rPr>
              <a:t>Solarwinds</a:t>
            </a:r>
            <a:endParaRPr lang="en-US" dirty="0">
              <a:ea typeface="ＭＳ Ｐゴシック" charset="0"/>
              <a:cs typeface="Gill Sans" charset="0"/>
            </a:endParaRPr>
          </a:p>
        </p:txBody>
      </p:sp>
      <p:sp>
        <p:nvSpPr>
          <p:cNvPr id="201766" name="AutoShape 38"/>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1767" name="Rectangle 39"/>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...becomes this</a:t>
            </a:r>
          </a:p>
        </p:txBody>
      </p:sp>
      <p:sp>
        <p:nvSpPr>
          <p:cNvPr id="42"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5"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6"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9"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0"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51"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2"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3"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54"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5"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56"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58"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59"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60"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3"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5"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6"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7"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9"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0"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1"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3"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4"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5"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6"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7"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8"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940778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109" name="AutoShape 1"/>
          <p:cNvSpPr>
            <a:spLocks/>
          </p:cNvSpPr>
          <p:nvPr/>
        </p:nvSpPr>
        <p:spPr bwMode="auto">
          <a:xfrm>
            <a:off x="561394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0" name="AutoShape 2"/>
          <p:cNvSpPr>
            <a:spLocks/>
          </p:cNvSpPr>
          <p:nvPr/>
        </p:nvSpPr>
        <p:spPr bwMode="auto">
          <a:xfrm>
            <a:off x="7150799" y="6134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1" name="AutoShape 3"/>
          <p:cNvSpPr>
            <a:spLocks/>
          </p:cNvSpPr>
          <p:nvPr/>
        </p:nvSpPr>
        <p:spPr bwMode="auto">
          <a:xfrm>
            <a:off x="5702857"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 name="AutoShape 4"/>
          <p:cNvSpPr>
            <a:spLocks/>
          </p:cNvSpPr>
          <p:nvPr/>
        </p:nvSpPr>
        <p:spPr bwMode="auto">
          <a:xfrm>
            <a:off x="5702857" y="46609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3" name="AutoShape 5"/>
          <p:cNvSpPr>
            <a:spLocks/>
          </p:cNvSpPr>
          <p:nvPr/>
        </p:nvSpPr>
        <p:spPr bwMode="auto">
          <a:xfrm>
            <a:off x="8636844" y="32512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4" name="AutoShape 6"/>
          <p:cNvSpPr>
            <a:spLocks/>
          </p:cNvSpPr>
          <p:nvPr/>
        </p:nvSpPr>
        <p:spPr bwMode="auto">
          <a:xfrm>
            <a:off x="4077098" y="32512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5" name="AutoShape 7"/>
          <p:cNvSpPr>
            <a:spLocks/>
          </p:cNvSpPr>
          <p:nvPr/>
        </p:nvSpPr>
        <p:spPr bwMode="auto">
          <a:xfrm>
            <a:off x="7112695" y="18923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6" name="AutoShape 8"/>
          <p:cNvSpPr>
            <a:spLocks/>
          </p:cNvSpPr>
          <p:nvPr/>
        </p:nvSpPr>
        <p:spPr bwMode="auto">
          <a:xfrm>
            <a:off x="5655228" y="18542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7" name="Rectangle 9"/>
          <p:cNvSpPr>
            <a:spLocks/>
          </p:cNvSpPr>
          <p:nvPr/>
        </p:nvSpPr>
        <p:spPr bwMode="auto">
          <a:xfrm>
            <a:off x="11645451" y="3516313"/>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.NET on IIS</a:t>
            </a:r>
            <a:endParaRPr lang="en-US" dirty="0">
              <a:solidFill>
                <a:schemeClr val="tx1"/>
              </a:solidFill>
              <a:ea typeface="ＭＳ Ｐゴシック" charset="0"/>
              <a:cs typeface="Gill Sans" charset="0"/>
            </a:endParaRPr>
          </a:p>
        </p:txBody>
      </p:sp>
      <p:sp>
        <p:nvSpPr>
          <p:cNvPr id="118" name="AutoShape 10"/>
          <p:cNvSpPr>
            <a:spLocks/>
          </p:cNvSpPr>
          <p:nvPr/>
        </p:nvSpPr>
        <p:spPr bwMode="auto">
          <a:xfrm>
            <a:off x="7153974" y="3244851"/>
            <a:ext cx="1170102"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9" name="AutoShape 11"/>
          <p:cNvSpPr>
            <a:spLocks/>
          </p:cNvSpPr>
          <p:nvPr/>
        </p:nvSpPr>
        <p:spPr bwMode="auto">
          <a:xfrm>
            <a:off x="7084117" y="4670426"/>
            <a:ext cx="1170102" cy="1090613"/>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0" name="Rectangle 12"/>
          <p:cNvSpPr>
            <a:spLocks/>
          </p:cNvSpPr>
          <p:nvPr/>
        </p:nvSpPr>
        <p:spPr bwMode="auto">
          <a:xfrm>
            <a:off x="8511419" y="4943475"/>
            <a:ext cx="51037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App Fabric - Caching Layer</a:t>
            </a:r>
            <a:endParaRPr lang="en-US" dirty="0">
              <a:solidFill>
                <a:schemeClr val="tx1"/>
              </a:solidFill>
              <a:ea typeface="ＭＳ Ｐゴシック" charset="0"/>
              <a:cs typeface="Gill Sans" charset="0"/>
            </a:endParaRPr>
          </a:p>
        </p:txBody>
      </p:sp>
      <p:sp>
        <p:nvSpPr>
          <p:cNvPr id="121" name="AutoShape 13"/>
          <p:cNvSpPr>
            <a:spLocks/>
          </p:cNvSpPr>
          <p:nvPr/>
        </p:nvSpPr>
        <p:spPr bwMode="auto">
          <a:xfrm>
            <a:off x="10124478" y="3244851"/>
            <a:ext cx="1170101"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2" name="Rectangle 14"/>
          <p:cNvSpPr>
            <a:spLocks/>
          </p:cNvSpPr>
          <p:nvPr/>
        </p:nvSpPr>
        <p:spPr bwMode="auto">
          <a:xfrm>
            <a:off x="8547935" y="6218238"/>
            <a:ext cx="45978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smtClean="0">
                <a:solidFill>
                  <a:schemeClr val="tx1"/>
                </a:solidFill>
                <a:ea typeface="ＭＳ Ｐゴシック" charset="0"/>
                <a:cs typeface="Gill Sans" charset="0"/>
              </a:rPr>
              <a:t>Microsoft SQL Slaves</a:t>
            </a:r>
            <a:endParaRPr lang="en-US" dirty="0">
              <a:solidFill>
                <a:schemeClr val="tx1"/>
              </a:solidFill>
              <a:ea typeface="ＭＳ Ｐゴシック" charset="0"/>
              <a:cs typeface="Gill Sans" charset="0"/>
            </a:endParaRPr>
          </a:p>
        </p:txBody>
      </p:sp>
      <p:sp>
        <p:nvSpPr>
          <p:cNvPr id="123" name="AutoShape 15"/>
          <p:cNvSpPr>
            <a:spLocks/>
          </p:cNvSpPr>
          <p:nvPr/>
        </p:nvSpPr>
        <p:spPr bwMode="auto">
          <a:xfrm>
            <a:off x="7138097" y="75184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4" name="Rectangle 16"/>
          <p:cNvSpPr>
            <a:spLocks/>
          </p:cNvSpPr>
          <p:nvPr/>
        </p:nvSpPr>
        <p:spPr bwMode="auto">
          <a:xfrm>
            <a:off x="8560636" y="7683500"/>
            <a:ext cx="459784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Microsoft SQL </a:t>
            </a:r>
            <a:r>
              <a:rPr lang="en-US" dirty="0" smtClean="0">
                <a:ea typeface="ＭＳ Ｐゴシック" charset="0"/>
                <a:cs typeface="Gill Sans" charset="0"/>
              </a:rPr>
              <a:t>Server Master</a:t>
            </a:r>
            <a:endParaRPr lang="en-US" dirty="0">
              <a:ea typeface="ＭＳ Ｐゴシック" charset="0"/>
              <a:cs typeface="Gill Sans" charset="0"/>
            </a:endParaRPr>
          </a:p>
        </p:txBody>
      </p:sp>
      <p:sp>
        <p:nvSpPr>
          <p:cNvPr id="125" name="Rectangle 17"/>
          <p:cNvSpPr>
            <a:spLocks/>
          </p:cNvSpPr>
          <p:nvPr/>
        </p:nvSpPr>
        <p:spPr bwMode="auto">
          <a:xfrm>
            <a:off x="8662246"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Gill Sans" charset="0"/>
              </a:rPr>
              <a:t>Nagios</a:t>
            </a:r>
          </a:p>
        </p:txBody>
      </p:sp>
      <p:sp>
        <p:nvSpPr>
          <p:cNvPr id="126" name="Rectangle 18"/>
          <p:cNvSpPr>
            <a:spLocks/>
          </p:cNvSpPr>
          <p:nvPr/>
        </p:nvSpPr>
        <p:spPr bwMode="auto">
          <a:xfrm>
            <a:off x="3581750" y="2032000"/>
            <a:ext cx="269266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err="1" smtClean="0">
                <a:solidFill>
                  <a:schemeClr val="tx1"/>
                </a:solidFill>
                <a:ea typeface="ＭＳ Ｐゴシック" charset="0"/>
                <a:cs typeface="Gill Sans" charset="0"/>
              </a:rPr>
              <a:t>Solarwinds</a:t>
            </a:r>
            <a:endParaRPr lang="en-US" dirty="0">
              <a:solidFill>
                <a:schemeClr val="tx1"/>
              </a:solidFill>
              <a:ea typeface="ＭＳ Ｐゴシック" charset="0"/>
              <a:cs typeface="Gill Sans" charset="0"/>
            </a:endParaRPr>
          </a:p>
        </p:txBody>
      </p:sp>
      <p:sp>
        <p:nvSpPr>
          <p:cNvPr id="127"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8"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9" name="Line 21"/>
          <p:cNvSpPr>
            <a:spLocks noChangeShapeType="1"/>
          </p:cNvSpPr>
          <p:nvPr/>
        </p:nvSpPr>
        <p:spPr bwMode="auto">
          <a:xfrm>
            <a:off x="6274413" y="2667000"/>
            <a:ext cx="1511448" cy="14097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0" name="Line 22"/>
          <p:cNvSpPr>
            <a:spLocks noChangeShapeType="1"/>
          </p:cNvSpPr>
          <p:nvPr/>
        </p:nvSpPr>
        <p:spPr bwMode="auto">
          <a:xfrm>
            <a:off x="6287114" y="2730500"/>
            <a:ext cx="2972090" cy="1371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1" name="Line 23"/>
          <p:cNvSpPr>
            <a:spLocks noChangeShapeType="1"/>
          </p:cNvSpPr>
          <p:nvPr/>
        </p:nvSpPr>
        <p:spPr bwMode="auto">
          <a:xfrm>
            <a:off x="6249010" y="2755900"/>
            <a:ext cx="4496239" cy="13589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2" name="Line 24"/>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3" name="Line 25"/>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4" name="Line 26"/>
          <p:cNvSpPr>
            <a:spLocks noChangeShapeType="1"/>
          </p:cNvSpPr>
          <p:nvPr/>
        </p:nvSpPr>
        <p:spPr bwMode="auto">
          <a:xfrm>
            <a:off x="7747757" y="2717800"/>
            <a:ext cx="0"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5" name="Line 27"/>
          <p:cNvSpPr>
            <a:spLocks noChangeShapeType="1"/>
          </p:cNvSpPr>
          <p:nvPr/>
        </p:nvSpPr>
        <p:spPr bwMode="auto">
          <a:xfrm>
            <a:off x="7811263" y="2806700"/>
            <a:ext cx="1473344" cy="13081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6" name="Line 28"/>
          <p:cNvSpPr>
            <a:spLocks noChangeShapeType="1"/>
          </p:cNvSpPr>
          <p:nvPr/>
        </p:nvSpPr>
        <p:spPr bwMode="auto">
          <a:xfrm>
            <a:off x="7696952" y="2755901"/>
            <a:ext cx="3060999" cy="13954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7" name="Line 29"/>
          <p:cNvSpPr>
            <a:spLocks noChangeShapeType="1"/>
          </p:cNvSpPr>
          <p:nvPr/>
        </p:nvSpPr>
        <p:spPr bwMode="auto">
          <a:xfrm rot="10800000">
            <a:off x="4813770" y="4025900"/>
            <a:ext cx="1511448" cy="1041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8" name="Line 30"/>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9" name="Line 31"/>
          <p:cNvSpPr>
            <a:spLocks noChangeShapeType="1"/>
          </p:cNvSpPr>
          <p:nvPr/>
        </p:nvSpPr>
        <p:spPr bwMode="auto">
          <a:xfrm rot="10800000" flipH="1">
            <a:off x="6414127" y="4102100"/>
            <a:ext cx="1384435"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 name="Line 32"/>
          <p:cNvSpPr>
            <a:spLocks noChangeShapeType="1"/>
          </p:cNvSpPr>
          <p:nvPr/>
        </p:nvSpPr>
        <p:spPr bwMode="auto">
          <a:xfrm rot="10800000" flipH="1">
            <a:off x="6350620" y="4178300"/>
            <a:ext cx="3022895" cy="889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1" name="Line 33"/>
          <p:cNvSpPr>
            <a:spLocks noChangeShapeType="1"/>
          </p:cNvSpPr>
          <p:nvPr/>
        </p:nvSpPr>
        <p:spPr bwMode="auto">
          <a:xfrm rot="10800000" flipH="1">
            <a:off x="6337919" y="4191001"/>
            <a:ext cx="4521642" cy="836613"/>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 name="Line 34"/>
          <p:cNvSpPr>
            <a:spLocks noChangeShapeType="1"/>
          </p:cNvSpPr>
          <p:nvPr/>
        </p:nvSpPr>
        <p:spPr bwMode="auto">
          <a:xfrm>
            <a:off x="6464931" y="6743700"/>
            <a:ext cx="1193917" cy="1270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3" name="Line 35"/>
          <p:cNvSpPr>
            <a:spLocks noChangeShapeType="1"/>
          </p:cNvSpPr>
          <p:nvPr/>
        </p:nvSpPr>
        <p:spPr bwMode="auto">
          <a:xfrm rot="10800000" flipH="1">
            <a:off x="6706255" y="6527800"/>
            <a:ext cx="749373" cy="254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4" name="Line 3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5" name="Line 37"/>
          <p:cNvSpPr>
            <a:spLocks noChangeShapeType="1"/>
          </p:cNvSpPr>
          <p:nvPr/>
        </p:nvSpPr>
        <p:spPr bwMode="auto">
          <a:xfrm flipH="1">
            <a:off x="6515736" y="5448300"/>
            <a:ext cx="1143112" cy="1003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2788" name="Rectangle 36"/>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2811" name="AutoShape 59"/>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2812" name="Line 60"/>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3" name="Line 61"/>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14" name="Rectangle 6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...this can happen </a:t>
            </a:r>
            <a:r>
              <a:rPr lang="en-US" sz="7000" u="sng" dirty="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automatically</a:t>
            </a:r>
          </a:p>
        </p:txBody>
      </p:sp>
      <p:sp>
        <p:nvSpPr>
          <p:cNvPr id="202819" name="Line 6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2820" name="Line 68"/>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359194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2642394" y="2802285"/>
            <a:ext cx="2819400" cy="3539431"/>
          </a:xfrm>
          <a:prstGeom prst="rect">
            <a:avLst/>
          </a:prstGeom>
          <a:solidFill>
            <a:schemeClr val="bg1">
              <a:lumMod val="75000"/>
            </a:schemeClr>
          </a:solidFill>
        </p:spPr>
        <p:txBody>
          <a:bodyPr wrap="square">
            <a:spAutoFit/>
          </a:bodyPr>
          <a:lstStyle/>
          <a:p>
            <a:r>
              <a:rPr lang="en-US" dirty="0"/>
              <a:t> </a:t>
            </a:r>
          </a:p>
          <a:p>
            <a:endParaRPr lang="en-US" dirty="0"/>
          </a:p>
          <a:p>
            <a:endParaRPr lang="en-US" dirty="0"/>
          </a:p>
          <a:p>
            <a:endParaRPr lang="en-US" dirty="0"/>
          </a:p>
          <a:p>
            <a:r>
              <a:rPr lang="en-US" dirty="0"/>
              <a:t>                  </a:t>
            </a:r>
          </a:p>
          <a:p>
            <a:endParaRPr lang="en-US" dirty="0"/>
          </a:p>
          <a:p>
            <a:endParaRPr lang="en-US" dirty="0"/>
          </a:p>
          <a:p>
            <a:r>
              <a:rPr lang="en-US" dirty="0"/>
              <a:t> </a:t>
            </a:r>
          </a:p>
        </p:txBody>
      </p:sp>
      <p:sp>
        <p:nvSpPr>
          <p:cNvPr id="203777" name="AutoShape 1"/>
          <p:cNvSpPr>
            <a:spLocks/>
          </p:cNvSpPr>
          <p:nvPr/>
        </p:nvSpPr>
        <p:spPr bwMode="auto">
          <a:xfrm>
            <a:off x="4191409"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8" name="AutoShape 2"/>
          <p:cNvSpPr>
            <a:spLocks/>
          </p:cNvSpPr>
          <p:nvPr/>
        </p:nvSpPr>
        <p:spPr bwMode="auto">
          <a:xfrm>
            <a:off x="5626650" y="32385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79" name="AutoShape 3"/>
          <p:cNvSpPr>
            <a:spLocks/>
          </p:cNvSpPr>
          <p:nvPr/>
        </p:nvSpPr>
        <p:spPr bwMode="auto">
          <a:xfrm>
            <a:off x="5626650" y="18161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0" name="AutoShape 4"/>
          <p:cNvSpPr>
            <a:spLocks/>
          </p:cNvSpPr>
          <p:nvPr/>
        </p:nvSpPr>
        <p:spPr bwMode="auto">
          <a:xfrm>
            <a:off x="7163500" y="18288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1" name="AutoShape 5"/>
          <p:cNvSpPr>
            <a:spLocks/>
          </p:cNvSpPr>
          <p:nvPr/>
        </p:nvSpPr>
        <p:spPr bwMode="auto">
          <a:xfrm>
            <a:off x="5639351" y="46736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2" name="AutoShape 6"/>
          <p:cNvSpPr>
            <a:spLocks/>
          </p:cNvSpPr>
          <p:nvPr/>
        </p:nvSpPr>
        <p:spPr bwMode="auto">
          <a:xfrm>
            <a:off x="5677455" y="6108701"/>
            <a:ext cx="1168514" cy="1089025"/>
          </a:xfrm>
          <a:prstGeom prst="roundRect">
            <a:avLst>
              <a:gd name="adj" fmla="val 17486"/>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785" name="Line 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6" name="Line 1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7" name="Line 1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88" name="Line 1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0" name="Line 1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1" name="Rectangle 15"/>
          <p:cNvSpPr>
            <a:spLocks/>
          </p:cNvSpPr>
          <p:nvPr/>
        </p:nvSpPr>
        <p:spPr bwMode="auto">
          <a:xfrm>
            <a:off x="2737118" y="3223101"/>
            <a:ext cx="0" cy="3447098"/>
          </a:xfrm>
          <a:prstGeom prst="rect">
            <a:avLst/>
          </a:prstGeom>
          <a:solidFill>
            <a:srgbClr val="000000">
              <a:alpha val="37646"/>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a:p>
            <a:endParaRPr lang="en-US">
              <a:solidFill>
                <a:schemeClr val="tx1"/>
              </a:solidFill>
              <a:ea typeface="ＭＳ Ｐゴシック" charset="0"/>
              <a:cs typeface="Gill Sans" charset="0"/>
            </a:endParaRPr>
          </a:p>
          <a:p>
            <a:endParaRPr lang="en-US">
              <a:solidFill>
                <a:schemeClr val="tx1"/>
              </a:solidFill>
              <a:ea typeface="ＭＳ Ｐゴシック" charset="0"/>
              <a:cs typeface="Gill Sans" charset="0"/>
            </a:endParaRPr>
          </a:p>
          <a:p>
            <a:r>
              <a:rPr lang="en-US">
                <a:solidFill>
                  <a:schemeClr val="tx1"/>
                </a:solidFill>
                <a:ea typeface="ＭＳ Ｐゴシック" charset="0"/>
                <a:cs typeface="Gill Sans" charset="0"/>
              </a:rPr>
              <a:t>                       </a:t>
            </a:r>
          </a:p>
        </p:txBody>
      </p:sp>
      <p:sp>
        <p:nvSpPr>
          <p:cNvPr id="203792" name="Line 16"/>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5" name="Line 19"/>
          <p:cNvSpPr>
            <a:spLocks noChangeShapeType="1"/>
          </p:cNvSpPr>
          <p:nvPr/>
        </p:nvSpPr>
        <p:spPr bwMode="auto">
          <a:xfrm flipH="1">
            <a:off x="4712160" y="2667000"/>
            <a:ext cx="1536850" cy="1524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6" name="Line 20"/>
          <p:cNvSpPr>
            <a:spLocks noChangeShapeType="1"/>
          </p:cNvSpPr>
          <p:nvPr/>
        </p:nvSpPr>
        <p:spPr bwMode="auto">
          <a:xfrm>
            <a:off x="6274413" y="2641600"/>
            <a:ext cx="12701" cy="14986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7" name="Line 21"/>
          <p:cNvSpPr>
            <a:spLocks noChangeShapeType="1"/>
          </p:cNvSpPr>
          <p:nvPr/>
        </p:nvSpPr>
        <p:spPr bwMode="auto">
          <a:xfrm flipH="1">
            <a:off x="4762965" y="2743200"/>
            <a:ext cx="2959389" cy="13970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8" name="Line 22"/>
          <p:cNvSpPr>
            <a:spLocks noChangeShapeType="1"/>
          </p:cNvSpPr>
          <p:nvPr/>
        </p:nvSpPr>
        <p:spPr bwMode="auto">
          <a:xfrm flipH="1">
            <a:off x="6223608" y="2755900"/>
            <a:ext cx="1511448" cy="13462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799" name="Line 23"/>
          <p:cNvSpPr>
            <a:spLocks noChangeShapeType="1"/>
          </p:cNvSpPr>
          <p:nvPr/>
        </p:nvSpPr>
        <p:spPr bwMode="auto">
          <a:xfrm rot="10800000">
            <a:off x="4775994" y="4191000"/>
            <a:ext cx="1549224" cy="8763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0" name="Line 24"/>
          <p:cNvSpPr>
            <a:spLocks noChangeShapeType="1"/>
          </p:cNvSpPr>
          <p:nvPr/>
        </p:nvSpPr>
        <p:spPr bwMode="auto">
          <a:xfrm rot="10800000" flipH="1">
            <a:off x="6325218" y="4114800"/>
            <a:ext cx="0" cy="812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1" name="Line 25"/>
          <p:cNvSpPr>
            <a:spLocks noChangeShapeType="1"/>
          </p:cNvSpPr>
          <p:nvPr/>
        </p:nvSpPr>
        <p:spPr bwMode="auto">
          <a:xfrm>
            <a:off x="6363322" y="5473700"/>
            <a:ext cx="25402" cy="939800"/>
          </a:xfrm>
          <a:prstGeom prst="line">
            <a:avLst/>
          </a:prstGeom>
          <a:noFill/>
          <a:ln w="38100" cap="flat">
            <a:solidFill>
              <a:schemeClr val="tx1"/>
            </a:solidFill>
            <a:prstDash val="solid"/>
            <a:miter lim="800000"/>
            <a:headEnd type="stealth"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3802" name="AutoShape 26"/>
          <p:cNvSpPr>
            <a:spLocks/>
          </p:cNvSpPr>
          <p:nvPr/>
        </p:nvSpPr>
        <p:spPr bwMode="auto">
          <a:xfrm>
            <a:off x="2794273" y="3251201"/>
            <a:ext cx="1168514" cy="1089025"/>
          </a:xfrm>
          <a:prstGeom prst="roundRect">
            <a:avLst>
              <a:gd name="adj" fmla="val 17486"/>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3803" name="Line 27"/>
          <p:cNvSpPr>
            <a:spLocks noChangeShapeType="1"/>
          </p:cNvSpPr>
          <p:nvPr/>
        </p:nvSpPr>
        <p:spPr bwMode="auto">
          <a:xfrm rot="10800000">
            <a:off x="3429335" y="4102100"/>
            <a:ext cx="2832377" cy="11684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4" name="Line 28"/>
          <p:cNvSpPr>
            <a:spLocks noChangeShapeType="1"/>
          </p:cNvSpPr>
          <p:nvPr/>
        </p:nvSpPr>
        <p:spPr bwMode="auto">
          <a:xfrm rot="10800000">
            <a:off x="3403933" y="4102100"/>
            <a:ext cx="2654559" cy="25400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08" name="Rectangle 32"/>
          <p:cNvSpPr>
            <a:spLocks/>
          </p:cNvSpPr>
          <p:nvPr/>
        </p:nvSpPr>
        <p:spPr bwMode="auto">
          <a:xfrm>
            <a:off x="10846859" y="1447800"/>
            <a:ext cx="5423430" cy="7772400"/>
          </a:xfrm>
          <a:prstGeom prst="rect">
            <a:avLst/>
          </a:prstGeom>
          <a:solidFill>
            <a:srgbClr val="000000">
              <a:alpha val="72517"/>
            </a:srgbClr>
          </a:solidFill>
          <a:ln>
            <a:noFill/>
          </a:ln>
          <a:extLst>
            <a:ext uri="{91240B29-F687-4f45-9708-019B960494DF}">
              <a14:hiddenLine xmlns:a14="http://schemas.microsoft.com/office/drawing/2010/main" w="12700" cap="flat">
                <a:solidFill>
                  <a:schemeClr val="tx1">
                    <a:alpha val="92000"/>
                  </a:schemeClr>
                </a:solidFill>
                <a:miter lim="800000"/>
                <a:headEnd type="none" w="med" len="med"/>
                <a:tailEnd type="none" w="med" len="med"/>
              </a14:hiddenLine>
            </a:ext>
          </a:extLst>
        </p:spPr>
        <p:txBody>
          <a:bodyPr lIns="0" tIns="0" rIns="0" bIns="0" anchor="ctr"/>
          <a:lstStyle/>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Load balancer </a:t>
            </a:r>
            <a:r>
              <a:rPr lang="en-US" sz="3200" dirty="0" err="1">
                <a:solidFill>
                  <a:srgbClr val="FFFFFF"/>
                </a:solidFill>
                <a:latin typeface="Arial" pitchFamily="34" charset="0"/>
                <a:cs typeface="Arial" pitchFamily="34" charset="0"/>
                <a:sym typeface="Arial" pitchFamily="34" charset="0"/>
              </a:rPr>
              <a:t>config</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ping</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t>
            </a:r>
            <a:r>
              <a:rPr lang="en-US" sz="3200" dirty="0" err="1">
                <a:solidFill>
                  <a:srgbClr val="FFFFFF"/>
                </a:solidFill>
                <a:latin typeface="Arial" pitchFamily="34" charset="0"/>
                <a:cs typeface="Arial" pitchFamily="34" charset="0"/>
                <a:sym typeface="Arial" pitchFamily="34" charset="0"/>
              </a:rPr>
              <a:t>ssh</a:t>
            </a:r>
            <a:endParaRPr lang="en-US" sz="3200" dirty="0">
              <a:solidFill>
                <a:srgbClr val="FFFFFF"/>
              </a:solidFill>
              <a:latin typeface="Arial" pitchFamily="34" charset="0"/>
              <a:cs typeface="Arial" pitchFamily="34" charset="0"/>
              <a:sym typeface="Arial" pitchFamily="34" charset="0"/>
            </a:endParaRP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HTTP</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Nagios</a:t>
            </a:r>
            <a:r>
              <a:rPr lang="en-US" sz="3200" dirty="0">
                <a:solidFill>
                  <a:srgbClr val="FFFFFF"/>
                </a:solidFill>
                <a:latin typeface="Arial" pitchFamily="34" charset="0"/>
                <a:cs typeface="Arial" pitchFamily="34" charset="0"/>
                <a:sym typeface="Arial" pitchFamily="34" charset="0"/>
              </a:rPr>
              <a:t> host app health</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CPU</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Memory</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Disk</a:t>
            </a:r>
          </a:p>
          <a:p>
            <a:pPr marL="749300" indent="-533400">
              <a:lnSpc>
                <a:spcPct val="110000"/>
              </a:lnSpc>
              <a:spcBef>
                <a:spcPts val="600"/>
              </a:spcBef>
              <a:buClr>
                <a:srgbClr val="D34825"/>
              </a:buClr>
              <a:buSzPct val="171000"/>
              <a:buFont typeface="Arial" pitchFamily="34" charset="0"/>
              <a:buChar char="•"/>
            </a:pPr>
            <a:r>
              <a:rPr lang="en-US" sz="3200" dirty="0" err="1">
                <a:solidFill>
                  <a:srgbClr val="FFFFFF"/>
                </a:solidFill>
                <a:latin typeface="Arial" pitchFamily="34" charset="0"/>
                <a:cs typeface="Arial" pitchFamily="34" charset="0"/>
                <a:sym typeface="Arial" pitchFamily="34" charset="0"/>
              </a:rPr>
              <a:t>Solarwinds</a:t>
            </a:r>
            <a:r>
              <a:rPr lang="en-US" sz="3200" dirty="0">
                <a:solidFill>
                  <a:srgbClr val="FFFFFF"/>
                </a:solidFill>
                <a:latin typeface="Arial" pitchFamily="34" charset="0"/>
                <a:cs typeface="Arial" pitchFamily="34" charset="0"/>
                <a:sym typeface="Arial" pitchFamily="34" charset="0"/>
              </a:rPr>
              <a:t> SNMP</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DB Cache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firewall</a:t>
            </a:r>
          </a:p>
          <a:p>
            <a:pPr marL="749300" indent="-533400">
              <a:lnSpc>
                <a:spcPct val="110000"/>
              </a:lnSpc>
              <a:spcBef>
                <a:spcPts val="600"/>
              </a:spcBef>
              <a:buClr>
                <a:srgbClr val="D34825"/>
              </a:buClr>
              <a:buSzPct val="171000"/>
              <a:buFont typeface="Arial" pitchFamily="34" charset="0"/>
              <a:buChar char="•"/>
            </a:pPr>
            <a:r>
              <a:rPr lang="en-US" sz="3200" dirty="0">
                <a:solidFill>
                  <a:srgbClr val="FFFFFF"/>
                </a:solidFill>
                <a:latin typeface="Arial" pitchFamily="34" charset="0"/>
                <a:cs typeface="Arial" pitchFamily="34" charset="0"/>
                <a:sym typeface="Arial" pitchFamily="34" charset="0"/>
              </a:rPr>
              <a:t>SQL Server </a:t>
            </a:r>
            <a:r>
              <a:rPr lang="en-US" sz="3200" dirty="0" smtClean="0">
                <a:solidFill>
                  <a:srgbClr val="FFFFFF"/>
                </a:solidFill>
                <a:latin typeface="Arial" pitchFamily="34" charset="0"/>
                <a:cs typeface="Arial" pitchFamily="34" charset="0"/>
                <a:sym typeface="Arial" pitchFamily="34" charset="0"/>
              </a:rPr>
              <a:t>ACL</a:t>
            </a:r>
            <a:endParaRPr lang="en-US" sz="3200" dirty="0">
              <a:solidFill>
                <a:srgbClr val="FFFFFF"/>
              </a:solidFill>
              <a:latin typeface="Arial" pitchFamily="34" charset="0"/>
              <a:cs typeface="Arial" pitchFamily="34" charset="0"/>
              <a:sym typeface="Arial" pitchFamily="34" charset="0"/>
            </a:endParaRPr>
          </a:p>
        </p:txBody>
      </p:sp>
      <p:sp>
        <p:nvSpPr>
          <p:cNvPr id="203809" name="Rectangle 33"/>
          <p:cNvSpPr>
            <a:spLocks/>
          </p:cNvSpPr>
          <p:nvPr/>
        </p:nvSpPr>
        <p:spPr bwMode="auto">
          <a:xfrm>
            <a:off x="0" y="7777118"/>
            <a:ext cx="10262394" cy="600164"/>
          </a:xfrm>
          <a:prstGeom prst="rect">
            <a:avLst/>
          </a:prstGeom>
          <a:solidFill>
            <a:srgbClr val="FF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marL="749300" indent="-533400" algn="l">
              <a:spcBef>
                <a:spcPts val="1500"/>
              </a:spcBef>
              <a:buClr>
                <a:srgbClr val="D34825"/>
              </a:buClr>
              <a:buSzPct val="171000"/>
              <a:buFont typeface="Rockwell" charset="0"/>
              <a:buChar char="•"/>
            </a:pPr>
            <a:r>
              <a:rPr lang="en-US" sz="3900" dirty="0">
                <a:solidFill>
                  <a:srgbClr val="FFFFFF"/>
                </a:solidFill>
                <a:latin typeface="Helvetica"/>
                <a:ea typeface="ＭＳ Ｐゴシック" charset="0"/>
                <a:cs typeface="Helvetica"/>
                <a:sym typeface="Rockwell" charset="0"/>
              </a:rPr>
              <a:t>12+ resource changes for 1 node addition</a:t>
            </a:r>
          </a:p>
        </p:txBody>
      </p:sp>
      <p:sp>
        <p:nvSpPr>
          <p:cNvPr id="203810" name="Rectangle 3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0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Count the Resources</a:t>
            </a:r>
          </a:p>
        </p:txBody>
      </p:sp>
      <p:sp>
        <p:nvSpPr>
          <p:cNvPr id="203812" name="Line 36"/>
          <p:cNvSpPr>
            <a:spLocks noChangeShapeType="1"/>
          </p:cNvSpPr>
          <p:nvPr/>
        </p:nvSpPr>
        <p:spPr bwMode="auto">
          <a:xfrm flipH="1">
            <a:off x="3353128" y="2616200"/>
            <a:ext cx="2692663" cy="990600"/>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
        <p:nvSpPr>
          <p:cNvPr id="203813" name="Line 37"/>
          <p:cNvSpPr>
            <a:spLocks noChangeShapeType="1"/>
          </p:cNvSpPr>
          <p:nvPr/>
        </p:nvSpPr>
        <p:spPr bwMode="auto">
          <a:xfrm flipH="1">
            <a:off x="3353127" y="2743200"/>
            <a:ext cx="4216812" cy="900113"/>
          </a:xfrm>
          <a:prstGeom prst="line">
            <a:avLst/>
          </a:prstGeom>
          <a:solidFill>
            <a:srgbClr val="FF0000"/>
          </a:solidFill>
          <a:ln w="25400" cap="flat">
            <a:solidFill>
              <a:srgbClr val="00FF00"/>
            </a:solidFill>
            <a:prstDash val="solid"/>
            <a:miter lim="800000"/>
            <a:headEnd type="stealth" w="med" len="med"/>
            <a:tailEnd type="stealth" w="med" len="med"/>
          </a:ln>
        </p:spPr>
        <p:txBody>
          <a:bodyPr lIns="0" tIns="0" rIns="0" bIns="0"/>
          <a:lstStyle/>
          <a:p>
            <a:endParaRPr lang="en-US"/>
          </a:p>
        </p:txBody>
      </p:sp>
    </p:spTree>
    <p:extLst>
      <p:ext uri="{BB962C8B-B14F-4D97-AF65-F5344CB8AC3E}">
        <p14:creationId xmlns:p14="http://schemas.microsoft.com/office/powerpoint/2010/main" val="1126980424"/>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1"/>
          <p:cNvSpPr>
            <a:spLocks noGrp="1" noChangeArrowheads="1"/>
          </p:cNvSpPr>
          <p:nvPr>
            <p:ph type="title"/>
          </p:nvPr>
        </p:nvSpPr>
        <p:spPr>
          <a:ln/>
        </p:spPr>
        <p:txBody>
          <a:bodyPr/>
          <a:lstStyle/>
          <a:p>
            <a:r>
              <a:rPr lang="en-US"/>
              <a:t>Manage Complexity</a:t>
            </a:r>
          </a:p>
        </p:txBody>
      </p:sp>
      <p:sp>
        <p:nvSpPr>
          <p:cNvPr id="205826" name="Rectangle 2"/>
          <p:cNvSpPr>
            <a:spLocks noGrp="1" noChangeArrowheads="1"/>
          </p:cNvSpPr>
          <p:nvPr>
            <p:ph type="body" idx="1"/>
          </p:nvPr>
        </p:nvSpPr>
        <p:spPr>
          <a:ln/>
        </p:spPr>
        <p:txBody>
          <a:bodyPr/>
          <a:lstStyle/>
          <a:p>
            <a:r>
              <a:rPr lang="en-US" dirty="0"/>
              <a:t>Determine the desired state of your infrastructure</a:t>
            </a:r>
          </a:p>
          <a:p>
            <a:r>
              <a:rPr lang="en-US" dirty="0"/>
              <a:t>Identify the Resources required to meet that state</a:t>
            </a:r>
          </a:p>
          <a:p>
            <a:r>
              <a:rPr lang="en-US" dirty="0"/>
              <a:t>Gather the Resources into Recipes</a:t>
            </a:r>
          </a:p>
          <a:p>
            <a:r>
              <a:rPr lang="en-US" dirty="0"/>
              <a:t>Compose a Run List from Recipes and Roles</a:t>
            </a:r>
          </a:p>
          <a:p>
            <a:r>
              <a:rPr lang="en-US" dirty="0"/>
              <a:t>Apply a Run List to each Node in your Environment</a:t>
            </a:r>
          </a:p>
          <a:p>
            <a:r>
              <a:rPr lang="en-US" dirty="0"/>
              <a:t>Your infrastructure adheres to the policy modeled in Chef</a:t>
            </a:r>
          </a:p>
        </p:txBody>
      </p:sp>
    </p:spTree>
    <p:extLst>
      <p:ext uri="{BB962C8B-B14F-4D97-AF65-F5344CB8AC3E}">
        <p14:creationId xmlns:p14="http://schemas.microsoft.com/office/powerpoint/2010/main" val="3048024198"/>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Grp="1" noChangeArrowheads="1"/>
          </p:cNvSpPr>
          <p:nvPr>
            <p:ph type="title"/>
          </p:nvPr>
        </p:nvSpPr>
        <p:spPr>
          <a:ln/>
        </p:spPr>
        <p:txBody>
          <a:bodyPr/>
          <a:lstStyle/>
          <a:p>
            <a:r>
              <a:rPr lang="en-US" dirty="0"/>
              <a:t>Configuration Drift</a:t>
            </a:r>
          </a:p>
        </p:txBody>
      </p:sp>
      <p:sp>
        <p:nvSpPr>
          <p:cNvPr id="206850" name="Rectangle 2"/>
          <p:cNvSpPr>
            <a:spLocks noGrp="1" noChangeArrowheads="1"/>
          </p:cNvSpPr>
          <p:nvPr>
            <p:ph type="body" idx="1"/>
          </p:nvPr>
        </p:nvSpPr>
        <p:spPr>
          <a:ln/>
        </p:spPr>
        <p:txBody>
          <a:bodyPr/>
          <a:lstStyle/>
          <a:p>
            <a:r>
              <a:rPr lang="en-US"/>
              <a:t>Configuration Drift happens when:</a:t>
            </a:r>
          </a:p>
          <a:p>
            <a:pPr lvl="1"/>
            <a:r>
              <a:rPr lang="en-US"/>
              <a:t>Your infrastructure requirements change</a:t>
            </a:r>
          </a:p>
          <a:p>
            <a:pPr lvl="1"/>
            <a:r>
              <a:rPr lang="en-US"/>
              <a:t>The configuration of a server falls out of policy</a:t>
            </a:r>
          </a:p>
          <a:p>
            <a:pPr lvl="1"/>
            <a:endParaRPr lang="en-US"/>
          </a:p>
          <a:p>
            <a:r>
              <a:rPr lang="en-US"/>
              <a:t>Chef makes it easy to manage</a:t>
            </a:r>
          </a:p>
          <a:p>
            <a:pPr lvl="1"/>
            <a:r>
              <a:rPr lang="en-US"/>
              <a:t>Model the new requirements in your Chef configuration files</a:t>
            </a:r>
          </a:p>
          <a:p>
            <a:pPr lvl="1"/>
            <a:r>
              <a:rPr lang="en-US"/>
              <a:t>Run the chef-client to enforce your policies </a:t>
            </a:r>
          </a:p>
        </p:txBody>
      </p:sp>
    </p:spTree>
    <p:extLst>
      <p:ext uri="{BB962C8B-B14F-4D97-AF65-F5344CB8AC3E}">
        <p14:creationId xmlns:p14="http://schemas.microsoft.com/office/powerpoint/2010/main" val="58813762"/>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1"/>
          <p:cNvSpPr>
            <a:spLocks noGrp="1" noChangeArrowheads="1"/>
          </p:cNvSpPr>
          <p:nvPr>
            <p:ph type="title"/>
          </p:nvPr>
        </p:nvSpPr>
        <p:spPr>
          <a:ln/>
        </p:spPr>
        <p:txBody>
          <a:bodyPr/>
          <a:lstStyle/>
          <a:p>
            <a:r>
              <a:rPr lang="en-US"/>
              <a:t>Design Tenets of Chef</a:t>
            </a:r>
          </a:p>
        </p:txBody>
      </p:sp>
      <p:sp>
        <p:nvSpPr>
          <p:cNvPr id="208898" name="Rectangle 2"/>
          <p:cNvSpPr>
            <a:spLocks noGrp="1" noChangeArrowheads="1"/>
          </p:cNvSpPr>
          <p:nvPr>
            <p:ph type="body" idx="1"/>
          </p:nvPr>
        </p:nvSpPr>
        <p:spPr>
          <a:ln/>
        </p:spPr>
        <p:txBody>
          <a:bodyPr/>
          <a:lstStyle/>
          <a:p>
            <a:pPr lvl="1"/>
            <a:r>
              <a:rPr lang="en-US"/>
              <a:t>Whipuptitude - aptitude for whipping things up</a:t>
            </a:r>
          </a:p>
          <a:p>
            <a:pPr lvl="1"/>
            <a:r>
              <a:rPr lang="en-US"/>
              <a:t>Reasonability</a:t>
            </a:r>
          </a:p>
          <a:p>
            <a:pPr lvl="1"/>
            <a:r>
              <a:rPr lang="en-US"/>
              <a:t>Sane defaults </a:t>
            </a:r>
          </a:p>
          <a:p>
            <a:pPr lvl="1"/>
            <a:r>
              <a:rPr lang="en-US"/>
              <a:t>Flexibility</a:t>
            </a:r>
          </a:p>
          <a:p>
            <a:pPr lvl="1"/>
            <a:r>
              <a:rPr lang="en-US"/>
              <a:t>Manipulexity - manipulation of complex things</a:t>
            </a:r>
          </a:p>
        </p:txBody>
      </p:sp>
    </p:spTree>
    <p:extLst>
      <p:ext uri="{BB962C8B-B14F-4D97-AF65-F5344CB8AC3E}">
        <p14:creationId xmlns:p14="http://schemas.microsoft.com/office/powerpoint/2010/main" val="2758532144"/>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1"/>
          <p:cNvSpPr>
            <a:spLocks noGrp="1" noChangeArrowheads="1"/>
          </p:cNvSpPr>
          <p:nvPr>
            <p:ph type="title"/>
          </p:nvPr>
        </p:nvSpPr>
        <p:spPr>
          <a:ln/>
        </p:spPr>
        <p:txBody>
          <a:bodyPr/>
          <a:lstStyle/>
          <a:p>
            <a:r>
              <a:rPr lang="en-US" sz="7300"/>
              <a:t>Review Questions</a:t>
            </a:r>
          </a:p>
        </p:txBody>
      </p:sp>
      <p:sp>
        <p:nvSpPr>
          <p:cNvPr id="210946" name="Rectangle 2"/>
          <p:cNvSpPr>
            <a:spLocks noGrp="1" noChangeArrowheads="1"/>
          </p:cNvSpPr>
          <p:nvPr>
            <p:ph type="body" idx="1"/>
          </p:nvPr>
        </p:nvSpPr>
        <p:spPr>
          <a:ln/>
        </p:spPr>
        <p:txBody>
          <a:bodyPr/>
          <a:lstStyle/>
          <a:p>
            <a:r>
              <a:rPr lang="en-US"/>
              <a:t>What is a Node?</a:t>
            </a:r>
          </a:p>
          <a:p>
            <a:r>
              <a:rPr lang="en-US"/>
              <a:t>What is a Resource?</a:t>
            </a:r>
          </a:p>
          <a:p>
            <a:r>
              <a:rPr lang="en-US"/>
              <a:t>What is a Recipe? How is it different from a Cookbook?</a:t>
            </a:r>
          </a:p>
          <a:p>
            <a:r>
              <a:rPr lang="en-US"/>
              <a:t>What is a Run List?</a:t>
            </a:r>
          </a:p>
          <a:p>
            <a:r>
              <a:rPr lang="en-US"/>
              <a:t>What is a Role?</a:t>
            </a:r>
          </a:p>
        </p:txBody>
      </p:sp>
    </p:spTree>
    <p:extLst>
      <p:ext uri="{BB962C8B-B14F-4D97-AF65-F5344CB8AC3E}">
        <p14:creationId xmlns:p14="http://schemas.microsoft.com/office/powerpoint/2010/main" val="757672543"/>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Mandi</a:t>
            </a:r>
            <a:r>
              <a:rPr lang="en-US" dirty="0"/>
              <a:t> Walls</a:t>
            </a:r>
          </a:p>
          <a:p>
            <a:r>
              <a:rPr lang="en-US" b="1" dirty="0"/>
              <a:t>Current Role:</a:t>
            </a:r>
            <a:r>
              <a:rPr lang="en-US" dirty="0"/>
              <a:t> Technical Practice Manager</a:t>
            </a:r>
          </a:p>
          <a:p>
            <a:r>
              <a:rPr lang="en-US" b="1" dirty="0"/>
              <a:t>Previous:</a:t>
            </a:r>
            <a:r>
              <a:rPr lang="en-US" dirty="0"/>
              <a:t> Consultant at Opscode/Chef since Nov 2011. </a:t>
            </a:r>
            <a:r>
              <a:rPr lang="en-US" dirty="0" err="1"/>
              <a:t>Sysadmin</a:t>
            </a:r>
            <a:r>
              <a:rPr lang="en-US" dirty="0"/>
              <a:t> running large websites for AOL before that - </a:t>
            </a:r>
            <a:r>
              <a:rPr lang="en-US" dirty="0">
                <a:hlinkClick r:id="rId2"/>
              </a:rPr>
              <a:t>www.aol.com, </a:t>
            </a:r>
            <a:r>
              <a:rPr lang="en-US" dirty="0">
                <a:hlinkClick r:id="rId3"/>
              </a:rPr>
              <a:t>moviefone.com, </a:t>
            </a:r>
            <a:r>
              <a:rPr lang="en-US" dirty="0">
                <a:hlinkClick r:id="rId4"/>
              </a:rPr>
              <a:t>games.com</a:t>
            </a:r>
          </a:p>
          <a:p>
            <a:r>
              <a:rPr lang="en-US" b="1" dirty="0"/>
              <a:t>Experience with Chef</a:t>
            </a:r>
            <a:r>
              <a:rPr lang="en-US" dirty="0"/>
              <a:t>: Using Chef since April 2011</a:t>
            </a:r>
          </a:p>
          <a:p>
            <a:r>
              <a:rPr lang="en-US" b="1" dirty="0"/>
              <a:t>Favorite Text Editor: </a:t>
            </a:r>
            <a:r>
              <a:rPr lang="en-US" dirty="0" smtClean="0"/>
              <a:t>vim</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3" name="Rectangle 1"/>
          <p:cNvSpPr>
            <a:spLocks noGrp="1" noChangeArrowheads="1"/>
          </p:cNvSpPr>
          <p:nvPr>
            <p:ph type="title"/>
          </p:nvPr>
        </p:nvSpPr>
        <p:spPr/>
        <p:txBody>
          <a:bodyPr/>
          <a:lstStyle/>
          <a:p>
            <a:pPr eaLnBrk="1" hangingPunct="1">
              <a:defRPr/>
            </a:pPr>
            <a:r>
              <a:rPr lang="en-US" dirty="0">
                <a:sym typeface="Arial Bold" charset="0"/>
              </a:rPr>
              <a:t>Workstation Setup</a:t>
            </a:r>
          </a:p>
        </p:txBody>
      </p:sp>
      <p:sp>
        <p:nvSpPr>
          <p:cNvPr id="141314" name="Rectangle 2"/>
          <p:cNvSpPr>
            <a:spLocks noGrp="1" noChangeArrowheads="1"/>
          </p:cNvSpPr>
          <p:nvPr>
            <p:ph idx="1"/>
          </p:nvPr>
        </p:nvSpPr>
        <p:spPr/>
        <p:txBody>
          <a:bodyPr/>
          <a:lstStyle/>
          <a:p>
            <a:pPr marL="0" indent="0" eaLnBrk="1" hangingPunct="1">
              <a:defRPr/>
            </a:pPr>
            <a:r>
              <a:rPr lang="en-US">
                <a:sym typeface="Arial" charset="0"/>
              </a:rPr>
              <a:t>Getting started</a:t>
            </a:r>
          </a:p>
        </p:txBody>
      </p:sp>
    </p:spTree>
    <p:extLst>
      <p:ext uri="{BB962C8B-B14F-4D97-AF65-F5344CB8AC3E}">
        <p14:creationId xmlns:p14="http://schemas.microsoft.com/office/powerpoint/2010/main" val="162139150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01379" name="Rectangle 2"/>
          <p:cNvSpPr>
            <a:spLocks noGrp="1" noChangeArrowheads="1"/>
          </p:cNvSpPr>
          <p:nvPr>
            <p:ph type="body" idx="1"/>
          </p:nvPr>
        </p:nvSpPr>
        <p:spPr/>
        <p:txBody>
          <a:bodyPr/>
          <a:lstStyle/>
          <a:p>
            <a:r>
              <a:rPr lang="en-US" dirty="0"/>
              <a:t>After completing the lesson, you will be able to</a:t>
            </a:r>
          </a:p>
          <a:p>
            <a:pPr lvl="1"/>
            <a:r>
              <a:rPr lang="en-US" dirty="0"/>
              <a:t>Login to Enterprise Chef</a:t>
            </a:r>
          </a:p>
          <a:p>
            <a:pPr lvl="1"/>
            <a:r>
              <a:rPr lang="en-US" dirty="0"/>
              <a:t>View your Organization in Enterprise Chef</a:t>
            </a:r>
          </a:p>
          <a:p>
            <a:pPr lvl="1"/>
            <a:r>
              <a:rPr lang="en-US" dirty="0"/>
              <a:t>Describe Knife, the Chef command line utility</a:t>
            </a:r>
          </a:p>
          <a:p>
            <a:pPr lvl="1"/>
            <a:r>
              <a:rPr lang="en-US" dirty="0"/>
              <a:t>Use Knife on your </a:t>
            </a:r>
            <a:r>
              <a:rPr lang="en-US" dirty="0" smtClean="0"/>
              <a:t>Workstation</a:t>
            </a:r>
            <a:endParaRPr lang="en-US" dirty="0"/>
          </a:p>
        </p:txBody>
      </p:sp>
    </p:spTree>
    <p:extLst>
      <p:ext uri="{BB962C8B-B14F-4D97-AF65-F5344CB8AC3E}">
        <p14:creationId xmlns:p14="http://schemas.microsoft.com/office/powerpoint/2010/main" val="2129927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1"/>
          <p:cNvSpPr>
            <a:spLocks noGrp="1" noChangeArrowheads="1"/>
          </p:cNvSpPr>
          <p:nvPr>
            <p:ph type="title"/>
          </p:nvPr>
        </p:nvSpPr>
        <p:spPr>
          <a:ln/>
        </p:spPr>
        <p:txBody>
          <a:bodyPr/>
          <a:lstStyle/>
          <a:p>
            <a:r>
              <a:rPr lang="en-US" sz="5300"/>
              <a:t>Landscape of a Chef-managed Infrastructure</a:t>
            </a:r>
          </a:p>
        </p:txBody>
      </p:sp>
      <p:pic>
        <p:nvPicPr>
          <p:cNvPr id="221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745" y="1530350"/>
            <a:ext cx="7125396" cy="745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3455554"/>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1"/>
          <p:cNvSpPr>
            <a:spLocks noGrp="1" noChangeArrowheads="1"/>
          </p:cNvSpPr>
          <p:nvPr>
            <p:ph type="title"/>
          </p:nvPr>
        </p:nvSpPr>
        <p:spPr>
          <a:xfrm>
            <a:off x="508794" y="177800"/>
            <a:ext cx="15568539" cy="1117600"/>
          </a:xfrm>
        </p:spPr>
        <p:txBody>
          <a:bodyPr/>
          <a:lstStyle/>
          <a:p>
            <a:pPr eaLnBrk="1" hangingPunct="1">
              <a:defRPr/>
            </a:pPr>
            <a:r>
              <a:rPr lang="en-US" sz="6000" dirty="0" smtClean="0">
                <a:sym typeface="Rockwell" charset="0"/>
              </a:rPr>
              <a:t>Exercise: Configure Management Station</a:t>
            </a:r>
          </a:p>
        </p:txBody>
      </p:sp>
      <p:sp>
        <p:nvSpPr>
          <p:cNvPr id="106499" name="Rectangle 2"/>
          <p:cNvSpPr>
            <a:spLocks noGrp="1" noChangeArrowheads="1"/>
          </p:cNvSpPr>
          <p:nvPr>
            <p:ph type="body" idx="1"/>
          </p:nvPr>
        </p:nvSpPr>
        <p:spPr>
          <a:xfrm>
            <a:off x="127012" y="1676400"/>
            <a:ext cx="4864575" cy="7010400"/>
          </a:xfrm>
        </p:spPr>
        <p:txBody>
          <a:bodyPr/>
          <a:lstStyle/>
          <a:p>
            <a:pPr eaLnBrk="1" hangingPunct="1"/>
            <a:r>
              <a:rPr lang="en-US" sz="4000" dirty="0" smtClean="0"/>
              <a:t>We’re going to need to download a few items, so let’s turn off IE Enhanced Security Configuration in Server Manager to make our downloads easier: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78" y="2438400"/>
            <a:ext cx="11064026" cy="6406716"/>
          </a:xfrm>
          <a:prstGeom prst="rect">
            <a:avLst/>
          </a:prstGeom>
        </p:spPr>
      </p:pic>
      <p:sp>
        <p:nvSpPr>
          <p:cNvPr id="5" name="Rectangle 4"/>
          <p:cNvSpPr/>
          <p:nvPr/>
        </p:nvSpPr>
        <p:spPr>
          <a:xfrm>
            <a:off x="5080794" y="1915180"/>
            <a:ext cx="10972800" cy="523220"/>
          </a:xfrm>
          <a:prstGeom prst="rect">
            <a:avLst/>
          </a:prstGeom>
        </p:spPr>
        <p:txBody>
          <a:bodyPr wrap="square">
            <a:spAutoFit/>
          </a:bodyPr>
          <a:lstStyle/>
          <a:p>
            <a:r>
              <a:rPr lang="en-US" dirty="0" smtClean="0">
                <a:latin typeface="Lucida Grande"/>
                <a:ea typeface="Lucida Grande"/>
                <a:cs typeface="Lucida Grande"/>
                <a:sym typeface="Lucida Grande"/>
              </a:rPr>
              <a:t>Start &gt; All Programs &gt; </a:t>
            </a:r>
            <a:r>
              <a:rPr lang="en-US" dirty="0">
                <a:latin typeface="Lucida Grande"/>
                <a:ea typeface="Lucida Grande"/>
                <a:cs typeface="Lucida Grande"/>
                <a:sym typeface="Lucida Grande"/>
              </a:rPr>
              <a:t>Administrative Tools &gt; Server Manager</a:t>
            </a:r>
          </a:p>
        </p:txBody>
      </p:sp>
    </p:spTree>
    <p:extLst>
      <p:ext uri="{BB962C8B-B14F-4D97-AF65-F5344CB8AC3E}">
        <p14:creationId xmlns:p14="http://schemas.microsoft.com/office/powerpoint/2010/main" val="1141276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Content Placeholder 2"/>
          <p:cNvSpPr>
            <a:spLocks noGrp="1"/>
          </p:cNvSpPr>
          <p:nvPr>
            <p:ph idx="1"/>
          </p:nvPr>
        </p:nvSpPr>
        <p:spPr>
          <a:xfrm>
            <a:off x="800201" y="1879603"/>
            <a:ext cx="7025024" cy="6731000"/>
          </a:xfrm>
        </p:spPr>
        <p:txBody>
          <a:bodyPr/>
          <a:lstStyle/>
          <a:p>
            <a:r>
              <a:rPr lang="en-US" dirty="0" smtClean="0"/>
              <a:t>Turn off Enabled Protected mode in IE (IE Options --&gt; Tools --&gt; Uncheck “Enable Protected mode”)</a:t>
            </a:r>
          </a:p>
          <a:p>
            <a:endParaRPr lang="en-US" dirty="0"/>
          </a:p>
          <a:p>
            <a:endParaRPr lang="en-US" dirty="0" smtClean="0"/>
          </a:p>
        </p:txBody>
      </p:sp>
      <p:sp>
        <p:nvSpPr>
          <p:cNvPr id="6" name="Rectangle 1"/>
          <p:cNvSpPr txBox="1">
            <a:spLocks noChangeArrowheads="1"/>
          </p:cNvSpPr>
          <p:nvPr/>
        </p:nvSpPr>
        <p:spPr bwMode="auto">
          <a:xfrm>
            <a:off x="508794" y="177800"/>
            <a:ext cx="15568539"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square" lIns="36962" tIns="36962" rIns="36962" bIns="36962" numCol="1" anchor="b" anchorCtr="0" compatLnSpc="1">
            <a:prstTxWarp prst="textNoShape">
              <a:avLst/>
            </a:prstTxWarp>
          </a:bodyPr>
          <a:lstStyle>
            <a:lvl1pPr algn="l" rtl="0" fontAlgn="base">
              <a:spcBef>
                <a:spcPct val="0"/>
              </a:spcBef>
              <a:spcAft>
                <a:spcPct val="0"/>
              </a:spcAft>
              <a:defRPr sz="6900">
                <a:solidFill>
                  <a:srgbClr val="FFFFFF"/>
                </a:solidFill>
                <a:effectLst>
                  <a:outerShdw blurRad="38100" dist="38100" dir="2700000" algn="tl">
                    <a:srgbClr val="C0C0C0"/>
                  </a:outerShdw>
                </a:effectLst>
                <a:latin typeface="+mj-lt"/>
                <a:ea typeface="+mj-ea"/>
                <a:cs typeface="+mj-cs"/>
                <a:sym typeface="Arial Bold" charset="0"/>
              </a:defRPr>
            </a:lvl1pPr>
            <a:lvl2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2pPr>
            <a:lvl3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3pPr>
            <a:lvl4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4pPr>
            <a:lvl5pPr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5pPr>
            <a:lvl6pPr marL="443540"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6pPr>
            <a:lvl7pPr marL="88708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7pPr>
            <a:lvl8pPr marL="1330622"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8pPr>
            <a:lvl9pPr marL="1774163" algn="l" rtl="0" fontAlgn="base">
              <a:spcBef>
                <a:spcPct val="0"/>
              </a:spcBef>
              <a:spcAft>
                <a:spcPct val="0"/>
              </a:spcAft>
              <a:defRPr sz="6900">
                <a:solidFill>
                  <a:srgbClr val="FFFFFF"/>
                </a:solidFill>
                <a:effectLst>
                  <a:outerShdw blurRad="38100" dist="38100" dir="2700000" algn="tl">
                    <a:srgbClr val="C0C0C0"/>
                  </a:outerShdw>
                </a:effectLst>
                <a:latin typeface="Arial Bold" charset="0"/>
                <a:ea typeface="ヒラギノ角ゴ ProN W6" charset="0"/>
                <a:cs typeface="ヒラギノ角ゴ ProN W6" charset="0"/>
                <a:sym typeface="Arial Bold" charset="0"/>
              </a:defRPr>
            </a:lvl9pPr>
          </a:lstStyle>
          <a:p>
            <a:pPr defTabSz="914400">
              <a:defRPr/>
            </a:pPr>
            <a:r>
              <a:rPr lang="en-US" sz="6000" kern="0" dirty="0" smtClean="0">
                <a:sym typeface="Rockwell" charset="0"/>
              </a:rPr>
              <a:t>Exercise: Configure Management Station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794" y="1524000"/>
            <a:ext cx="7624464" cy="7381695"/>
          </a:xfrm>
          <a:prstGeom prst="rect">
            <a:avLst/>
          </a:prstGeom>
        </p:spPr>
      </p:pic>
    </p:spTree>
    <p:extLst>
      <p:ext uri="{BB962C8B-B14F-4D97-AF65-F5344CB8AC3E}">
        <p14:creationId xmlns:p14="http://schemas.microsoft.com/office/powerpoint/2010/main" val="3542888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smtClean="0"/>
              <a:t>PowerShell</a:t>
            </a:r>
            <a:endParaRPr lang="en-US" dirty="0"/>
          </a:p>
        </p:txBody>
      </p:sp>
      <p:sp>
        <p:nvSpPr>
          <p:cNvPr id="11" name="Content Placeholder 10"/>
          <p:cNvSpPr>
            <a:spLocks noGrp="1"/>
          </p:cNvSpPr>
          <p:nvPr>
            <p:ph idx="1"/>
          </p:nvPr>
        </p:nvSpPr>
        <p:spPr/>
        <p:txBody>
          <a:bodyPr/>
          <a:lstStyle/>
          <a:p>
            <a:r>
              <a:rPr lang="en-US" dirty="0" smtClean="0"/>
              <a:t>Run PowerShell as Administrator and open Properties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94" y="2667000"/>
            <a:ext cx="5257800" cy="619483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594" y="4572000"/>
            <a:ext cx="6610276" cy="3457821"/>
          </a:xfrm>
          <a:prstGeom prst="rect">
            <a:avLst/>
          </a:prstGeom>
        </p:spPr>
      </p:pic>
    </p:spTree>
    <p:extLst>
      <p:ext uri="{BB962C8B-B14F-4D97-AF65-F5344CB8AC3E}">
        <p14:creationId xmlns:p14="http://schemas.microsoft.com/office/powerpoint/2010/main" val="3093785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PowerShell</a:t>
            </a:r>
          </a:p>
        </p:txBody>
      </p:sp>
      <p:sp>
        <p:nvSpPr>
          <p:cNvPr id="9" name="Content Placeholder 8"/>
          <p:cNvSpPr>
            <a:spLocks noGrp="1"/>
          </p:cNvSpPr>
          <p:nvPr>
            <p:ph idx="1"/>
          </p:nvPr>
        </p:nvSpPr>
        <p:spPr/>
        <p:txBody>
          <a:bodyPr/>
          <a:lstStyle/>
          <a:p>
            <a:r>
              <a:rPr lang="en-US" sz="4800" dirty="0"/>
              <a:t>Enable </a:t>
            </a:r>
            <a:r>
              <a:rPr lang="en-US" sz="4800" dirty="0" err="1" smtClean="0"/>
              <a:t>QuickEdit</a:t>
            </a:r>
            <a:r>
              <a:rPr lang="en-US" sz="4800" dirty="0" smtClean="0"/>
              <a:t> Mode</a:t>
            </a:r>
            <a:endParaRPr lang="en-US" sz="4800" dirty="0"/>
          </a:p>
          <a:p>
            <a:r>
              <a:rPr lang="en-US" sz="4800" dirty="0"/>
              <a:t>Set Height buffer to </a:t>
            </a:r>
            <a:r>
              <a:rPr lang="en-US" sz="4800" dirty="0" smtClean="0"/>
              <a:t>9999</a:t>
            </a:r>
            <a:endParaRPr lang="en-US"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5594" y="3657600"/>
            <a:ext cx="4044495" cy="5104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994" y="3618513"/>
            <a:ext cx="4110799" cy="5144073"/>
          </a:xfrm>
          <a:prstGeom prst="rect">
            <a:avLst/>
          </a:prstGeom>
        </p:spPr>
      </p:pic>
    </p:spTree>
    <p:extLst>
      <p:ext uri="{BB962C8B-B14F-4D97-AF65-F5344CB8AC3E}">
        <p14:creationId xmlns:p14="http://schemas.microsoft.com/office/powerpoint/2010/main" val="2341085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3594" y="1524000"/>
            <a:ext cx="11607800" cy="6248400"/>
          </a:xfrm>
          <a:prstGeom prst="rect">
            <a:avLst/>
          </a:prstGeom>
        </p:spPr>
      </p:pic>
      <p:sp>
        <p:nvSpPr>
          <p:cNvPr id="235522" name="Rectangle 2"/>
          <p:cNvSpPr>
            <a:spLocks noGrp="1" noChangeArrowheads="1"/>
          </p:cNvSpPr>
          <p:nvPr>
            <p:ph type="title"/>
          </p:nvPr>
        </p:nvSpPr>
        <p:spPr>
          <a:ln/>
        </p:spPr>
        <p:txBody>
          <a:bodyPr/>
          <a:lstStyle/>
          <a:p>
            <a:r>
              <a:rPr lang="en-US" dirty="0"/>
              <a:t>Workstation </a:t>
            </a:r>
            <a:r>
              <a:rPr lang="en-US" dirty="0" smtClean="0"/>
              <a:t>Setup</a:t>
            </a:r>
            <a:endParaRPr lang="en-US" dirty="0"/>
          </a:p>
        </p:txBody>
      </p:sp>
      <p:sp>
        <p:nvSpPr>
          <p:cNvPr id="235523" name="Rectangle 3"/>
          <p:cNvSpPr>
            <a:spLocks noGrp="1" noChangeArrowheads="1"/>
          </p:cNvSpPr>
          <p:nvPr>
            <p:ph type="body" idx="1"/>
          </p:nvPr>
        </p:nvSpPr>
        <p:spPr>
          <a:xfrm>
            <a:off x="356394" y="1993900"/>
            <a:ext cx="8686800" cy="5549900"/>
          </a:xfrm>
          <a:ln/>
        </p:spPr>
        <p:txBody>
          <a:bodyPr/>
          <a:lstStyle/>
          <a:p>
            <a:pPr>
              <a:spcBef>
                <a:spcPts val="1138"/>
              </a:spcBef>
            </a:pPr>
            <a:r>
              <a:rPr lang="en-US" sz="4500" dirty="0">
                <a:hlinkClick r:id="rId4"/>
              </a:rPr>
              <a:t>http:/</a:t>
            </a:r>
            <a:r>
              <a:rPr lang="en-US" sz="4500" dirty="0" smtClean="0">
                <a:hlinkClick r:id="rId4"/>
              </a:rPr>
              <a:t>/</a:t>
            </a:r>
            <a:r>
              <a:rPr lang="en-US" sz="4500" dirty="0">
                <a:hlinkClick r:id="rId4"/>
              </a:rPr>
              <a:t>www.getchef.com/download-chef-client</a:t>
            </a:r>
            <a:r>
              <a:rPr lang="en-US" sz="4500" dirty="0" smtClean="0">
                <a:hlinkClick r:id="rId4"/>
              </a:rPr>
              <a:t>/</a:t>
            </a:r>
            <a:endParaRPr lang="en-US" sz="4500" dirty="0" smtClean="0"/>
          </a:p>
          <a:p>
            <a:pPr>
              <a:spcBef>
                <a:spcPts val="1138"/>
              </a:spcBef>
            </a:pPr>
            <a:r>
              <a:rPr lang="en-US" sz="4500" dirty="0" smtClean="0"/>
              <a:t>2008 </a:t>
            </a:r>
            <a:r>
              <a:rPr lang="en-US" sz="4500" dirty="0"/>
              <a:t>(Windows 7) or 2012 (Windows 8</a:t>
            </a:r>
            <a:r>
              <a:rPr lang="en-US" sz="4500" dirty="0" smtClean="0"/>
              <a:t>)</a:t>
            </a:r>
            <a:endParaRPr lang="en-US" sz="4500" dirty="0"/>
          </a:p>
          <a:p>
            <a:pPr>
              <a:spcBef>
                <a:spcPts val="1138"/>
              </a:spcBef>
            </a:pPr>
            <a:r>
              <a:rPr lang="en-US" sz="4500" dirty="0"/>
              <a:t>i686 (32-bit) or x86_64 (64-bit</a:t>
            </a:r>
            <a:r>
              <a:rPr lang="en-US" sz="4500" dirty="0" smtClean="0"/>
              <a:t>)</a:t>
            </a:r>
            <a:endParaRPr lang="en-US" sz="4400" dirty="0"/>
          </a:p>
        </p:txBody>
      </p:sp>
      <p:sp>
        <p:nvSpPr>
          <p:cNvPr id="235524" name="Rectangle 4"/>
          <p:cNvSpPr>
            <a:spLocks/>
          </p:cNvSpPr>
          <p:nvPr/>
        </p:nvSpPr>
        <p:spPr bwMode="auto">
          <a:xfrm>
            <a:off x="11329194" y="7924800"/>
            <a:ext cx="5588546"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400" b="1" dirty="0">
                <a:solidFill>
                  <a:srgbClr val="FF6600"/>
                </a:solidFill>
                <a:ea typeface="ＭＳ Ｐゴシック" charset="0"/>
                <a:cs typeface="Gill Sans" charset="0"/>
              </a:rPr>
              <a:t>Download and install this file</a:t>
            </a:r>
          </a:p>
        </p:txBody>
      </p:sp>
      <p:sp>
        <p:nvSpPr>
          <p:cNvPr id="235525" name="Line 5"/>
          <p:cNvSpPr>
            <a:spLocks noChangeShapeType="1"/>
          </p:cNvSpPr>
          <p:nvPr/>
        </p:nvSpPr>
        <p:spPr bwMode="auto">
          <a:xfrm>
            <a:off x="13234194" y="5943600"/>
            <a:ext cx="0" cy="1828800"/>
          </a:xfrm>
          <a:prstGeom prst="line">
            <a:avLst/>
          </a:prstGeom>
          <a:noFill/>
          <a:ln w="63500" cap="flat">
            <a:solidFill>
              <a:srgbClr val="FF66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txBox="1">
            <a:spLocks noChangeArrowheads="1"/>
          </p:cNvSpPr>
          <p:nvPr/>
        </p:nvSpPr>
        <p:spPr bwMode="auto">
          <a:xfrm>
            <a:off x="952578" y="6934200"/>
            <a:ext cx="12967416"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a:spcBef>
                <a:spcPts val="1138"/>
              </a:spcBef>
            </a:pPr>
            <a:r>
              <a:rPr lang="en-US" sz="4500" dirty="0" smtClean="0"/>
              <a:t>Or browse to</a:t>
            </a:r>
          </a:p>
          <a:p>
            <a:r>
              <a:rPr lang="en-US" sz="4400" dirty="0" smtClean="0">
                <a:hlinkClick r:id="rId5"/>
              </a:rPr>
              <a:t>https://www.getchef.com/chef/install.msi</a:t>
            </a:r>
            <a:r>
              <a:rPr lang="en-US" sz="4400" dirty="0" smtClean="0"/>
              <a:t> </a:t>
            </a:r>
            <a:endParaRPr lang="en-US" sz="4400" dirty="0"/>
          </a:p>
        </p:txBody>
      </p:sp>
    </p:spTree>
    <p:extLst>
      <p:ext uri="{BB962C8B-B14F-4D97-AF65-F5344CB8AC3E}">
        <p14:creationId xmlns:p14="http://schemas.microsoft.com/office/powerpoint/2010/main" val="188773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on Windows</a:t>
            </a:r>
          </a:p>
        </p:txBody>
      </p:sp>
      <p:pic>
        <p:nvPicPr>
          <p:cNvPr id="5" name="Picture 4"/>
          <p:cNvPicPr>
            <a:picLocks noChangeAspect="1"/>
          </p:cNvPicPr>
          <p:nvPr/>
        </p:nvPicPr>
        <p:blipFill>
          <a:blip r:embed="rId3"/>
          <a:stretch>
            <a:fillRect/>
          </a:stretch>
        </p:blipFill>
        <p:spPr>
          <a:xfrm>
            <a:off x="3632994" y="1828800"/>
            <a:ext cx="8534400" cy="6611155"/>
          </a:xfrm>
          <a:prstGeom prst="rect">
            <a:avLst/>
          </a:prstGeom>
        </p:spPr>
      </p:pic>
    </p:spTree>
    <p:extLst>
      <p:ext uri="{BB962C8B-B14F-4D97-AF65-F5344CB8AC3E}">
        <p14:creationId xmlns:p14="http://schemas.microsoft.com/office/powerpoint/2010/main" val="4046535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
          <p:cNvSpPr>
            <a:spLocks/>
          </p:cNvSpPr>
          <p:nvPr/>
        </p:nvSpPr>
        <p:spPr bwMode="auto">
          <a:xfrm>
            <a:off x="280194" y="1689102"/>
            <a:ext cx="15621000" cy="939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000" dirty="0">
                <a:solidFill>
                  <a:srgbClr val="FFFFFF"/>
                </a:solidFill>
                <a:latin typeface="Courier"/>
                <a:ea typeface="Courier"/>
                <a:cs typeface="Courier"/>
                <a:sym typeface="Courier"/>
              </a:rPr>
              <a:t>$ curl -L </a:t>
            </a:r>
            <a:r>
              <a:rPr lang="en-US" sz="3000" dirty="0">
                <a:solidFill>
                  <a:srgbClr val="FFFFFF"/>
                </a:solidFill>
                <a:latin typeface="Courier"/>
                <a:ea typeface="Courier"/>
                <a:cs typeface="Courier"/>
                <a:sym typeface="Courier"/>
                <a:hlinkClick r:id="rId3"/>
              </a:rPr>
              <a:t>http</a:t>
            </a:r>
            <a:r>
              <a:rPr lang="en-US" sz="3000" dirty="0" smtClean="0">
                <a:solidFill>
                  <a:srgbClr val="FFFFFF"/>
                </a:solidFill>
                <a:latin typeface="Courier"/>
                <a:ea typeface="Courier"/>
                <a:cs typeface="Courier"/>
                <a:sym typeface="Courier"/>
                <a:hlinkClick r:id="rId3"/>
              </a:rPr>
              <a:t>://www.opscode.com/chef/install.sh</a:t>
            </a:r>
            <a:r>
              <a:rPr lang="en-US" sz="3000" dirty="0" smtClean="0">
                <a:solidFill>
                  <a:srgbClr val="FFFFFF"/>
                </a:solidFill>
                <a:latin typeface="Courier"/>
                <a:ea typeface="Courier"/>
                <a:cs typeface="Courier"/>
                <a:sym typeface="Courier"/>
              </a:rPr>
              <a:t> </a:t>
            </a:r>
            <a:r>
              <a:rPr lang="en-US" sz="3000" dirty="0">
                <a:solidFill>
                  <a:srgbClr val="FFFFFF"/>
                </a:solidFill>
                <a:latin typeface="Courier"/>
                <a:ea typeface="Courier"/>
                <a:cs typeface="Courier"/>
                <a:sym typeface="Courier"/>
              </a:rPr>
              <a:t>| </a:t>
            </a:r>
            <a:r>
              <a:rPr lang="en-US" sz="3000" dirty="0" err="1">
                <a:solidFill>
                  <a:srgbClr val="FFFFFF"/>
                </a:solidFill>
                <a:latin typeface="Courier"/>
                <a:ea typeface="Courier"/>
                <a:cs typeface="Courier"/>
                <a:sym typeface="Courier"/>
              </a:rPr>
              <a:t>sudo</a:t>
            </a:r>
            <a:r>
              <a:rPr lang="en-US" sz="3000" dirty="0">
                <a:solidFill>
                  <a:srgbClr val="FFFFFF"/>
                </a:solidFill>
                <a:latin typeface="Courier"/>
                <a:ea typeface="Courier"/>
                <a:cs typeface="Courier"/>
                <a:sym typeface="Courier"/>
              </a:rPr>
              <a:t> bash</a:t>
            </a:r>
          </a:p>
        </p:txBody>
      </p:sp>
      <p:sp>
        <p:nvSpPr>
          <p:cNvPr id="147458" name="Rectangle 2"/>
          <p:cNvSpPr>
            <a:spLocks noGrp="1" noChangeArrowheads="1"/>
          </p:cNvSpPr>
          <p:nvPr>
            <p:ph type="title"/>
          </p:nvPr>
        </p:nvSpPr>
        <p:spPr/>
        <p:txBody>
          <a:bodyPr/>
          <a:lstStyle/>
          <a:p>
            <a:pPr eaLnBrk="1" hangingPunct="1">
              <a:defRPr/>
            </a:pPr>
            <a:r>
              <a:rPr lang="en-US" sz="6400" dirty="0">
                <a:sym typeface="Arial Bold" charset="0"/>
              </a:rPr>
              <a:t>Workstation Setup - Mac OS X </a:t>
            </a:r>
            <a:r>
              <a:rPr lang="en-US" sz="6400" dirty="0" smtClean="0">
                <a:sym typeface="Arial Bold" charset="0"/>
              </a:rPr>
              <a:t>/ </a:t>
            </a:r>
            <a:r>
              <a:rPr lang="en-US" sz="6400" dirty="0">
                <a:sym typeface="Arial Bold" charset="0"/>
              </a:rPr>
              <a:t>Linux</a:t>
            </a:r>
          </a:p>
        </p:txBody>
      </p:sp>
      <p:sp>
        <p:nvSpPr>
          <p:cNvPr id="104452" name="Rectangle 3"/>
          <p:cNvSpPr>
            <a:spLocks/>
          </p:cNvSpPr>
          <p:nvPr/>
        </p:nvSpPr>
        <p:spPr bwMode="auto">
          <a:xfrm>
            <a:off x="293610" y="2743200"/>
            <a:ext cx="15607584" cy="6096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000" dirty="0" smtClean="0">
                <a:solidFill>
                  <a:srgbClr val="FFFFFF"/>
                </a:solidFill>
                <a:latin typeface="Courier"/>
                <a:ea typeface="Courier"/>
                <a:cs typeface="Courier"/>
                <a:sym typeface="Courier"/>
              </a:rPr>
              <a:t>% </a:t>
            </a:r>
            <a:r>
              <a:rPr lang="en-US" sz="2000" dirty="0">
                <a:solidFill>
                  <a:srgbClr val="FFFFFF"/>
                </a:solidFill>
                <a:latin typeface="Courier"/>
                <a:ea typeface="Courier"/>
                <a:cs typeface="Courier"/>
                <a:sym typeface="Courier"/>
              </a:rPr>
              <a:t>Total    % Received % </a:t>
            </a:r>
            <a:r>
              <a:rPr lang="en-US" sz="2000" dirty="0" err="1">
                <a:solidFill>
                  <a:srgbClr val="FFFFFF"/>
                </a:solidFill>
                <a:latin typeface="Courier"/>
                <a:ea typeface="Courier"/>
                <a:cs typeface="Courier"/>
                <a:sym typeface="Courier"/>
              </a:rPr>
              <a:t>Xferd</a:t>
            </a:r>
            <a:r>
              <a:rPr lang="en-US" sz="2000" dirty="0">
                <a:solidFill>
                  <a:srgbClr val="FFFFFF"/>
                </a:solidFill>
                <a:latin typeface="Courier"/>
                <a:ea typeface="Courier"/>
                <a:cs typeface="Courier"/>
                <a:sym typeface="Courier"/>
              </a:rPr>
              <a:t>  Average Speed   Time    Time     Time  Current</a:t>
            </a:r>
          </a:p>
          <a:p>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Dload</a:t>
            </a:r>
            <a:r>
              <a:rPr lang="en-US" sz="2000" dirty="0">
                <a:solidFill>
                  <a:srgbClr val="FFFFFF"/>
                </a:solidFill>
                <a:latin typeface="Courier"/>
                <a:ea typeface="Courier"/>
                <a:cs typeface="Courier"/>
                <a:sym typeface="Courier"/>
              </a:rPr>
              <a:t>  Upload   Total   Spent    Left  Speed</a:t>
            </a:r>
          </a:p>
          <a:p>
            <a:r>
              <a:rPr lang="en-US" sz="2000" dirty="0">
                <a:solidFill>
                  <a:srgbClr val="FFFFFF"/>
                </a:solidFill>
                <a:latin typeface="Courier"/>
                <a:ea typeface="Courier"/>
                <a:cs typeface="Courier"/>
                <a:sym typeface="Courier"/>
              </a:rPr>
              <a:t>100 16514  100 16514    0     0  10050      0  0:00:01  0:00:01 --:--:-- </a:t>
            </a:r>
            <a:r>
              <a:rPr lang="en-US" sz="2000" dirty="0" smtClean="0">
                <a:solidFill>
                  <a:srgbClr val="FFFFFF"/>
                </a:solidFill>
                <a:latin typeface="Courier"/>
                <a:ea typeface="Courier"/>
                <a:cs typeface="Courier"/>
                <a:sym typeface="Courier"/>
              </a:rPr>
              <a:t>10051</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Downloading Chef  for </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downloading http://</a:t>
            </a:r>
            <a:r>
              <a:rPr lang="en-US" sz="2000" dirty="0" err="1">
                <a:solidFill>
                  <a:srgbClr val="FFFFFF"/>
                </a:solidFill>
                <a:latin typeface="Courier"/>
                <a:ea typeface="Courier"/>
                <a:cs typeface="Courier"/>
                <a:sym typeface="Courier"/>
              </a:rPr>
              <a:t>www.opscode.com</a:t>
            </a:r>
            <a:r>
              <a:rPr lang="en-US" sz="2000" dirty="0">
                <a:solidFill>
                  <a:srgbClr val="FFFFFF"/>
                </a:solidFill>
                <a:latin typeface="Courier"/>
                <a:ea typeface="Courier"/>
                <a:cs typeface="Courier"/>
                <a:sym typeface="Courier"/>
              </a:rPr>
              <a:t>/chef/</a:t>
            </a:r>
            <a:r>
              <a:rPr lang="en-US" sz="2000" dirty="0" err="1">
                <a:solidFill>
                  <a:srgbClr val="FFFFFF"/>
                </a:solidFill>
                <a:latin typeface="Courier"/>
                <a:ea typeface="Courier"/>
                <a:cs typeface="Courier"/>
                <a:sym typeface="Courier"/>
              </a:rPr>
              <a:t>metadata?v</a:t>
            </a:r>
            <a:r>
              <a:rPr lang="en-US" sz="2000" dirty="0">
                <a:solidFill>
                  <a:srgbClr val="FFFFFF"/>
                </a:solidFill>
                <a:latin typeface="Courier"/>
                <a:ea typeface="Courier"/>
                <a:cs typeface="Courier"/>
                <a:sym typeface="Courier"/>
              </a:rPr>
              <a:t>=&amp;prerelease=</a:t>
            </a:r>
            <a:r>
              <a:rPr lang="en-US" sz="2000" dirty="0" err="1">
                <a:solidFill>
                  <a:srgbClr val="FFFFFF"/>
                </a:solidFill>
                <a:latin typeface="Courier"/>
                <a:ea typeface="Courier"/>
                <a:cs typeface="Courier"/>
                <a:sym typeface="Courier"/>
              </a:rPr>
              <a:t>false&amp;nightlies</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false&amp;p</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mac_os_x&amp;pv</a:t>
            </a:r>
            <a:r>
              <a:rPr lang="en-US" sz="2000" dirty="0">
                <a:solidFill>
                  <a:srgbClr val="FFFFFF"/>
                </a:solidFill>
                <a:latin typeface="Courier"/>
                <a:ea typeface="Courier"/>
                <a:cs typeface="Courier"/>
                <a:sym typeface="Courier"/>
              </a:rPr>
              <a:t>=10.9&amp;m=x86_64</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a:t>
            </a:r>
            <a:r>
              <a:rPr lang="en-US" sz="2000" dirty="0" err="1">
                <a:solidFill>
                  <a:srgbClr val="FFFFFF"/>
                </a:solidFill>
                <a:latin typeface="Courier"/>
                <a:ea typeface="Courier"/>
                <a:cs typeface="Courier"/>
                <a:sym typeface="Courier"/>
              </a:rPr>
              <a:t>metadata.txt</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p>
          <a:p>
            <a:r>
              <a:rPr lang="en-US" sz="2000" dirty="0" err="1">
                <a:solidFill>
                  <a:srgbClr val="FFFFFF"/>
                </a:solidFill>
                <a:latin typeface="Courier"/>
                <a:ea typeface="Courier"/>
                <a:cs typeface="Courier"/>
                <a:sym typeface="Courier"/>
              </a:rPr>
              <a:t>url</a:t>
            </a:r>
            <a:r>
              <a:rPr lang="en-US" sz="2000" dirty="0">
                <a:solidFill>
                  <a:srgbClr val="FFFFFF"/>
                </a:solidFill>
                <a:latin typeface="Courier"/>
                <a:ea typeface="Courier"/>
                <a:cs typeface="Courier"/>
                <a:sym typeface="Courier"/>
              </a:rPr>
              <a:t>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md5	c46d44fadf51f2ffd42c70c801ba8302</a:t>
            </a:r>
          </a:p>
          <a:p>
            <a:r>
              <a:rPr lang="en-US" sz="2000" dirty="0">
                <a:solidFill>
                  <a:srgbClr val="FFFFFF"/>
                </a:solidFill>
                <a:latin typeface="Courier"/>
                <a:ea typeface="Courier"/>
                <a:cs typeface="Courier"/>
                <a:sym typeface="Courier"/>
              </a:rPr>
              <a:t>sha256	f521b5ba28f69e24fa0e707e1a32655969a7419ae1512e7d1060d996d89533f9</a:t>
            </a:r>
          </a:p>
          <a:p>
            <a:r>
              <a:rPr lang="en-US" sz="2000" dirty="0">
                <a:solidFill>
                  <a:srgbClr val="FFFFFF"/>
                </a:solidFill>
                <a:latin typeface="Courier"/>
                <a:ea typeface="Courier"/>
                <a:cs typeface="Courier"/>
                <a:sym typeface="Courier"/>
              </a:rPr>
              <a:t>downloaded metadata file looks valid...</a:t>
            </a:r>
          </a:p>
          <a:p>
            <a:r>
              <a:rPr lang="en-US" sz="2000" dirty="0">
                <a:solidFill>
                  <a:srgbClr val="FFFFFF"/>
                </a:solidFill>
                <a:latin typeface="Courier"/>
                <a:ea typeface="Courier"/>
                <a:cs typeface="Courier"/>
                <a:sym typeface="Courier"/>
              </a:rPr>
              <a:t>downloading http://opscode-omnibus-packages.s3.amazonaws.com/</a:t>
            </a:r>
            <a:r>
              <a:rPr lang="en-US" sz="2000" dirty="0" err="1">
                <a:solidFill>
                  <a:srgbClr val="FFFFFF"/>
                </a:solidFill>
                <a:latin typeface="Courier"/>
                <a:ea typeface="Courier"/>
                <a:cs typeface="Courier"/>
                <a:sym typeface="Courier"/>
              </a:rPr>
              <a:t>mac_os_x</a:t>
            </a:r>
            <a:r>
              <a:rPr lang="en-US" sz="2000" dirty="0">
                <a:solidFill>
                  <a:srgbClr val="FFFFFF"/>
                </a:solidFill>
                <a:latin typeface="Courier"/>
                <a:ea typeface="Courier"/>
                <a:cs typeface="Courier"/>
                <a:sym typeface="Courier"/>
              </a:rPr>
              <a:t>/10.7/x86_64/chef-11.16.0-1.dmg</a:t>
            </a:r>
          </a:p>
          <a:p>
            <a:r>
              <a:rPr lang="en-US" sz="2000" dirty="0">
                <a:solidFill>
                  <a:srgbClr val="FFFFFF"/>
                </a:solidFill>
                <a:latin typeface="Courier"/>
                <a:ea typeface="Courier"/>
                <a:cs typeface="Courier"/>
                <a:sym typeface="Courier"/>
              </a:rPr>
              <a:t>  to file /</a:t>
            </a:r>
            <a:r>
              <a:rPr lang="en-US" sz="2000" dirty="0" err="1">
                <a:solidFill>
                  <a:srgbClr val="FFFFFF"/>
                </a:solidFill>
                <a:latin typeface="Courier"/>
                <a:ea typeface="Courier"/>
                <a:cs typeface="Courier"/>
                <a:sym typeface="Courier"/>
              </a:rPr>
              <a:t>tmp</a:t>
            </a:r>
            <a:r>
              <a:rPr lang="en-US" sz="2000" dirty="0">
                <a:solidFill>
                  <a:srgbClr val="FFFFFF"/>
                </a:solidFill>
                <a:latin typeface="Courier"/>
                <a:ea typeface="Courier"/>
                <a:cs typeface="Courier"/>
                <a:sym typeface="Courier"/>
              </a:rPr>
              <a:t>/install.sh.1397/chef-11.16.0-1.dmg</a:t>
            </a:r>
          </a:p>
          <a:p>
            <a:r>
              <a:rPr lang="en-US" sz="2000" dirty="0">
                <a:solidFill>
                  <a:srgbClr val="FFFFFF"/>
                </a:solidFill>
                <a:latin typeface="Courier"/>
                <a:ea typeface="Courier"/>
                <a:cs typeface="Courier"/>
                <a:sym typeface="Courier"/>
              </a:rPr>
              <a:t>trying </a:t>
            </a:r>
            <a:r>
              <a:rPr lang="en-US" sz="2000" dirty="0" err="1">
                <a:solidFill>
                  <a:srgbClr val="FFFFFF"/>
                </a:solidFill>
                <a:latin typeface="Courier"/>
                <a:ea typeface="Courier"/>
                <a:cs typeface="Courier"/>
                <a:sym typeface="Courier"/>
              </a:rPr>
              <a:t>wget</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r>
              <a:rPr lang="en-US" sz="2000" dirty="0" smtClean="0">
                <a:solidFill>
                  <a:srgbClr val="FFFFFF"/>
                </a:solidFill>
                <a:latin typeface="Courier"/>
                <a:ea typeface="Courier"/>
                <a:cs typeface="Courier"/>
                <a:sym typeface="Courier"/>
              </a:rPr>
              <a:t>...</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72444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Stephen </a:t>
            </a:r>
            <a:r>
              <a:rPr lang="en-US" dirty="0" err="1"/>
              <a:t>Lauck</a:t>
            </a:r>
            <a:endParaRPr lang="en-US" dirty="0"/>
          </a:p>
          <a:p>
            <a:r>
              <a:rPr lang="en-US" b="1" dirty="0"/>
              <a:t>Current job role: </a:t>
            </a:r>
            <a:r>
              <a:rPr lang="en-US" dirty="0"/>
              <a:t>Consultant</a:t>
            </a:r>
          </a:p>
          <a:p>
            <a:r>
              <a:rPr lang="en-US" b="1" dirty="0"/>
              <a:t>Previous job roles/background: </a:t>
            </a:r>
            <a:r>
              <a:rPr lang="en-US" dirty="0"/>
              <a:t>Rails Developer / Chef Developer</a:t>
            </a:r>
          </a:p>
          <a:p>
            <a:r>
              <a:rPr lang="en-US" b="1" dirty="0"/>
              <a:t>Experience with Chef/</a:t>
            </a:r>
            <a:r>
              <a:rPr lang="en-US" b="1" dirty="0" err="1"/>
              <a:t>Config</a:t>
            </a:r>
            <a:r>
              <a:rPr lang="en-US" b="1" dirty="0"/>
              <a:t> Management: </a:t>
            </a:r>
            <a:r>
              <a:rPr lang="en-US" dirty="0"/>
              <a:t>Almost 4 years Chef </a:t>
            </a:r>
            <a:r>
              <a:rPr lang="en-US" dirty="0" err="1"/>
              <a:t>dev</a:t>
            </a:r>
            <a:r>
              <a:rPr lang="en-US" dirty="0"/>
              <a:t> experience</a:t>
            </a:r>
          </a:p>
          <a:p>
            <a:r>
              <a:rPr lang="en-US" b="1" dirty="0"/>
              <a:t>Favorite Text Editor: </a:t>
            </a:r>
            <a:r>
              <a:rPr lang="en-US" dirty="0" err="1"/>
              <a:t>Emacs</a:t>
            </a:r>
            <a:r>
              <a:rPr lang="en-US" dirty="0"/>
              <a:t> Baby! ( and some Sublime </a:t>
            </a:r>
            <a:r>
              <a:rPr lang="en-US" dirty="0" smtClean="0"/>
              <a:t>)</a:t>
            </a:r>
            <a:endParaRPr lang="en-US"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1"/>
          <p:cNvSpPr>
            <a:spLocks noGrp="1" noChangeArrowheads="1"/>
          </p:cNvSpPr>
          <p:nvPr>
            <p:ph type="title"/>
          </p:nvPr>
        </p:nvSpPr>
        <p:spPr>
          <a:ln/>
        </p:spPr>
        <p:txBody>
          <a:bodyPr/>
          <a:lstStyle/>
          <a:p>
            <a:r>
              <a:rPr lang="en-US"/>
              <a:t>What just happened?</a:t>
            </a:r>
          </a:p>
        </p:txBody>
      </p:sp>
      <p:sp>
        <p:nvSpPr>
          <p:cNvPr id="239618"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173804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1"/>
          <p:cNvSpPr>
            <a:spLocks noGrp="1" noChangeArrowheads="1"/>
          </p:cNvSpPr>
          <p:nvPr>
            <p:ph type="title"/>
          </p:nvPr>
        </p:nvSpPr>
        <p:spPr>
          <a:ln/>
        </p:spPr>
        <p:txBody>
          <a:bodyPr/>
          <a:lstStyle/>
          <a:p>
            <a:r>
              <a:rPr lang="en-US"/>
              <a:t>Workstation or Node?</a:t>
            </a:r>
          </a:p>
        </p:txBody>
      </p:sp>
      <p:pic>
        <p:nvPicPr>
          <p:cNvPr id="2416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148" y="1560513"/>
            <a:ext cx="7087292" cy="741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964613065"/>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1"/>
          <p:cNvSpPr>
            <a:spLocks noGrp="1" noChangeArrowheads="1"/>
          </p:cNvSpPr>
          <p:nvPr>
            <p:ph type="title"/>
          </p:nvPr>
        </p:nvSpPr>
        <p:spPr>
          <a:ln/>
        </p:spPr>
        <p:txBody>
          <a:bodyPr/>
          <a:lstStyle/>
          <a:p>
            <a:r>
              <a:rPr lang="en-US" sz="5300"/>
              <a:t>Landscape of a Chef-managed Infrastructure</a:t>
            </a:r>
          </a:p>
        </p:txBody>
      </p:sp>
      <p:pic>
        <p:nvPicPr>
          <p:cNvPr id="243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849" y="1568450"/>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97170216"/>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7378" y="3276600"/>
            <a:ext cx="8231886" cy="2971800"/>
          </a:xfrm>
          <a:prstGeom prst="rect">
            <a:avLst/>
          </a:prstGeom>
        </p:spPr>
      </p:pic>
      <p:pic>
        <p:nvPicPr>
          <p:cNvPr id="3" name="Picture 2"/>
          <p:cNvPicPr>
            <a:picLocks noChangeAspect="1"/>
          </p:cNvPicPr>
          <p:nvPr/>
        </p:nvPicPr>
        <p:blipFill>
          <a:blip r:embed="rId4"/>
          <a:stretch>
            <a:fillRect/>
          </a:stretch>
        </p:blipFill>
        <p:spPr>
          <a:xfrm>
            <a:off x="8966994" y="3048000"/>
            <a:ext cx="7962900" cy="5791200"/>
          </a:xfrm>
          <a:prstGeom prst="rect">
            <a:avLst/>
          </a:prstGeom>
        </p:spPr>
      </p:pic>
      <p:sp>
        <p:nvSpPr>
          <p:cNvPr id="245761" name="Rectangle 1"/>
          <p:cNvSpPr>
            <a:spLocks noGrp="1" noChangeArrowheads="1"/>
          </p:cNvSpPr>
          <p:nvPr>
            <p:ph type="title"/>
          </p:nvPr>
        </p:nvSpPr>
        <p:spPr>
          <a:ln/>
        </p:spPr>
        <p:txBody>
          <a:bodyPr/>
          <a:lstStyle/>
          <a:p>
            <a:r>
              <a:rPr lang="en-US"/>
              <a:t>Your Chef Server for this class...</a:t>
            </a:r>
          </a:p>
        </p:txBody>
      </p:sp>
      <p:sp>
        <p:nvSpPr>
          <p:cNvPr id="245762" name="Rectangle 2"/>
          <p:cNvSpPr>
            <a:spLocks noGrp="1" noChangeArrowheads="1"/>
          </p:cNvSpPr>
          <p:nvPr>
            <p:ph type="body" idx="1"/>
          </p:nvPr>
        </p:nvSpPr>
        <p:spPr>
          <a:xfrm>
            <a:off x="800178" y="1879600"/>
            <a:ext cx="15177983" cy="6731000"/>
          </a:xfrm>
          <a:ln/>
        </p:spPr>
        <p:txBody>
          <a:bodyPr/>
          <a:lstStyle/>
          <a:p>
            <a:r>
              <a:rPr lang="en-US" dirty="0"/>
              <a:t>Hosted Enterprise Chef </a:t>
            </a:r>
            <a:r>
              <a:rPr lang="en-US" u="sng" dirty="0">
                <a:hlinkClick r:id="rId5"/>
              </a:rPr>
              <a:t>http://www.getchef.com</a:t>
            </a:r>
            <a:endParaRPr lang="en-US" u="sng" dirty="0"/>
          </a:p>
        </p:txBody>
      </p:sp>
      <p:sp>
        <p:nvSpPr>
          <p:cNvPr id="245770" name="Line 10"/>
          <p:cNvSpPr>
            <a:spLocks noChangeShapeType="1"/>
          </p:cNvSpPr>
          <p:nvPr/>
        </p:nvSpPr>
        <p:spPr bwMode="auto">
          <a:xfrm rot="10800000">
            <a:off x="8015974" y="3984624"/>
            <a:ext cx="1484419" cy="279717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n>
                <a:solidFill>
                  <a:schemeClr val="tx1"/>
                </a:solidFill>
              </a:ln>
            </a:endParaRPr>
          </a:p>
        </p:txBody>
      </p:sp>
    </p:spTree>
    <p:extLst>
      <p:ext uri="{BB962C8B-B14F-4D97-AF65-F5344CB8AC3E}">
        <p14:creationId xmlns:p14="http://schemas.microsoft.com/office/powerpoint/2010/main" val="3629979874"/>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1"/>
          <p:cNvSpPr>
            <a:spLocks noGrp="1" noChangeArrowheads="1"/>
          </p:cNvSpPr>
          <p:nvPr>
            <p:ph type="title"/>
          </p:nvPr>
        </p:nvSpPr>
        <p:spPr>
          <a:ln/>
        </p:spPr>
        <p:txBody>
          <a:bodyPr/>
          <a:lstStyle/>
          <a:p>
            <a:r>
              <a:rPr lang="en-US"/>
              <a:t>Create new account</a:t>
            </a:r>
          </a:p>
        </p:txBody>
      </p:sp>
      <p:sp>
        <p:nvSpPr>
          <p:cNvPr id="246787" name="Rectangle 3"/>
          <p:cNvSpPr>
            <a:spLocks noGrp="1" noChangeArrowheads="1"/>
          </p:cNvSpPr>
          <p:nvPr>
            <p:ph type="body" idx="1"/>
          </p:nvPr>
        </p:nvSpPr>
        <p:spPr>
          <a:xfrm>
            <a:off x="508794" y="1879600"/>
            <a:ext cx="9639497" cy="6731000"/>
          </a:xfrm>
          <a:ln/>
        </p:spPr>
        <p:txBody>
          <a:bodyPr/>
          <a:lstStyle/>
          <a:p>
            <a:r>
              <a:rPr lang="en-US" dirty="0"/>
              <a:t>Sign up for a new account</a:t>
            </a:r>
          </a:p>
          <a:p>
            <a:endParaRPr lang="en-US" dirty="0"/>
          </a:p>
          <a:p>
            <a:r>
              <a:rPr lang="en-US" dirty="0"/>
              <a:t>Chef Organization</a:t>
            </a:r>
          </a:p>
          <a:p>
            <a:pPr lvl="1"/>
            <a:r>
              <a:rPr lang="en-US" dirty="0"/>
              <a:t>provides multi-tenancy</a:t>
            </a:r>
          </a:p>
          <a:p>
            <a:pPr lvl="1"/>
            <a:r>
              <a:rPr lang="en-US" dirty="0"/>
              <a:t>name must be globally unique</a:t>
            </a:r>
          </a:p>
        </p:txBody>
      </p:sp>
      <p:pic>
        <p:nvPicPr>
          <p:cNvPr id="2" name="Picture 1"/>
          <p:cNvPicPr>
            <a:picLocks noChangeAspect="1"/>
          </p:cNvPicPr>
          <p:nvPr/>
        </p:nvPicPr>
        <p:blipFill>
          <a:blip r:embed="rId3"/>
          <a:stretch>
            <a:fillRect/>
          </a:stretch>
        </p:blipFill>
        <p:spPr>
          <a:xfrm>
            <a:off x="9043194" y="1676400"/>
            <a:ext cx="7086600" cy="6335187"/>
          </a:xfrm>
          <a:prstGeom prst="rect">
            <a:avLst/>
          </a:prstGeom>
        </p:spPr>
      </p:pic>
      <p:sp>
        <p:nvSpPr>
          <p:cNvPr id="3" name="Rectangle 2"/>
          <p:cNvSpPr/>
          <p:nvPr/>
        </p:nvSpPr>
        <p:spPr>
          <a:xfrm>
            <a:off x="-3682206" y="4191000"/>
            <a:ext cx="8128000" cy="1938992"/>
          </a:xfrm>
          <a:prstGeom prst="rect">
            <a:avLst/>
          </a:prstGeom>
        </p:spPr>
        <p:txBody>
          <a:bodyPr>
            <a:spAutoFit/>
          </a:bodyPr>
          <a:lstStyle/>
          <a:p>
            <a:r>
              <a:rPr lang="en-US" sz="2000" dirty="0">
                <a:solidFill>
                  <a:srgbClr val="FF0000"/>
                </a:solidFill>
              </a:rPr>
              <a:t>&lt;&lt;WIP </a:t>
            </a:r>
            <a:r>
              <a:rPr lang="en-US" sz="2000" dirty="0" smtClean="0">
                <a:solidFill>
                  <a:srgbClr val="FF0000"/>
                </a:solidFill>
              </a:rPr>
              <a:t>for course </a:t>
            </a:r>
            <a:r>
              <a:rPr lang="en-US" sz="2000" dirty="0" err="1" smtClean="0">
                <a:solidFill>
                  <a:srgbClr val="FF0000"/>
                </a:solidFill>
              </a:rPr>
              <a:t>dev</a:t>
            </a:r>
            <a:r>
              <a:rPr lang="en-US" sz="2000" dirty="0" smtClean="0">
                <a:solidFill>
                  <a:srgbClr val="FF0000"/>
                </a:solidFill>
              </a:rPr>
              <a:t> purposes:-</a:t>
            </a:r>
            <a:endParaRPr lang="en-US" sz="2000" dirty="0">
              <a:solidFill>
                <a:srgbClr val="FF0000"/>
              </a:solidFill>
            </a:endParaRP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a:t>
            </a:r>
            <a:r>
              <a:rPr lang="en-US" sz="2000" dirty="0">
                <a:solidFill>
                  <a:srgbClr val="FF0000"/>
                </a:solidFill>
              </a:rPr>
              <a:t>jhnftzptrckwin01</a:t>
            </a:r>
            <a:endParaRPr lang="en-US" sz="2000" dirty="0">
              <a:solidFill>
                <a:srgbClr val="FF0000"/>
              </a:solidFill>
            </a:endParaRP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spTree>
    <p:extLst>
      <p:ext uri="{BB962C8B-B14F-4D97-AF65-F5344CB8AC3E}">
        <p14:creationId xmlns:p14="http://schemas.microsoft.com/office/powerpoint/2010/main" val="3250849894"/>
      </p:ext>
    </p:extLst>
  </p:cSld>
  <p:clrMapOvr>
    <a:masterClrMapping/>
  </p:clrMapOvr>
  <p:transition xmlns:p14="http://schemas.microsoft.com/office/powerpoint/2010/mai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 Organization</a:t>
            </a:r>
            <a:endParaRPr lang="en-US" dirty="0"/>
          </a:p>
        </p:txBody>
      </p:sp>
      <p:pic>
        <p:nvPicPr>
          <p:cNvPr id="5" name="Picture 4"/>
          <p:cNvPicPr>
            <a:picLocks noChangeAspect="1"/>
          </p:cNvPicPr>
          <p:nvPr/>
        </p:nvPicPr>
        <p:blipFill>
          <a:blip r:embed="rId2"/>
          <a:stretch>
            <a:fillRect/>
          </a:stretch>
        </p:blipFill>
        <p:spPr>
          <a:xfrm>
            <a:off x="432594" y="1905000"/>
            <a:ext cx="7937500" cy="4321403"/>
          </a:xfrm>
          <a:prstGeom prst="rect">
            <a:avLst/>
          </a:prstGeom>
        </p:spPr>
      </p:pic>
      <p:pic>
        <p:nvPicPr>
          <p:cNvPr id="6" name="Picture 5"/>
          <p:cNvPicPr>
            <a:picLocks noChangeAspect="1"/>
          </p:cNvPicPr>
          <p:nvPr/>
        </p:nvPicPr>
        <p:blipFill>
          <a:blip r:embed="rId3"/>
          <a:stretch>
            <a:fillRect/>
          </a:stretch>
        </p:blipFill>
        <p:spPr>
          <a:xfrm>
            <a:off x="8662194" y="3733800"/>
            <a:ext cx="7213600" cy="4305300"/>
          </a:xfrm>
          <a:prstGeom prst="rect">
            <a:avLst/>
          </a:prstGeom>
        </p:spPr>
      </p:pic>
    </p:spTree>
    <p:extLst>
      <p:ext uri="{BB962C8B-B14F-4D97-AF65-F5344CB8AC3E}">
        <p14:creationId xmlns:p14="http://schemas.microsoft.com/office/powerpoint/2010/main" val="192768361"/>
      </p:ext>
    </p:extLst>
  </p:cSld>
  <p:clrMapOvr>
    <a:masterClrMapping/>
  </p:clrMapOvr>
  <p:transition xmlns:p14="http://schemas.microsoft.com/office/powerpoint/2010/mai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a:ln/>
        </p:spPr>
        <p:txBody>
          <a:bodyPr/>
          <a:lstStyle/>
          <a:p>
            <a:r>
              <a:rPr lang="en-US" sz="5300"/>
              <a:t>Landscape of a Chef-managed Infrastructure</a:t>
            </a:r>
          </a:p>
        </p:txBody>
      </p:sp>
      <p:pic>
        <p:nvPicPr>
          <p:cNvPr id="248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612900"/>
            <a:ext cx="6972981" cy="730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304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1"/>
          <p:cNvSpPr>
            <a:spLocks noGrp="1" noChangeArrowheads="1"/>
          </p:cNvSpPr>
          <p:nvPr>
            <p:ph type="title"/>
          </p:nvPr>
        </p:nvSpPr>
        <p:spPr>
          <a:ln/>
        </p:spPr>
        <p:txBody>
          <a:bodyPr/>
          <a:lstStyle/>
          <a:p>
            <a:r>
              <a:rPr lang="en-US" sz="6700" dirty="0"/>
              <a:t>Download "Starter Kit" for your Org</a:t>
            </a:r>
          </a:p>
        </p:txBody>
      </p:sp>
      <p:sp>
        <p:nvSpPr>
          <p:cNvPr id="250882" name="Rectangle 2"/>
          <p:cNvSpPr>
            <a:spLocks noGrp="1" noChangeArrowheads="1"/>
          </p:cNvSpPr>
          <p:nvPr>
            <p:ph type="body" idx="1"/>
          </p:nvPr>
        </p:nvSpPr>
        <p:spPr>
          <a:xfrm>
            <a:off x="800178" y="1600200"/>
            <a:ext cx="13881816" cy="2235200"/>
          </a:xfrm>
          <a:ln/>
        </p:spPr>
        <p:txBody>
          <a:bodyPr/>
          <a:lstStyle/>
          <a:p>
            <a:r>
              <a:rPr lang="en-US" dirty="0"/>
              <a:t>You get a .zip file from clicking this</a:t>
            </a:r>
          </a:p>
          <a:p>
            <a:r>
              <a:rPr lang="en-US" dirty="0"/>
              <a:t>Unzip the </a:t>
            </a:r>
            <a:r>
              <a:rPr lang="en-US" dirty="0" err="1"/>
              <a:t>zipfile</a:t>
            </a:r>
            <a:r>
              <a:rPr lang="en-US" dirty="0"/>
              <a:t> - you</a:t>
            </a:r>
            <a:r>
              <a:rPr lang="ja-JP" altLang="en-US" dirty="0">
                <a:latin typeface="Arial"/>
              </a:rPr>
              <a:t>’</a:t>
            </a:r>
            <a:r>
              <a:rPr lang="en-US" dirty="0" err="1"/>
              <a:t>ll</a:t>
            </a:r>
            <a:r>
              <a:rPr lang="en-US" dirty="0"/>
              <a:t> get a "chef-repo</a:t>
            </a:r>
            <a:r>
              <a:rPr lang="en-US" dirty="0" smtClean="0"/>
              <a:t>"</a:t>
            </a:r>
            <a:endParaRPr lang="en-US" dirty="0"/>
          </a:p>
        </p:txBody>
      </p:sp>
      <p:sp>
        <p:nvSpPr>
          <p:cNvPr id="5" name="Rectangle 2"/>
          <p:cNvSpPr txBox="1">
            <a:spLocks noChangeArrowheads="1"/>
          </p:cNvSpPr>
          <p:nvPr/>
        </p:nvSpPr>
        <p:spPr bwMode="auto">
          <a:xfrm>
            <a:off x="661194" y="4038600"/>
            <a:ext cx="9919669" cy="398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Put the "chef-repo" somewhere, e.g.:</a:t>
            </a:r>
          </a:p>
          <a:p>
            <a:pPr lvl="1"/>
            <a:r>
              <a:rPr lang="en-US" dirty="0" smtClean="0"/>
              <a:t>C:\Users\you\chef-repo (Win)</a:t>
            </a:r>
          </a:p>
          <a:p>
            <a:pPr lvl="1"/>
            <a:r>
              <a:rPr lang="en-US" dirty="0" smtClean="0"/>
              <a:t>/Users/you/chef-repo (Mac)</a:t>
            </a:r>
          </a:p>
          <a:p>
            <a:pPr lvl="1"/>
            <a:r>
              <a:rPr lang="en-US" dirty="0" smtClean="0"/>
              <a:t>/home/you/chef-repo (Linux)</a:t>
            </a:r>
            <a:endParaRPr lang="en-US" dirty="0"/>
          </a:p>
        </p:txBody>
      </p:sp>
      <p:pic>
        <p:nvPicPr>
          <p:cNvPr id="3" name="Picture 2"/>
          <p:cNvPicPr>
            <a:picLocks noChangeAspect="1"/>
          </p:cNvPicPr>
          <p:nvPr/>
        </p:nvPicPr>
        <p:blipFill>
          <a:blip r:embed="rId3"/>
          <a:stretch>
            <a:fillRect/>
          </a:stretch>
        </p:blipFill>
        <p:spPr>
          <a:xfrm>
            <a:off x="10643394" y="3581400"/>
            <a:ext cx="11847077" cy="4686300"/>
          </a:xfrm>
          <a:prstGeom prst="rect">
            <a:avLst/>
          </a:prstGeom>
        </p:spPr>
      </p:pic>
    </p:spTree>
    <p:extLst>
      <p:ext uri="{BB962C8B-B14F-4D97-AF65-F5344CB8AC3E}">
        <p14:creationId xmlns:p14="http://schemas.microsoft.com/office/powerpoint/2010/main" val="2675270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Grp="1" noChangeArrowheads="1"/>
          </p:cNvSpPr>
          <p:nvPr>
            <p:ph type="title"/>
          </p:nvPr>
        </p:nvSpPr>
        <p:spPr>
          <a:ln/>
        </p:spPr>
        <p:txBody>
          <a:bodyPr/>
          <a:lstStyle/>
          <a:p>
            <a:r>
              <a:rPr lang="en-US"/>
              <a:t>A quick tour of the chef-repo</a:t>
            </a:r>
          </a:p>
        </p:txBody>
      </p:sp>
      <p:sp>
        <p:nvSpPr>
          <p:cNvPr id="256002" name="Rectangle 2"/>
          <p:cNvSpPr>
            <a:spLocks noGrp="1" noChangeArrowheads="1"/>
          </p:cNvSpPr>
          <p:nvPr>
            <p:ph type="body" idx="1"/>
          </p:nvPr>
        </p:nvSpPr>
        <p:spPr>
          <a:ln/>
        </p:spPr>
        <p:txBody>
          <a:bodyPr/>
          <a:lstStyle/>
          <a:p>
            <a:r>
              <a:rPr lang="en-US"/>
              <a:t>Every infrastructure managed with Chef has a Chef Repository ("chef-repo")</a:t>
            </a:r>
          </a:p>
          <a:p>
            <a:r>
              <a:rPr lang="en-US" u="sng"/>
              <a:t>Type </a:t>
            </a:r>
            <a:r>
              <a:rPr lang="en-US" u="sng">
                <a:latin typeface="Arial Bold" charset="0"/>
                <a:cs typeface="Arial Bold" charset="0"/>
                <a:sym typeface="Arial Bold" charset="0"/>
              </a:rPr>
              <a:t>all</a:t>
            </a:r>
            <a:r>
              <a:rPr lang="en-US" u="sng"/>
              <a:t> commands in this class from the chef-repo directory</a:t>
            </a:r>
          </a:p>
          <a:p>
            <a:r>
              <a:rPr lang="en-US"/>
              <a:t>Let</a:t>
            </a:r>
            <a:r>
              <a:rPr lang="ja-JP" altLang="en-US">
                <a:latin typeface="Arial"/>
              </a:rPr>
              <a:t>’</a:t>
            </a:r>
            <a:r>
              <a:rPr lang="en-US"/>
              <a:t>s see what</a:t>
            </a:r>
            <a:r>
              <a:rPr lang="ja-JP" altLang="en-US">
                <a:latin typeface="Arial"/>
              </a:rPr>
              <a:t>’</a:t>
            </a:r>
            <a:r>
              <a:rPr lang="en-US"/>
              <a:t>s inside the chef-repo...</a:t>
            </a:r>
          </a:p>
        </p:txBody>
      </p:sp>
    </p:spTree>
    <p:extLst>
      <p:ext uri="{BB962C8B-B14F-4D97-AF65-F5344CB8AC3E}">
        <p14:creationId xmlns:p14="http://schemas.microsoft.com/office/powerpoint/2010/main" val="2883023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cd SOMEDIR\</a:t>
            </a:r>
            <a:r>
              <a:rPr lang="en-US" sz="4800" dirty="0" smtClean="0">
                <a:solidFill>
                  <a:srgbClr val="FFFFFF"/>
                </a:solidFill>
                <a:latin typeface="Courier"/>
                <a:ea typeface="Courier"/>
                <a:cs typeface="Courier"/>
                <a:sym typeface="Courier"/>
              </a:rPr>
              <a:t>chef-repo</a:t>
            </a:r>
            <a:endParaRPr lang="en-US" sz="4800" dirty="0">
              <a:solidFill>
                <a:srgbClr val="FFFFFF"/>
              </a:solidFill>
              <a:latin typeface="Courier"/>
              <a:ea typeface="Courier"/>
              <a:cs typeface="Courier"/>
              <a:sym typeface="Courier"/>
            </a:endParaRPr>
          </a:p>
        </p:txBody>
      </p:sp>
      <p:sp>
        <p:nvSpPr>
          <p:cNvPr id="155650" name="Rectangle 2"/>
          <p:cNvSpPr>
            <a:spLocks noGrp="1" noChangeArrowheads="1"/>
          </p:cNvSpPr>
          <p:nvPr>
            <p:ph type="title"/>
          </p:nvPr>
        </p:nvSpPr>
        <p:spPr/>
        <p:txBody>
          <a:bodyPr/>
          <a:lstStyle/>
          <a:p>
            <a:pPr eaLnBrk="1" hangingPunct="1">
              <a:defRPr/>
            </a:pPr>
            <a:r>
              <a:rPr lang="en-US" sz="7200" dirty="0">
                <a:sym typeface="Arial Bold" charset="0"/>
              </a:rPr>
              <a:t>Verify that knife is working</a:t>
            </a:r>
          </a:p>
        </p:txBody>
      </p:sp>
      <p:sp>
        <p:nvSpPr>
          <p:cNvPr id="7" name="Rectangle 6"/>
          <p:cNvSpPr>
            <a:spLocks noGrp="1" noChangeArrowheads="1"/>
          </p:cNvSpPr>
          <p:nvPr/>
        </p:nvSpPr>
        <p:spPr bwMode="auto">
          <a:xfrm>
            <a:off x="800894" y="3505200"/>
            <a:ext cx="14655800" cy="46482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PS \chef-repo&gt; </a:t>
            </a:r>
          </a:p>
        </p:txBody>
      </p:sp>
    </p:spTree>
    <p:extLst>
      <p:ext uri="{BB962C8B-B14F-4D97-AF65-F5344CB8AC3E}">
        <p14:creationId xmlns:p14="http://schemas.microsoft.com/office/powerpoint/2010/main" val="2105592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4000" b="1" dirty="0"/>
              <a:t>Name:</a:t>
            </a:r>
            <a:r>
              <a:rPr lang="en-US" sz="4000" dirty="0"/>
              <a:t> Dan Robinson</a:t>
            </a:r>
          </a:p>
          <a:p>
            <a:r>
              <a:rPr lang="en-US" sz="4000" b="1" dirty="0"/>
              <a:t>Current job role:</a:t>
            </a:r>
            <a:r>
              <a:rPr lang="en-US" sz="4000" dirty="0"/>
              <a:t> Solutions Engineer, Consulting</a:t>
            </a:r>
          </a:p>
          <a:p>
            <a:r>
              <a:rPr lang="en-US" sz="4000" b="1" dirty="0"/>
              <a:t>Previous job roles/background:</a:t>
            </a:r>
            <a:r>
              <a:rPr lang="en-US" sz="4000" dirty="0"/>
              <a:t> Consulting Engineer with </a:t>
            </a:r>
            <a:r>
              <a:rPr lang="en-US" sz="4000" dirty="0" err="1"/>
              <a:t>Opsware</a:t>
            </a:r>
            <a:r>
              <a:rPr lang="en-US" sz="4000" dirty="0"/>
              <a:t>/HP for 5 years prior to joining Chef, working with HP Server Automation.  Background also includes various consulting and engineering roles in email security, interactive television, and Internet services</a:t>
            </a:r>
          </a:p>
          <a:p>
            <a:r>
              <a:rPr lang="en-US" sz="4000" b="1" dirty="0"/>
              <a:t>Experience with Chef/</a:t>
            </a:r>
            <a:r>
              <a:rPr lang="en-US" sz="4000" b="1" dirty="0" err="1"/>
              <a:t>Config</a:t>
            </a:r>
            <a:r>
              <a:rPr lang="en-US" sz="4000" b="1" dirty="0"/>
              <a:t> Management:</a:t>
            </a:r>
            <a:r>
              <a:rPr lang="en-US" sz="4000" dirty="0"/>
              <a:t> 1.5 years working with (and working at) Chef</a:t>
            </a:r>
          </a:p>
          <a:p>
            <a:r>
              <a:rPr lang="en-US" sz="4000" b="1" dirty="0"/>
              <a:t>Favorite Text Editor:</a:t>
            </a:r>
            <a:r>
              <a:rPr lang="en-US" sz="4000" dirty="0"/>
              <a:t> </a:t>
            </a:r>
            <a:r>
              <a:rPr lang="en-US" sz="4000" dirty="0" err="1" smtClean="0"/>
              <a:t>SublimeText</a:t>
            </a:r>
            <a:endParaRPr lang="en-US" sz="4000" dirty="0"/>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p:cNvSpPr>
          <p:nvPr/>
        </p:nvSpPr>
        <p:spPr bwMode="auto">
          <a:xfrm>
            <a:off x="11659810" y="2514629"/>
            <a:ext cx="3962787" cy="15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marL="381000" indent="-381000">
              <a:spcBef>
                <a:spcPts val="1200"/>
              </a:spcBef>
              <a:buClr>
                <a:srgbClr val="D34825"/>
              </a:buClr>
              <a:buSzPct val="100000"/>
              <a:buFont typeface="Arial" pitchFamily="34" charset="0"/>
              <a:buChar char="•"/>
            </a:pPr>
            <a:r>
              <a:rPr lang="en-US" sz="3400">
                <a:solidFill>
                  <a:schemeClr val="tx1"/>
                </a:solidFill>
                <a:latin typeface="Arial" pitchFamily="34" charset="0"/>
                <a:cs typeface="Arial" pitchFamily="34" charset="0"/>
                <a:sym typeface="Arial" pitchFamily="34" charset="0"/>
              </a:rPr>
              <a:t>Your version may be different, that’s ok!</a:t>
            </a:r>
          </a:p>
        </p:txBody>
      </p:sp>
      <p:sp>
        <p:nvSpPr>
          <p:cNvPr id="159746" name="Rectangle 2"/>
          <p:cNvSpPr>
            <a:spLocks noGrp="1" noChangeArrowheads="1"/>
          </p:cNvSpPr>
          <p:nvPr>
            <p:ph type="title"/>
          </p:nvPr>
        </p:nvSpPr>
        <p:spPr/>
        <p:txBody>
          <a:bodyPr/>
          <a:lstStyle/>
          <a:p>
            <a:pPr eaLnBrk="1" hangingPunct="1">
              <a:defRPr/>
            </a:pPr>
            <a:r>
              <a:rPr lang="en-US">
                <a:sym typeface="Arial Bold" charset="0"/>
              </a:rPr>
              <a:t>Verify Knife</a:t>
            </a:r>
          </a:p>
        </p:txBody>
      </p:sp>
      <p:pic>
        <p:nvPicPr>
          <p:cNvPr id="1157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4262" y="5473705"/>
            <a:ext cx="327533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15717" name="Rectangle 4"/>
          <p:cNvSpPr>
            <a:spLocks/>
          </p:cNvSpPr>
          <p:nvPr/>
        </p:nvSpPr>
        <p:spPr bwMode="auto">
          <a:xfrm>
            <a:off x="825581" y="23241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--version</a:t>
            </a:r>
          </a:p>
          <a:p>
            <a:r>
              <a:rPr lang="en-US" sz="3600" dirty="0">
                <a:solidFill>
                  <a:srgbClr val="FFFFFF"/>
                </a:solidFill>
                <a:latin typeface="Courier"/>
                <a:ea typeface="Courier"/>
                <a:cs typeface="Courier"/>
                <a:sym typeface="Courier"/>
              </a:rPr>
              <a:t>Chef: </a:t>
            </a:r>
            <a:r>
              <a:rPr lang="en-US" sz="3600" dirty="0" smtClean="0">
                <a:solidFill>
                  <a:srgbClr val="FFFFFF"/>
                </a:solidFill>
                <a:latin typeface="Courier"/>
                <a:ea typeface="Courier"/>
                <a:cs typeface="Courier"/>
                <a:sym typeface="Courier"/>
              </a:rPr>
              <a:t>11.16.0</a:t>
            </a:r>
            <a:endParaRPr lang="en-US" sz="3600" dirty="0">
              <a:solidFill>
                <a:srgbClr val="FFFFFF"/>
              </a:solidFill>
              <a:latin typeface="Courier"/>
              <a:ea typeface="Courier"/>
              <a:cs typeface="Courier"/>
              <a:sym typeface="Courier"/>
            </a:endParaRPr>
          </a:p>
        </p:txBody>
      </p:sp>
      <p:sp>
        <p:nvSpPr>
          <p:cNvPr id="115718" name="Rectangle 5"/>
          <p:cNvSpPr>
            <a:spLocks/>
          </p:cNvSpPr>
          <p:nvPr/>
        </p:nvSpPr>
        <p:spPr bwMode="auto">
          <a:xfrm>
            <a:off x="825581" y="5334000"/>
            <a:ext cx="10160993"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a:solidFill>
                  <a:srgbClr val="FFFFFF"/>
                </a:solidFill>
                <a:latin typeface="Courier"/>
                <a:ea typeface="Courier"/>
                <a:cs typeface="Courier"/>
                <a:sym typeface="Courier"/>
              </a:rPr>
              <a:t>PS \chef-repo&gt; knife client list</a:t>
            </a:r>
          </a:p>
          <a:p>
            <a:r>
              <a:rPr lang="en-US" sz="3600" b="1" dirty="0">
                <a:solidFill>
                  <a:srgbClr val="FFFFFF"/>
                </a:solidFill>
                <a:latin typeface="Courier"/>
                <a:ea typeface="Courier"/>
                <a:cs typeface="Courier"/>
                <a:sym typeface="Courier"/>
              </a:rPr>
              <a:t>ORGNAME</a:t>
            </a:r>
            <a:r>
              <a:rPr lang="en-US" sz="3600" dirty="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148837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endParaRPr lang="en-US" sz="4800" dirty="0">
              <a:solidFill>
                <a:srgbClr val="FFFFFF"/>
              </a:solidFill>
              <a:latin typeface="Courier"/>
              <a:ea typeface="Courier"/>
              <a:cs typeface="Courier"/>
              <a:sym typeface="Courier"/>
            </a:endParaRPr>
          </a:p>
        </p:txBody>
      </p:sp>
      <p:sp>
        <p:nvSpPr>
          <p:cNvPr id="156674" name="Rectangle 2"/>
          <p:cNvSpPr>
            <a:spLocks noGrp="1" noChangeArrowheads="1"/>
          </p:cNvSpPr>
          <p:nvPr>
            <p:ph type="title"/>
          </p:nvPr>
        </p:nvSpPr>
        <p:spPr/>
        <p:txBody>
          <a:bodyPr/>
          <a:lstStyle/>
          <a:p>
            <a:pPr eaLnBrk="1" hangingPunct="1">
              <a:defRPr/>
            </a:pPr>
            <a:r>
              <a:rPr lang="en-US" sz="7200" dirty="0">
                <a:sym typeface="Arial Bold" charset="0"/>
              </a:rPr>
              <a:t>A quick tour of the chef-repo</a:t>
            </a:r>
          </a:p>
        </p:txBody>
      </p:sp>
      <p:sp>
        <p:nvSpPr>
          <p:cNvPr id="5" name="Rectangle 1"/>
          <p:cNvSpPr>
            <a:spLocks/>
          </p:cNvSpPr>
          <p:nvPr/>
        </p:nvSpPr>
        <p:spPr bwMode="auto">
          <a:xfrm>
            <a:off x="800178" y="3380154"/>
            <a:ext cx="14657232" cy="527538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endParaRPr lang="de-DE" dirty="0">
              <a:solidFill>
                <a:schemeClr val="bg1"/>
              </a:solidFill>
              <a:latin typeface="Courier"/>
              <a:cs typeface="Courier"/>
            </a:endParaRPr>
          </a:p>
          <a:p>
            <a:endParaRPr lang="de-DE" dirty="0">
              <a:solidFill>
                <a:schemeClr val="bg1"/>
              </a:solidFill>
              <a:latin typeface="Courier"/>
              <a:cs typeface="Courier"/>
            </a:endParaRPr>
          </a:p>
          <a:p>
            <a:endParaRPr lang="de-DE" dirty="0">
              <a:solidFill>
                <a:schemeClr val="bg1"/>
              </a:solidFill>
              <a:latin typeface="Courier"/>
              <a:cs typeface="Courier"/>
            </a:endParaRPr>
          </a:p>
          <a:p>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r>
              <a:rPr lang="de-DE" dirty="0">
                <a:solidFill>
                  <a:schemeClr val="bg1"/>
                </a:solidFill>
                <a:latin typeface="Courier"/>
                <a:cs typeface="Courier"/>
              </a:rPr>
              <a:t>----                -------------     ------ ----</a:t>
            </a:r>
          </a:p>
          <a:p>
            <a:r>
              <a:rPr lang="de-DE" dirty="0">
                <a:solidFill>
                  <a:schemeClr val="bg1"/>
                </a:solidFill>
                <a:latin typeface="Courier"/>
                <a:cs typeface="Courier"/>
              </a:rPr>
              <a:t>d----         9/15/2014  11:31 AM            .</a:t>
            </a:r>
            <a:r>
              <a:rPr lang="de-DE" dirty="0" err="1">
                <a:solidFill>
                  <a:schemeClr val="bg1"/>
                </a:solidFill>
                <a:latin typeface="Courier"/>
                <a:cs typeface="Courier"/>
              </a:rPr>
              <a:t>chef</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cookbooks</a:t>
            </a:r>
            <a:endParaRPr lang="de-DE" dirty="0">
              <a:solidFill>
                <a:schemeClr val="bg1"/>
              </a:solidFill>
              <a:latin typeface="Courier"/>
              <a:cs typeface="Courier"/>
            </a:endParaRPr>
          </a:p>
          <a:p>
            <a:r>
              <a:rPr lang="de-DE" dirty="0">
                <a:solidFill>
                  <a:schemeClr val="bg1"/>
                </a:solidFill>
                <a:latin typeface="Courier"/>
                <a:cs typeface="Courier"/>
              </a:rPr>
              <a:t>d----         9/15/2014  11:31 AM            </a:t>
            </a:r>
            <a:r>
              <a:rPr lang="de-DE" dirty="0" err="1">
                <a:solidFill>
                  <a:schemeClr val="bg1"/>
                </a:solidFill>
                <a:latin typeface="Courier"/>
                <a:cs typeface="Courier"/>
              </a:rPr>
              <a:t>roles</a:t>
            </a:r>
            <a:endParaRPr lang="de-DE" dirty="0">
              <a:solidFill>
                <a:schemeClr val="bg1"/>
              </a:solidFill>
              <a:latin typeface="Courier"/>
              <a:cs typeface="Courier"/>
            </a:endParaRPr>
          </a:p>
          <a:p>
            <a:r>
              <a:rPr lang="de-DE" dirty="0">
                <a:solidFill>
                  <a:schemeClr val="bg1"/>
                </a:solidFill>
                <a:latin typeface="Courier"/>
                <a:cs typeface="Courier"/>
              </a:rPr>
              <a:t>-a---         9/15/2014  11:31 AM        495 .</a:t>
            </a:r>
            <a:r>
              <a:rPr lang="de-DE" dirty="0" err="1">
                <a:solidFill>
                  <a:schemeClr val="bg1"/>
                </a:solidFill>
                <a:latin typeface="Courier"/>
                <a:cs typeface="Courier"/>
              </a:rPr>
              <a:t>gitignore</a:t>
            </a:r>
            <a:endParaRPr lang="de-DE" dirty="0">
              <a:solidFill>
                <a:schemeClr val="bg1"/>
              </a:solidFill>
              <a:latin typeface="Courier"/>
              <a:cs typeface="Courier"/>
            </a:endParaRPr>
          </a:p>
          <a:p>
            <a:r>
              <a:rPr lang="de-DE" dirty="0">
                <a:solidFill>
                  <a:schemeClr val="bg1"/>
                </a:solidFill>
                <a:latin typeface="Courier"/>
                <a:cs typeface="Courier"/>
              </a:rPr>
              <a:t>-a---         9/15/2014  11:31 AM       2372 </a:t>
            </a:r>
            <a:r>
              <a:rPr lang="de-DE" dirty="0" err="1">
                <a:solidFill>
                  <a:schemeClr val="bg1"/>
                </a:solidFill>
                <a:latin typeface="Courier"/>
                <a:cs typeface="Courier"/>
              </a:rPr>
              <a:t>README.md</a:t>
            </a:r>
            <a:endParaRPr lang="de-DE" dirty="0">
              <a:solidFill>
                <a:schemeClr val="bg1"/>
              </a:solidFill>
              <a:latin typeface="Courier"/>
              <a:cs typeface="Courier"/>
            </a:endParaRPr>
          </a:p>
          <a:p>
            <a:r>
              <a:rPr lang="de-DE" dirty="0">
                <a:solidFill>
                  <a:schemeClr val="bg1"/>
                </a:solidFill>
                <a:latin typeface="Courier"/>
                <a:cs typeface="Courier"/>
              </a:rPr>
              <a:t>-a---         9/15/2014  11:31 AM       3658 </a:t>
            </a:r>
            <a:r>
              <a:rPr lang="de-DE" dirty="0" err="1">
                <a:solidFill>
                  <a:schemeClr val="bg1"/>
                </a:solidFill>
                <a:latin typeface="Courier"/>
                <a:cs typeface="Courier"/>
              </a:rPr>
              <a:t>Vagrantfile</a:t>
            </a:r>
            <a:endParaRPr lang="en-US" dirty="0">
              <a:solidFill>
                <a:schemeClr val="bg1"/>
              </a:solidFill>
              <a:latin typeface="Courier"/>
              <a:cs typeface="Courier"/>
            </a:endParaRPr>
          </a:p>
        </p:txBody>
      </p:sp>
    </p:spTree>
    <p:extLst>
      <p:ext uri="{BB962C8B-B14F-4D97-AF65-F5344CB8AC3E}">
        <p14:creationId xmlns:p14="http://schemas.microsoft.com/office/powerpoint/2010/main" val="2579085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.chef</a:t>
            </a:r>
            <a:endParaRPr lang="en-US" sz="4800" dirty="0">
              <a:solidFill>
                <a:srgbClr val="FFFFFF"/>
              </a:solidFill>
              <a:latin typeface="Courier"/>
              <a:ea typeface="Courier"/>
              <a:cs typeface="Courier"/>
              <a:sym typeface="Courier"/>
            </a:endParaRPr>
          </a:p>
        </p:txBody>
      </p:sp>
      <p:sp>
        <p:nvSpPr>
          <p:cNvPr id="157698" name="Rectangle 2"/>
          <p:cNvSpPr>
            <a:spLocks noGrp="1" noChangeArrowheads="1"/>
          </p:cNvSpPr>
          <p:nvPr>
            <p:ph type="title"/>
          </p:nvPr>
        </p:nvSpPr>
        <p:spPr>
          <a:xfrm>
            <a:off x="800273" y="177800"/>
            <a:ext cx="15100921" cy="1117600"/>
          </a:xfrm>
        </p:spPr>
        <p:txBody>
          <a:bodyPr/>
          <a:lstStyle/>
          <a:p>
            <a:pPr eaLnBrk="1" hangingPunct="1">
              <a:defRPr/>
            </a:pPr>
            <a:r>
              <a:rPr lang="en-US" sz="7200" dirty="0">
                <a:sym typeface="Arial Bold" charset="0"/>
              </a:rPr>
              <a:t>What’s inside the .chef directory?</a:t>
            </a:r>
          </a:p>
        </p:txBody>
      </p:sp>
      <p:sp>
        <p:nvSpPr>
          <p:cNvPr id="5" name="Rectangle 1"/>
          <p:cNvSpPr>
            <a:spLocks/>
          </p:cNvSpPr>
          <p:nvPr/>
        </p:nvSpPr>
        <p:spPr bwMode="auto">
          <a:xfrm>
            <a:off x="800178" y="3505200"/>
            <a:ext cx="14657232" cy="5052786"/>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marL="0" lvl="1"/>
            <a:r>
              <a:rPr lang="de-DE" dirty="0">
                <a:solidFill>
                  <a:schemeClr val="bg1"/>
                </a:solidFill>
                <a:latin typeface="Courier"/>
                <a:cs typeface="Courier"/>
              </a:rPr>
              <a:t> Directory: C:\Users</a:t>
            </a:r>
            <a:r>
              <a:rPr lang="de-DE" dirty="0" smtClean="0">
                <a:solidFill>
                  <a:schemeClr val="bg1"/>
                </a:solidFill>
                <a:latin typeface="Courier"/>
                <a:cs typeface="Courier"/>
              </a:rPr>
              <a:t>\YOU\</a:t>
            </a:r>
            <a:r>
              <a:rPr lang="de-DE" dirty="0">
                <a:solidFill>
                  <a:schemeClr val="bg1"/>
                </a:solidFill>
                <a:latin typeface="Courier"/>
                <a:cs typeface="Courier"/>
              </a:rPr>
              <a:t>chef-</a:t>
            </a:r>
            <a:r>
              <a:rPr lang="de-DE" dirty="0" err="1">
                <a:solidFill>
                  <a:schemeClr val="bg1"/>
                </a:solidFill>
                <a:latin typeface="Courier"/>
                <a:cs typeface="Courier"/>
              </a:rPr>
              <a:t>repo</a:t>
            </a:r>
            <a:r>
              <a:rPr lang="de-DE" dirty="0">
                <a:solidFill>
                  <a:schemeClr val="bg1"/>
                </a:solidFill>
                <a:latin typeface="Courier"/>
                <a:cs typeface="Courier"/>
              </a:rPr>
              <a:t>\.</a:t>
            </a:r>
            <a:r>
              <a:rPr lang="de-DE" dirty="0" err="1">
                <a:solidFill>
                  <a:schemeClr val="bg1"/>
                </a:solidFill>
                <a:latin typeface="Courier"/>
                <a:cs typeface="Courier"/>
              </a:rPr>
              <a:t>chef</a:t>
            </a:r>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endParaRPr lang="de-DE" dirty="0">
              <a:solidFill>
                <a:schemeClr val="bg1"/>
              </a:solidFill>
              <a:latin typeface="Courier"/>
              <a:cs typeface="Courier"/>
            </a:endParaRPr>
          </a:p>
          <a:p>
            <a:pPr marL="0" lvl="1"/>
            <a:r>
              <a:rPr lang="de-DE" dirty="0">
                <a:solidFill>
                  <a:schemeClr val="bg1"/>
                </a:solidFill>
                <a:latin typeface="Courier"/>
                <a:cs typeface="Courier"/>
              </a:rPr>
              <a:t>Mode                </a:t>
            </a:r>
            <a:r>
              <a:rPr lang="de-DE" dirty="0" err="1">
                <a:solidFill>
                  <a:schemeClr val="bg1"/>
                </a:solidFill>
                <a:latin typeface="Courier"/>
                <a:cs typeface="Courier"/>
              </a:rPr>
              <a:t>LastWriteTime</a:t>
            </a:r>
            <a:r>
              <a:rPr lang="de-DE" dirty="0">
                <a:solidFill>
                  <a:schemeClr val="bg1"/>
                </a:solidFill>
                <a:latin typeface="Courier"/>
                <a:cs typeface="Courier"/>
              </a:rPr>
              <a:t>     </a:t>
            </a:r>
            <a:r>
              <a:rPr lang="de-DE" dirty="0" err="1">
                <a:solidFill>
                  <a:schemeClr val="bg1"/>
                </a:solidFill>
                <a:latin typeface="Courier"/>
                <a:cs typeface="Courier"/>
              </a:rPr>
              <a:t>Length</a:t>
            </a:r>
            <a:r>
              <a:rPr lang="de-DE" dirty="0">
                <a:solidFill>
                  <a:schemeClr val="bg1"/>
                </a:solidFill>
                <a:latin typeface="Courier"/>
                <a:cs typeface="Courier"/>
              </a:rPr>
              <a:t> Name</a:t>
            </a:r>
          </a:p>
          <a:p>
            <a:pPr marL="0" lvl="1"/>
            <a:r>
              <a:rPr lang="de-DE" dirty="0">
                <a:solidFill>
                  <a:schemeClr val="bg1"/>
                </a:solidFill>
                <a:latin typeface="Courier"/>
                <a:cs typeface="Courier"/>
              </a:rPr>
              <a:t>----                -------------     ------ ----</a:t>
            </a:r>
          </a:p>
          <a:p>
            <a:pPr marL="0" lvl="1"/>
            <a:r>
              <a:rPr lang="de-DE" dirty="0">
                <a:solidFill>
                  <a:schemeClr val="bg1"/>
                </a:solidFill>
                <a:latin typeface="Courier"/>
                <a:cs typeface="Courier"/>
              </a:rPr>
              <a:t>-a---         9/15/2014  11:31 AM       1674 </a:t>
            </a:r>
            <a:r>
              <a:rPr lang="en-US" dirty="0">
                <a:solidFill>
                  <a:schemeClr val="bg1"/>
                </a:solidFill>
                <a:latin typeface="Courier"/>
                <a:cs typeface="Courier"/>
              </a:rPr>
              <a:t>ORGNAME</a:t>
            </a:r>
            <a:r>
              <a:rPr lang="de-DE" dirty="0" smtClean="0">
                <a:solidFill>
                  <a:schemeClr val="bg1"/>
                </a:solidFill>
                <a:latin typeface="Courier"/>
                <a:cs typeface="Courier"/>
              </a:rPr>
              <a:t>-</a:t>
            </a:r>
            <a:r>
              <a:rPr lang="de-DE" dirty="0" err="1">
                <a:solidFill>
                  <a:schemeClr val="bg1"/>
                </a:solidFill>
                <a:latin typeface="Courier"/>
                <a:cs typeface="Courier"/>
              </a:rPr>
              <a:t>validator.pem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1674 </a:t>
            </a:r>
            <a:r>
              <a:rPr lang="en-US" dirty="0" err="1">
                <a:solidFill>
                  <a:schemeClr val="bg1"/>
                </a:solidFill>
                <a:latin typeface="Courier"/>
                <a:cs typeface="Courier"/>
              </a:rPr>
              <a:t>USERNAME.pem</a:t>
            </a:r>
            <a:endParaRPr lang="de-DE" dirty="0">
              <a:solidFill>
                <a:schemeClr val="bg1"/>
              </a:solidFill>
              <a:latin typeface="Courier"/>
              <a:cs typeface="Courier"/>
            </a:endParaRPr>
          </a:p>
          <a:p>
            <a:pPr marL="0" lvl="1"/>
            <a:r>
              <a:rPr lang="de-DE" dirty="0">
                <a:solidFill>
                  <a:schemeClr val="bg1"/>
                </a:solidFill>
                <a:latin typeface="Courier"/>
                <a:cs typeface="Courier"/>
              </a:rPr>
              <a:t>-a---         9/15/2014  11:31 AM        651 </a:t>
            </a:r>
            <a:r>
              <a:rPr lang="de-DE" dirty="0" err="1">
                <a:solidFill>
                  <a:schemeClr val="bg1"/>
                </a:solidFill>
                <a:latin typeface="Courier"/>
                <a:cs typeface="Courier"/>
              </a:rPr>
              <a:t>knife.rb</a:t>
            </a:r>
            <a:endParaRPr lang="en-US" dirty="0">
              <a:solidFill>
                <a:schemeClr val="bg1"/>
              </a:solidFill>
              <a:latin typeface="Courier"/>
              <a:cs typeface="Courier"/>
            </a:endParaRPr>
          </a:p>
        </p:txBody>
      </p:sp>
    </p:spTree>
    <p:extLst>
      <p:ext uri="{BB962C8B-B14F-4D97-AF65-F5344CB8AC3E}">
        <p14:creationId xmlns:p14="http://schemas.microsoft.com/office/powerpoint/2010/main" val="30639196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1"/>
          <p:cNvSpPr>
            <a:spLocks noGrp="1" noChangeArrowheads="1"/>
          </p:cNvSpPr>
          <p:nvPr>
            <p:ph type="title"/>
          </p:nvPr>
        </p:nvSpPr>
        <p:spPr>
          <a:ln/>
        </p:spPr>
        <p:txBody>
          <a:bodyPr/>
          <a:lstStyle/>
          <a:p>
            <a:r>
              <a:rPr lang="en-US" sz="7100"/>
              <a:t>What</a:t>
            </a:r>
            <a:r>
              <a:rPr lang="ja-JP" altLang="en-US" sz="7100">
                <a:latin typeface="Arial"/>
              </a:rPr>
              <a:t>’</a:t>
            </a:r>
            <a:r>
              <a:rPr lang="en-US" sz="7100"/>
              <a:t>s inside the .chef directory?</a:t>
            </a:r>
          </a:p>
        </p:txBody>
      </p:sp>
      <p:sp>
        <p:nvSpPr>
          <p:cNvPr id="260098" name="Rectangle 2"/>
          <p:cNvSpPr>
            <a:spLocks noGrp="1" noChangeArrowheads="1"/>
          </p:cNvSpPr>
          <p:nvPr>
            <p:ph type="body" idx="1"/>
          </p:nvPr>
        </p:nvSpPr>
        <p:spPr>
          <a:ln/>
        </p:spPr>
        <p:txBody>
          <a:bodyPr/>
          <a:lstStyle/>
          <a:p>
            <a:r>
              <a:rPr lang="en-US" dirty="0" err="1">
                <a:latin typeface="Courier" charset="0"/>
                <a:cs typeface="Courier" charset="0"/>
                <a:sym typeface="Courier" charset="0"/>
              </a:rPr>
              <a:t>knife.rb</a:t>
            </a:r>
            <a:r>
              <a:rPr lang="en-US" dirty="0"/>
              <a:t> is the configuration file for Knife.</a:t>
            </a:r>
          </a:p>
          <a:p>
            <a:r>
              <a:rPr lang="en-US" dirty="0"/>
              <a:t>The other two files are certificates for authentication with the Chef Server</a:t>
            </a:r>
          </a:p>
          <a:p>
            <a:pPr lvl="1"/>
            <a:r>
              <a:rPr lang="en-US" dirty="0"/>
              <a:t>We</a:t>
            </a:r>
            <a:r>
              <a:rPr lang="ja-JP" altLang="en-US" dirty="0">
                <a:latin typeface="Arial"/>
              </a:rPr>
              <a:t>’</a:t>
            </a:r>
            <a:r>
              <a:rPr lang="en-US" dirty="0" err="1"/>
              <a:t>ll</a:t>
            </a:r>
            <a:r>
              <a:rPr lang="en-US" dirty="0"/>
              <a:t> talk more about that </a:t>
            </a:r>
            <a:r>
              <a:rPr lang="en-US" dirty="0" smtClean="0"/>
              <a:t>later</a:t>
            </a:r>
            <a:endParaRPr lang="en-US" dirty="0"/>
          </a:p>
        </p:txBody>
      </p:sp>
    </p:spTree>
    <p:extLst>
      <p:ext uri="{BB962C8B-B14F-4D97-AF65-F5344CB8AC3E}">
        <p14:creationId xmlns:p14="http://schemas.microsoft.com/office/powerpoint/2010/main" val="872517681"/>
      </p:ext>
    </p:extLst>
  </p:cSld>
  <p:clrMapOvr>
    <a:masterClrMapping/>
  </p:clrMapOvr>
  <p:transition xmlns:p14="http://schemas.microsoft.com/office/powerpoint/2010/mai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a:ln/>
        </p:spPr>
        <p:txBody>
          <a:bodyPr/>
          <a:lstStyle/>
          <a:p>
            <a:r>
              <a:rPr lang="en-US" sz="6000"/>
              <a:t>Knife is the command-line tool for Chef</a:t>
            </a:r>
          </a:p>
        </p:txBody>
      </p:sp>
      <p:sp>
        <p:nvSpPr>
          <p:cNvPr id="253954" name="Rectangle 2"/>
          <p:cNvSpPr>
            <a:spLocks noGrp="1" noChangeArrowheads="1"/>
          </p:cNvSpPr>
          <p:nvPr>
            <p:ph type="body" idx="1"/>
          </p:nvPr>
        </p:nvSpPr>
        <p:spPr>
          <a:xfrm>
            <a:off x="800178" y="1892300"/>
            <a:ext cx="14657232" cy="6731000"/>
          </a:xfrm>
          <a:ln/>
        </p:spPr>
        <p:txBody>
          <a:bodyPr/>
          <a:lstStyle/>
          <a:p>
            <a:pPr>
              <a:spcBef>
                <a:spcPct val="0"/>
              </a:spcBef>
            </a:pPr>
            <a:r>
              <a:rPr lang="en-US" sz="3900"/>
              <a:t>Knife provides an API interface between a local Chef repository and the Chef Server, and lets you manage:</a:t>
            </a:r>
          </a:p>
          <a:p>
            <a:pPr lvl="1">
              <a:spcBef>
                <a:spcPts val="988"/>
              </a:spcBef>
            </a:pPr>
            <a:r>
              <a:rPr lang="en-US" sz="3900"/>
              <a:t>Nodes</a:t>
            </a:r>
          </a:p>
          <a:p>
            <a:pPr lvl="1">
              <a:spcBef>
                <a:spcPts val="988"/>
              </a:spcBef>
            </a:pPr>
            <a:r>
              <a:rPr lang="en-US" sz="3900"/>
              <a:t>Cookbooks and recipes</a:t>
            </a:r>
          </a:p>
          <a:p>
            <a:pPr lvl="1">
              <a:spcBef>
                <a:spcPts val="988"/>
              </a:spcBef>
            </a:pPr>
            <a:r>
              <a:rPr lang="en-US" sz="3900"/>
              <a:t>Roles</a:t>
            </a:r>
          </a:p>
          <a:p>
            <a:pPr lvl="1">
              <a:spcBef>
                <a:spcPts val="988"/>
              </a:spcBef>
            </a:pPr>
            <a:r>
              <a:rPr lang="en-US" sz="3900"/>
              <a:t>Stores of JSON data (data bags), including encrypted data</a:t>
            </a:r>
          </a:p>
          <a:p>
            <a:pPr lvl="1">
              <a:spcBef>
                <a:spcPts val="988"/>
              </a:spcBef>
            </a:pPr>
            <a:r>
              <a:rPr lang="en-US" sz="3900"/>
              <a:t>Environments</a:t>
            </a:r>
          </a:p>
          <a:p>
            <a:pPr lvl="1">
              <a:spcBef>
                <a:spcPts val="988"/>
              </a:spcBef>
            </a:pPr>
            <a:r>
              <a:rPr lang="en-US" sz="3900"/>
              <a:t>Cloud resources, including provisioning</a:t>
            </a:r>
          </a:p>
          <a:p>
            <a:pPr lvl="1">
              <a:spcBef>
                <a:spcPts val="988"/>
              </a:spcBef>
            </a:pPr>
            <a:r>
              <a:rPr lang="en-US" sz="3900"/>
              <a:t>The installation of Chef on management workstations</a:t>
            </a:r>
          </a:p>
          <a:p>
            <a:pPr lvl="1">
              <a:spcBef>
                <a:spcPts val="988"/>
              </a:spcBef>
            </a:pPr>
            <a:r>
              <a:rPr lang="en-US" sz="3900"/>
              <a:t>Searching of indexed data on the Chef Server</a:t>
            </a:r>
          </a:p>
        </p:txBody>
      </p:sp>
    </p:spTree>
    <p:extLst>
      <p:ext uri="{BB962C8B-B14F-4D97-AF65-F5344CB8AC3E}">
        <p14:creationId xmlns:p14="http://schemas.microsoft.com/office/powerpoint/2010/main" val="540225935"/>
      </p:ext>
    </p:extLst>
  </p:cSld>
  <p:clrMapOvr>
    <a:masterClrMapping/>
  </p:clrMapOvr>
  <p:transition xmlns:p14="http://schemas.microsoft.com/office/powerpoint/2010/mai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knife.rb</a:t>
            </a:r>
            <a:endParaRPr lang="en-US" dirty="0"/>
          </a:p>
        </p:txBody>
      </p:sp>
      <p:sp>
        <p:nvSpPr>
          <p:cNvPr id="3" name="Content Placeholder 2"/>
          <p:cNvSpPr>
            <a:spLocks noGrp="1"/>
          </p:cNvSpPr>
          <p:nvPr>
            <p:ph idx="1"/>
          </p:nvPr>
        </p:nvSpPr>
        <p:spPr/>
        <p:txBody>
          <a:bodyPr/>
          <a:lstStyle/>
          <a:p>
            <a:pPr>
              <a:lnSpc>
                <a:spcPct val="120000"/>
              </a:lnSpc>
            </a:pPr>
            <a:r>
              <a:rPr lang="en-US" sz="4400" dirty="0"/>
              <a:t>Default location</a:t>
            </a:r>
          </a:p>
          <a:p>
            <a:pPr lvl="1">
              <a:lnSpc>
                <a:spcPct val="120000"/>
              </a:lnSpc>
            </a:pPr>
            <a:r>
              <a:rPr lang="en-US" sz="4400" dirty="0">
                <a:latin typeface="Courier"/>
                <a:cs typeface="Courier"/>
              </a:rPr>
              <a:t>~/.chef/</a:t>
            </a:r>
            <a:r>
              <a:rPr lang="en-US" sz="4400" dirty="0" err="1">
                <a:latin typeface="Courier"/>
                <a:cs typeface="Courier"/>
              </a:rPr>
              <a:t>knife.rb</a:t>
            </a:r>
            <a:endParaRPr lang="en-US" sz="4400" dirty="0">
              <a:latin typeface="Courier"/>
              <a:cs typeface="Courier"/>
            </a:endParaRPr>
          </a:p>
          <a:p>
            <a:pPr lvl="1">
              <a:lnSpc>
                <a:spcPct val="120000"/>
              </a:lnSpc>
            </a:pPr>
            <a:r>
              <a:rPr lang="en-US" sz="4400" dirty="0">
                <a:latin typeface="Courier"/>
                <a:cs typeface="Courier"/>
              </a:rPr>
              <a:t>c:\Users\You\.</a:t>
            </a:r>
            <a:r>
              <a:rPr lang="en-US" sz="4400" dirty="0" smtClean="0">
                <a:latin typeface="Courier"/>
                <a:cs typeface="Courier"/>
              </a:rPr>
              <a:t>chef\</a:t>
            </a:r>
            <a:r>
              <a:rPr lang="en-US" sz="4400" dirty="0" err="1" smtClean="0">
                <a:latin typeface="Courier"/>
                <a:cs typeface="Courier"/>
              </a:rPr>
              <a:t>knife.rb</a:t>
            </a:r>
            <a:r>
              <a:rPr lang="en-US" sz="4400" dirty="0" smtClean="0">
                <a:latin typeface="Courier"/>
                <a:cs typeface="Courier"/>
              </a:rPr>
              <a:t> </a:t>
            </a:r>
            <a:r>
              <a:rPr lang="en-US" sz="4400" dirty="0">
                <a:latin typeface="Courier"/>
                <a:cs typeface="Courier"/>
              </a:rPr>
              <a:t>(Windows)</a:t>
            </a:r>
          </a:p>
          <a:p>
            <a:pPr>
              <a:lnSpc>
                <a:spcPct val="120000"/>
              </a:lnSpc>
            </a:pPr>
            <a:r>
              <a:rPr lang="en-US" sz="4400" dirty="0"/>
              <a:t>Use a project specific configuration</a:t>
            </a:r>
          </a:p>
          <a:p>
            <a:pPr lvl="1">
              <a:lnSpc>
                <a:spcPct val="120000"/>
              </a:lnSpc>
            </a:pPr>
            <a:r>
              <a:rPr lang="en-US" sz="4400" dirty="0">
                <a:latin typeface="Courier"/>
                <a:cs typeface="Courier"/>
              </a:rPr>
              <a:t>.chef/</a:t>
            </a:r>
            <a:r>
              <a:rPr lang="en-US" sz="4400" dirty="0" err="1">
                <a:latin typeface="Courier"/>
                <a:cs typeface="Courier"/>
              </a:rPr>
              <a:t>knife.rb</a:t>
            </a:r>
            <a:r>
              <a:rPr lang="en-US" sz="4400" dirty="0">
                <a:latin typeface="Courier"/>
                <a:cs typeface="Courier"/>
              </a:rPr>
              <a:t> </a:t>
            </a:r>
            <a:r>
              <a:rPr lang="en-US" sz="4400" dirty="0"/>
              <a:t>of the current directory</a:t>
            </a:r>
          </a:p>
          <a:p>
            <a:pPr lvl="1">
              <a:lnSpc>
                <a:spcPct val="120000"/>
              </a:lnSpc>
            </a:pPr>
            <a:r>
              <a:rPr lang="en-US" sz="4400" dirty="0">
                <a:latin typeface="Courier"/>
                <a:cs typeface="Courier"/>
              </a:rPr>
              <a:t>chef-repo/.chef/</a:t>
            </a:r>
            <a:r>
              <a:rPr lang="en-US" sz="4400" dirty="0" err="1" smtClean="0">
                <a:latin typeface="Courier"/>
                <a:cs typeface="Courier"/>
              </a:rPr>
              <a:t>knife.rb</a:t>
            </a:r>
            <a:endParaRPr lang="en-US" sz="4400" dirty="0" smtClean="0"/>
          </a:p>
          <a:p>
            <a:pPr>
              <a:lnSpc>
                <a:spcPct val="120000"/>
              </a:lnSpc>
            </a:pPr>
            <a:r>
              <a:rPr lang="en-US" sz="4400" u="sng" dirty="0" smtClean="0">
                <a:hlinkClick r:id="rId3"/>
              </a:rPr>
              <a:t>http</a:t>
            </a:r>
            <a:r>
              <a:rPr lang="en-US" sz="4400" u="sng" dirty="0">
                <a:hlinkClick r:id="rId3"/>
              </a:rPr>
              <a:t>://docs.opscode.com/config_rb_knife.html</a:t>
            </a:r>
            <a:endParaRPr lang="en-US" dirty="0"/>
          </a:p>
        </p:txBody>
      </p:sp>
    </p:spTree>
    <p:extLst>
      <p:ext uri="{BB962C8B-B14F-4D97-AF65-F5344CB8AC3E}">
        <p14:creationId xmlns:p14="http://schemas.microsoft.com/office/powerpoint/2010/main" val="2250650348"/>
      </p:ext>
    </p:extLst>
  </p:cSld>
  <p:clrMapOvr>
    <a:masterClrMapping/>
  </p:clrMapOvr>
  <p:transition xmlns:p14="http://schemas.microsoft.com/office/powerpoint/2010/mai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7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marL="6350" lvl="1">
              <a:lnSpc>
                <a:spcPct val="120000"/>
              </a:lnSpc>
            </a:pPr>
            <a:r>
              <a:rPr lang="en-US" sz="3600" dirty="0" smtClean="0">
                <a:latin typeface="Courier"/>
                <a:cs typeface="Courier"/>
              </a:rPr>
              <a:t>~/.chef/</a:t>
            </a:r>
            <a:r>
              <a:rPr lang="en-US" sz="3600" dirty="0" err="1" smtClean="0">
                <a:latin typeface="Courier"/>
                <a:cs typeface="Courier"/>
              </a:rPr>
              <a:t>knife.rb</a:t>
            </a:r>
            <a:endParaRPr lang="en-US" sz="3600" dirty="0">
              <a:latin typeface="Arial"/>
              <a:cs typeface="Arial"/>
            </a:endParaRPr>
          </a:p>
        </p:txBody>
      </p:sp>
      <p:sp>
        <p:nvSpPr>
          <p:cNvPr id="178180" name="Rectangle 3"/>
          <p:cNvSpPr>
            <a:spLocks/>
          </p:cNvSpPr>
          <p:nvPr/>
        </p:nvSpPr>
        <p:spPr bwMode="auto">
          <a:xfrm>
            <a:off x="356394" y="2381252"/>
            <a:ext cx="15773400" cy="59245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dirty="0" err="1">
                <a:latin typeface="Courier"/>
                <a:cs typeface="Courier"/>
              </a:rPr>
              <a:t>current_dir</a:t>
            </a:r>
            <a:r>
              <a:rPr lang="en-US" dirty="0">
                <a:latin typeface="Courier"/>
                <a:cs typeface="Courier"/>
              </a:rPr>
              <a:t> = </a:t>
            </a:r>
            <a:r>
              <a:rPr lang="en-US" dirty="0" err="1">
                <a:solidFill>
                  <a:srgbClr val="800000"/>
                </a:solidFill>
                <a:latin typeface="Courier"/>
                <a:cs typeface="Courier"/>
              </a:rPr>
              <a:t>File.</a:t>
            </a:r>
            <a:r>
              <a:rPr lang="en-US" dirty="0" err="1">
                <a:latin typeface="Courier"/>
                <a:cs typeface="Courier"/>
              </a:rPr>
              <a:t>dirname</a:t>
            </a:r>
            <a:r>
              <a:rPr lang="en-US" dirty="0">
                <a:latin typeface="Courier"/>
                <a:cs typeface="Courier"/>
              </a:rPr>
              <a:t>(</a:t>
            </a:r>
            <a:r>
              <a:rPr lang="en-US" dirty="0">
                <a:solidFill>
                  <a:srgbClr val="008000"/>
                </a:solidFill>
                <a:latin typeface="Courier"/>
                <a:cs typeface="Courier"/>
              </a:rPr>
              <a:t>__FILE__</a:t>
            </a:r>
            <a:r>
              <a:rPr lang="en-US" dirty="0">
                <a:latin typeface="Courier"/>
                <a:cs typeface="Courier"/>
              </a:rPr>
              <a:t>)</a:t>
            </a:r>
          </a:p>
          <a:p>
            <a:r>
              <a:rPr lang="en-US" dirty="0" err="1">
                <a:latin typeface="Courier"/>
                <a:cs typeface="Courier"/>
              </a:rPr>
              <a:t>log_level</a:t>
            </a:r>
            <a:r>
              <a:rPr lang="en-US" dirty="0">
                <a:latin typeface="Courier"/>
                <a:cs typeface="Courier"/>
              </a:rPr>
              <a:t>                </a:t>
            </a:r>
            <a:r>
              <a:rPr lang="en-US" dirty="0">
                <a:solidFill>
                  <a:srgbClr val="000090"/>
                </a:solidFill>
                <a:latin typeface="Courier"/>
                <a:cs typeface="Courier"/>
              </a:rPr>
              <a:t>:info</a:t>
            </a:r>
          </a:p>
          <a:p>
            <a:r>
              <a:rPr lang="en-US" dirty="0" err="1">
                <a:latin typeface="Courier"/>
                <a:cs typeface="Courier"/>
              </a:rPr>
              <a:t>log_location</a:t>
            </a:r>
            <a:r>
              <a:rPr lang="en-US" dirty="0">
                <a:latin typeface="Courier"/>
                <a:cs typeface="Courier"/>
              </a:rPr>
              <a:t>             </a:t>
            </a:r>
            <a:r>
              <a:rPr lang="en-US" dirty="0">
                <a:solidFill>
                  <a:srgbClr val="800000"/>
                </a:solidFill>
                <a:latin typeface="Courier"/>
                <a:cs typeface="Courier"/>
              </a:rPr>
              <a:t>STDOUT</a:t>
            </a:r>
          </a:p>
          <a:p>
            <a:r>
              <a:rPr lang="en-US" dirty="0" err="1">
                <a:latin typeface="Courier"/>
                <a:cs typeface="Courier"/>
              </a:rPr>
              <a:t>node_name</a:t>
            </a:r>
            <a:r>
              <a:rPr lang="en-US" dirty="0">
                <a:latin typeface="Courier"/>
                <a:cs typeface="Courier"/>
              </a:rPr>
              <a:t>                </a:t>
            </a:r>
            <a:r>
              <a:rPr lang="en-US" dirty="0">
                <a:solidFill>
                  <a:srgbClr val="800000"/>
                </a:solidFill>
                <a:latin typeface="Courier"/>
                <a:cs typeface="Courier"/>
              </a:rPr>
              <a:t>"USERNAME"</a:t>
            </a:r>
          </a:p>
          <a:p>
            <a:r>
              <a:rPr lang="en-US" dirty="0" err="1">
                <a:latin typeface="Courier"/>
                <a:cs typeface="Courier"/>
              </a:rPr>
              <a:t>client_key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a:t>
            </a:r>
            <a:r>
              <a:rPr lang="en-US" dirty="0" err="1">
                <a:solidFill>
                  <a:srgbClr val="800000"/>
                </a:solidFill>
                <a:latin typeface="Courier"/>
                <a:cs typeface="Courier"/>
              </a:rPr>
              <a:t>USERNAME.pem</a:t>
            </a:r>
            <a:r>
              <a:rPr lang="en-US" dirty="0">
                <a:solidFill>
                  <a:srgbClr val="800000"/>
                </a:solidFill>
                <a:latin typeface="Courier"/>
                <a:cs typeface="Courier"/>
              </a:rPr>
              <a:t>"</a:t>
            </a:r>
          </a:p>
          <a:p>
            <a:r>
              <a:rPr lang="en-US" dirty="0" err="1">
                <a:latin typeface="Courier"/>
                <a:cs typeface="Courier"/>
              </a:rPr>
              <a:t>validation_client_name</a:t>
            </a:r>
            <a:r>
              <a:rPr lang="en-US" dirty="0">
                <a:latin typeface="Courier"/>
                <a:cs typeface="Courier"/>
              </a:rPr>
              <a:t>   </a:t>
            </a:r>
            <a:r>
              <a:rPr lang="en-US" dirty="0">
                <a:solidFill>
                  <a:srgbClr val="800000"/>
                </a:solidFill>
                <a:latin typeface="Courier"/>
                <a:cs typeface="Courier"/>
              </a:rPr>
              <a:t>"ORGNAME-validator"</a:t>
            </a:r>
          </a:p>
          <a:p>
            <a:r>
              <a:rPr lang="en-US" dirty="0" err="1">
                <a:latin typeface="Courier"/>
                <a:cs typeface="Courier"/>
              </a:rPr>
              <a:t>validation_key</a:t>
            </a:r>
            <a:r>
              <a:rPr lang="en-US" dirty="0">
                <a:latin typeface="Courier"/>
                <a:cs typeface="Courier"/>
              </a:rPr>
              <a:t>           </a:t>
            </a:r>
            <a:r>
              <a:rPr lang="en-US" dirty="0">
                <a:solidFill>
                  <a:srgbClr val="800000"/>
                </a:solidFill>
                <a:latin typeface="Courier"/>
                <a:cs typeface="Courier"/>
              </a:rPr>
              <a:t>"#{</a:t>
            </a:r>
            <a:r>
              <a:rPr lang="en-US" dirty="0" err="1">
                <a:latin typeface="Courier"/>
                <a:cs typeface="Courier"/>
              </a:rPr>
              <a:t>current_dir</a:t>
            </a:r>
            <a:r>
              <a:rPr lang="en-US" dirty="0">
                <a:solidFill>
                  <a:srgbClr val="800000"/>
                </a:solidFill>
                <a:latin typeface="Courier"/>
                <a:cs typeface="Courier"/>
              </a:rPr>
              <a:t>}/ORGNAME-</a:t>
            </a:r>
            <a:r>
              <a:rPr lang="en-US" dirty="0" err="1">
                <a:solidFill>
                  <a:srgbClr val="800000"/>
                </a:solidFill>
                <a:latin typeface="Courier"/>
                <a:cs typeface="Courier"/>
              </a:rPr>
              <a:t>validator.pem</a:t>
            </a:r>
            <a:r>
              <a:rPr lang="en-US" dirty="0">
                <a:solidFill>
                  <a:srgbClr val="800000"/>
                </a:solidFill>
                <a:latin typeface="Courier"/>
                <a:cs typeface="Courier"/>
              </a:rPr>
              <a:t>"</a:t>
            </a:r>
          </a:p>
          <a:p>
            <a:r>
              <a:rPr lang="en-US" dirty="0" err="1">
                <a:latin typeface="Courier"/>
                <a:cs typeface="Courier"/>
              </a:rPr>
              <a:t>chef_server_url</a:t>
            </a:r>
            <a:r>
              <a:rPr lang="en-US" dirty="0">
                <a:latin typeface="Courier"/>
                <a:cs typeface="Courier"/>
              </a:rPr>
              <a:t>          </a:t>
            </a:r>
            <a:r>
              <a:rPr lang="en-US" dirty="0">
                <a:solidFill>
                  <a:srgbClr val="800000"/>
                </a:solidFill>
                <a:latin typeface="Courier"/>
                <a:cs typeface="Courier"/>
              </a:rPr>
              <a:t>"https://api.opscode.com/organizations/ORGNAME"</a:t>
            </a:r>
            <a:endParaRPr lang="en-US" dirty="0">
              <a:solidFill>
                <a:srgbClr val="800000"/>
              </a:solidFill>
              <a:latin typeface="Courier"/>
              <a:cs typeface="Courier"/>
              <a:hlinkClick r:id="rId3"/>
            </a:endParaRPr>
          </a:p>
          <a:p>
            <a:r>
              <a:rPr lang="it-IT" dirty="0" err="1">
                <a:latin typeface="Courier"/>
                <a:cs typeface="Courier"/>
              </a:rPr>
              <a:t>cache_type</a:t>
            </a:r>
            <a:r>
              <a:rPr lang="it-IT" dirty="0">
                <a:latin typeface="Courier"/>
                <a:cs typeface="Courier"/>
              </a:rPr>
              <a:t>               '</a:t>
            </a:r>
            <a:r>
              <a:rPr lang="it-IT" dirty="0" err="1">
                <a:latin typeface="Courier"/>
                <a:cs typeface="Courier"/>
              </a:rPr>
              <a:t>BasicFile</a:t>
            </a:r>
            <a:r>
              <a:rPr lang="it-IT" dirty="0">
                <a:latin typeface="Courier"/>
                <a:cs typeface="Courier"/>
              </a:rPr>
              <a:t>'</a:t>
            </a:r>
          </a:p>
          <a:p>
            <a:r>
              <a:rPr lang="it-IT" dirty="0" err="1">
                <a:latin typeface="Courier"/>
                <a:cs typeface="Courier"/>
              </a:rPr>
              <a:t>cache_options</a:t>
            </a:r>
            <a:r>
              <a:rPr lang="it-IT" dirty="0">
                <a:latin typeface="Courier"/>
                <a:cs typeface="Courier"/>
              </a:rPr>
              <a:t>( </a:t>
            </a:r>
            <a:r>
              <a:rPr lang="it-IT" dirty="0">
                <a:solidFill>
                  <a:srgbClr val="000090"/>
                </a:solidFill>
                <a:latin typeface="Courier"/>
                <a:cs typeface="Courier"/>
              </a:rPr>
              <a:t>:</a:t>
            </a:r>
            <a:r>
              <a:rPr lang="it-IT" dirty="0" err="1">
                <a:solidFill>
                  <a:srgbClr val="000090"/>
                </a:solidFill>
                <a:latin typeface="Courier"/>
                <a:cs typeface="Courier"/>
              </a:rPr>
              <a:t>path</a:t>
            </a:r>
            <a:r>
              <a:rPr lang="it-IT" dirty="0">
                <a:latin typeface="Courier"/>
                <a:cs typeface="Courier"/>
              </a:rPr>
              <a:t> =&gt; </a:t>
            </a:r>
            <a:r>
              <a:rPr lang="it-IT" dirty="0">
                <a:solidFill>
                  <a:srgbClr val="800000"/>
                </a:solidFill>
                <a:latin typeface="Courier"/>
                <a:cs typeface="Courier"/>
              </a:rPr>
              <a:t>"#{</a:t>
            </a:r>
            <a:r>
              <a:rPr lang="it-IT" dirty="0">
                <a:latin typeface="Courier"/>
                <a:cs typeface="Courier"/>
              </a:rPr>
              <a:t>ENV['HOME']</a:t>
            </a:r>
            <a:r>
              <a:rPr lang="it-IT" dirty="0">
                <a:solidFill>
                  <a:srgbClr val="800000"/>
                </a:solidFill>
                <a:latin typeface="Courier"/>
                <a:cs typeface="Courier"/>
              </a:rPr>
              <a:t>}/.chef/</a:t>
            </a:r>
            <a:r>
              <a:rPr lang="it-IT" dirty="0" err="1">
                <a:solidFill>
                  <a:srgbClr val="800000"/>
                </a:solidFill>
                <a:latin typeface="Courier"/>
                <a:cs typeface="Courier"/>
              </a:rPr>
              <a:t>checksums</a:t>
            </a:r>
            <a:r>
              <a:rPr lang="it-IT" dirty="0">
                <a:solidFill>
                  <a:srgbClr val="800000"/>
                </a:solidFill>
                <a:latin typeface="Courier"/>
                <a:cs typeface="Courier"/>
              </a:rPr>
              <a:t>" </a:t>
            </a:r>
            <a:r>
              <a:rPr lang="it-IT" dirty="0">
                <a:latin typeface="Courier"/>
                <a:cs typeface="Courier"/>
              </a:rPr>
              <a:t>)</a:t>
            </a:r>
          </a:p>
          <a:p>
            <a:r>
              <a:rPr lang="it-IT" dirty="0" err="1">
                <a:latin typeface="Courier"/>
                <a:cs typeface="Courier"/>
              </a:rPr>
              <a:t>cookbook_path</a:t>
            </a:r>
            <a:r>
              <a:rPr lang="it-IT" dirty="0">
                <a:latin typeface="Courier"/>
                <a:cs typeface="Courier"/>
              </a:rPr>
              <a:t>            [</a:t>
            </a:r>
            <a:r>
              <a:rPr lang="it-IT" dirty="0">
                <a:solidFill>
                  <a:srgbClr val="800000"/>
                </a:solidFill>
                <a:latin typeface="Courier"/>
                <a:cs typeface="Courier"/>
              </a:rPr>
              <a:t>"#{</a:t>
            </a:r>
            <a:r>
              <a:rPr lang="it-IT" dirty="0" err="1">
                <a:latin typeface="Courier"/>
                <a:cs typeface="Courier"/>
              </a:rPr>
              <a:t>current_dir</a:t>
            </a:r>
            <a:r>
              <a:rPr lang="it-IT" dirty="0">
                <a:solidFill>
                  <a:srgbClr val="800000"/>
                </a:solidFill>
                <a:latin typeface="Courier"/>
                <a:cs typeface="Courier"/>
              </a:rPr>
              <a:t>}/../</a:t>
            </a:r>
            <a:r>
              <a:rPr lang="it-IT" dirty="0" err="1">
                <a:solidFill>
                  <a:srgbClr val="800000"/>
                </a:solidFill>
                <a:latin typeface="Courier"/>
                <a:cs typeface="Courier"/>
              </a:rPr>
              <a:t>cookbooks</a:t>
            </a:r>
            <a:r>
              <a:rPr lang="it-IT" dirty="0">
                <a:solidFill>
                  <a:srgbClr val="800000"/>
                </a:solidFill>
                <a:latin typeface="Courier"/>
                <a:cs typeface="Courier"/>
              </a:rPr>
              <a:t>"</a:t>
            </a:r>
            <a:r>
              <a:rPr lang="it-IT" dirty="0">
                <a:latin typeface="Courier"/>
                <a:cs typeface="Courier"/>
              </a:rPr>
              <a:t>]</a:t>
            </a:r>
            <a:endParaRPr lang="en-US" i="1" dirty="0">
              <a:solidFill>
                <a:srgbClr val="408080"/>
              </a:solidFill>
              <a:latin typeface="Courier"/>
              <a:ea typeface="Courier"/>
              <a:cs typeface="Courier"/>
            </a:endParaRPr>
          </a:p>
        </p:txBody>
      </p:sp>
      <p:sp>
        <p:nvSpPr>
          <p:cNvPr id="258052" name="Rectangle 4"/>
          <p:cNvSpPr>
            <a:spLocks noGrp="1" noChangeArrowheads="1"/>
          </p:cNvSpPr>
          <p:nvPr>
            <p:ph type="title"/>
          </p:nvPr>
        </p:nvSpPr>
        <p:spPr/>
        <p:txBody>
          <a:bodyPr/>
          <a:lstStyle/>
          <a:p>
            <a:pPr eaLnBrk="1" hangingPunct="1">
              <a:defRPr/>
            </a:pPr>
            <a:r>
              <a:rPr lang="en-US" b="1" dirty="0" err="1"/>
              <a:t>knife.rb</a:t>
            </a:r>
            <a:endParaRPr lang="en-US" dirty="0">
              <a:sym typeface="Arial Bold" charset="0"/>
            </a:endParaRPr>
          </a:p>
        </p:txBody>
      </p:sp>
    </p:spTree>
    <p:extLst>
      <p:ext uri="{BB962C8B-B14F-4D97-AF65-F5344CB8AC3E}">
        <p14:creationId xmlns:p14="http://schemas.microsoft.com/office/powerpoint/2010/main" val="1591740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1"/>
          <p:cNvSpPr>
            <a:spLocks noGrp="1" noChangeArrowheads="1"/>
          </p:cNvSpPr>
          <p:nvPr>
            <p:ph type="title"/>
          </p:nvPr>
        </p:nvSpPr>
        <p:spPr>
          <a:xfrm>
            <a:off x="-4839173" y="-2209800"/>
            <a:ext cx="14657232" cy="1117600"/>
          </a:xfrm>
          <a:ln/>
        </p:spPr>
        <p:txBody>
          <a:bodyPr/>
          <a:lstStyle/>
          <a:p>
            <a:r>
              <a:rPr lang="en-US"/>
              <a:t>knife client list</a:t>
            </a:r>
          </a:p>
        </p:txBody>
      </p:sp>
      <p:sp>
        <p:nvSpPr>
          <p:cNvPr id="267266" name="Rectangle 2"/>
          <p:cNvSpPr>
            <a:spLocks noGrp="1" noChangeArrowheads="1"/>
          </p:cNvSpPr>
          <p:nvPr>
            <p:ph type="body" idx="1"/>
          </p:nvPr>
        </p:nvSpPr>
        <p:spPr>
          <a:xfrm>
            <a:off x="800178" y="1879600"/>
            <a:ext cx="9538416" cy="6731000"/>
          </a:xfrm>
          <a:ln/>
        </p:spPr>
        <p:txBody>
          <a:bodyPr/>
          <a:lstStyle/>
          <a:p>
            <a:pPr>
              <a:buSzPct val="99000"/>
              <a:buFont typeface="Arial" charset="0"/>
              <a:buAutoNum type="arabicPeriod"/>
            </a:pPr>
            <a:r>
              <a:rPr lang="en-US" dirty="0"/>
              <a:t>Reads the </a:t>
            </a:r>
            <a:r>
              <a:rPr lang="en-US" dirty="0" err="1"/>
              <a:t>chef_server_url</a:t>
            </a:r>
            <a:r>
              <a:rPr lang="en-US" dirty="0"/>
              <a:t> from </a:t>
            </a:r>
            <a:r>
              <a:rPr lang="en-US" dirty="0" err="1"/>
              <a:t>knife.rb</a:t>
            </a:r>
            <a:endParaRPr lang="en-US" dirty="0"/>
          </a:p>
          <a:p>
            <a:pPr>
              <a:buSzPct val="99000"/>
              <a:buFont typeface="Arial" charset="0"/>
              <a:buAutoNum type="arabicPeriod"/>
            </a:pPr>
            <a:r>
              <a:rPr lang="en-US" dirty="0"/>
              <a:t>Invokes HTTP GET to </a:t>
            </a:r>
            <a:r>
              <a:rPr lang="en-US" dirty="0">
                <a:latin typeface="Courier"/>
                <a:cs typeface="Courier"/>
              </a:rPr>
              <a:t>#{</a:t>
            </a:r>
            <a:r>
              <a:rPr lang="en-US" dirty="0" err="1">
                <a:latin typeface="Courier"/>
                <a:cs typeface="Courier"/>
              </a:rPr>
              <a:t>chef_server_url</a:t>
            </a:r>
            <a:r>
              <a:rPr lang="en-US" dirty="0">
                <a:latin typeface="Courier"/>
                <a:cs typeface="Courier"/>
              </a:rPr>
              <a:t>}/clients</a:t>
            </a:r>
          </a:p>
          <a:p>
            <a:pPr>
              <a:buSzPct val="99000"/>
              <a:buFont typeface="Arial" charset="0"/>
              <a:buAutoNum type="arabicPeriod"/>
            </a:pPr>
            <a:r>
              <a:rPr lang="en-US" dirty="0"/>
              <a:t>Displays the result</a:t>
            </a:r>
          </a:p>
        </p:txBody>
      </p:sp>
      <p:pic>
        <p:nvPicPr>
          <p:cNvPr id="267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4532" y="1684338"/>
            <a:ext cx="6782462" cy="710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67268" name="Rectangle 4"/>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knife client list</a:t>
            </a:r>
          </a:p>
        </p:txBody>
      </p:sp>
    </p:spTree>
    <p:extLst>
      <p:ext uri="{BB962C8B-B14F-4D97-AF65-F5344CB8AC3E}">
        <p14:creationId xmlns:p14="http://schemas.microsoft.com/office/powerpoint/2010/main" val="79624013"/>
      </p:ext>
    </p:extLst>
  </p:cSld>
  <p:clrMapOvr>
    <a:masterClrMapping/>
  </p:clrMapOvr>
  <p:transition xmlns:p14="http://schemas.microsoft.com/office/powerpoint/2010/mai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help list</a:t>
            </a:r>
          </a:p>
        </p:txBody>
      </p:sp>
      <p:sp>
        <p:nvSpPr>
          <p:cNvPr id="117763" name="Rectangle 2"/>
          <p:cNvSpPr>
            <a:spLocks/>
          </p:cNvSpPr>
          <p:nvPr/>
        </p:nvSpPr>
        <p:spPr bwMode="auto">
          <a:xfrm>
            <a:off x="825582" y="3276600"/>
            <a:ext cx="14606426"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dirty="0" smtClean="0">
                <a:solidFill>
                  <a:srgbClr val="FFFFFF"/>
                </a:solidFill>
                <a:latin typeface="Courier"/>
                <a:ea typeface="Courier"/>
                <a:cs typeface="Courier"/>
                <a:sym typeface="Courier"/>
              </a:rPr>
              <a:t>Available help topics are:  </a:t>
            </a:r>
          </a:p>
          <a:p>
            <a:pPr lvl="1"/>
            <a:r>
              <a:rPr lang="en-US" dirty="0" smtClean="0">
                <a:solidFill>
                  <a:srgbClr val="FFFFFF"/>
                </a:solidFill>
                <a:latin typeface="Courier"/>
                <a:ea typeface="Courier"/>
                <a:cs typeface="Courier"/>
                <a:sym typeface="Courier"/>
              </a:rPr>
              <a:t>bootstrap  </a:t>
            </a:r>
          </a:p>
          <a:p>
            <a:pPr lvl="1"/>
            <a:r>
              <a:rPr lang="en-US" dirty="0" smtClean="0">
                <a:solidFill>
                  <a:srgbClr val="FFFFFF"/>
                </a:solidFill>
                <a:latin typeface="Courier"/>
                <a:ea typeface="Courier"/>
                <a:cs typeface="Courier"/>
                <a:sym typeface="Courier"/>
              </a:rPr>
              <a:t>chef-shell  </a:t>
            </a:r>
          </a:p>
          <a:p>
            <a:pPr lvl="1"/>
            <a:r>
              <a:rPr lang="en-US" dirty="0" smtClean="0">
                <a:solidFill>
                  <a:srgbClr val="FFFFFF"/>
                </a:solidFill>
                <a:latin typeface="Courier"/>
                <a:ea typeface="Courier"/>
                <a:cs typeface="Courier"/>
                <a:sym typeface="Courier"/>
              </a:rPr>
              <a:t>client  </a:t>
            </a:r>
          </a:p>
          <a:p>
            <a:pPr lvl="1"/>
            <a:r>
              <a:rPr lang="en-US" dirty="0" smtClean="0">
                <a:solidFill>
                  <a:srgbClr val="FFFFFF"/>
                </a:solidFill>
                <a:latin typeface="Courier"/>
                <a:ea typeface="Courier"/>
                <a:cs typeface="Courier"/>
                <a:sym typeface="Courier"/>
              </a:rPr>
              <a:t>configure  </a:t>
            </a:r>
          </a:p>
          <a:p>
            <a:pPr lvl="1"/>
            <a:r>
              <a:rPr lang="en-US" dirty="0" smtClean="0">
                <a:solidFill>
                  <a:srgbClr val="FFFFFF"/>
                </a:solidFill>
                <a:latin typeface="Courier"/>
                <a:ea typeface="Courier"/>
                <a:cs typeface="Courier"/>
                <a:sym typeface="Courier"/>
              </a:rPr>
              <a:t>cookbook  </a:t>
            </a:r>
          </a:p>
          <a:p>
            <a:pPr lvl="1"/>
            <a:r>
              <a:rPr lang="en-US" dirty="0" smtClean="0">
                <a:solidFill>
                  <a:srgbClr val="FFFFFF"/>
                </a:solidFill>
                <a:latin typeface="Courier"/>
                <a:ea typeface="Courier"/>
                <a:cs typeface="Courier"/>
                <a:sym typeface="Courier"/>
              </a:rPr>
              <a:t>cookbook-site  </a:t>
            </a:r>
          </a:p>
          <a:p>
            <a:pPr lvl="1"/>
            <a:r>
              <a:rPr lang="en-US" dirty="0" smtClean="0">
                <a:solidFill>
                  <a:srgbClr val="FFFFFF"/>
                </a:solidFill>
                <a:latin typeface="Courier"/>
                <a:ea typeface="Courier"/>
                <a:cs typeface="Courier"/>
                <a:sym typeface="Courier"/>
              </a:rPr>
              <a:t>data-bag  </a:t>
            </a:r>
          </a:p>
          <a:p>
            <a:pPr lvl="1"/>
            <a:r>
              <a:rPr lang="en-US" dirty="0" smtClean="0">
                <a:solidFill>
                  <a:srgbClr val="FFFFFF"/>
                </a:solidFill>
                <a:latin typeface="Courier"/>
                <a:ea typeface="Courier"/>
                <a:cs typeface="Courier"/>
                <a:sym typeface="Courier"/>
              </a:rPr>
              <a:t>environment  </a:t>
            </a:r>
          </a:p>
          <a:p>
            <a:pPr lvl="1"/>
            <a:r>
              <a:rPr lang="en-US" dirty="0" smtClean="0">
                <a:solidFill>
                  <a:srgbClr val="FFFFFF"/>
                </a:solidFill>
                <a:latin typeface="Courier"/>
                <a:ea typeface="Courier"/>
                <a:cs typeface="Courier"/>
                <a:sym typeface="Courier"/>
              </a:rPr>
              <a:t>exec  </a:t>
            </a:r>
          </a:p>
          <a:p>
            <a:pPr lvl="1"/>
            <a:r>
              <a:rPr lang="en-US" dirty="0" smtClean="0">
                <a:solidFill>
                  <a:srgbClr val="FFFFFF"/>
                </a:solidFill>
                <a:latin typeface="Courier"/>
                <a:ea typeface="Courier"/>
                <a:cs typeface="Courier"/>
                <a:sym typeface="Courier"/>
              </a:rPr>
              <a:t>index  </a:t>
            </a:r>
          </a:p>
          <a:p>
            <a:pPr lvl="1"/>
            <a:r>
              <a:rPr lang="en-US" dirty="0" smtClean="0">
                <a:solidFill>
                  <a:srgbClr val="FFFFFF"/>
                </a:solidFill>
                <a:latin typeface="Courier"/>
                <a:ea typeface="Courier"/>
                <a:cs typeface="Courier"/>
                <a:sym typeface="Courier"/>
              </a:rPr>
              <a:t>Knife</a:t>
            </a:r>
          </a:p>
          <a:p>
            <a:pPr lvl="1"/>
            <a:r>
              <a:rPr lang="en-US" dirty="0" smtClean="0">
                <a:solidFill>
                  <a:srgbClr val="FFFFFF"/>
                </a:solidFill>
                <a:latin typeface="Courier"/>
                <a:ea typeface="Courier"/>
                <a:cs typeface="Courier"/>
                <a:sym typeface="Courier"/>
              </a:rPr>
              <a:t>…</a:t>
            </a:r>
            <a:endParaRPr lang="en-US" dirty="0">
              <a:solidFill>
                <a:srgbClr val="FFFFFF"/>
              </a:solidFill>
              <a:latin typeface="Courier"/>
              <a:ea typeface="Courier"/>
              <a:cs typeface="Courier"/>
              <a:sym typeface="Courier"/>
            </a:endParaRPr>
          </a:p>
        </p:txBody>
      </p:sp>
      <p:sp>
        <p:nvSpPr>
          <p:cNvPr id="162819" name="Rectangle 3"/>
          <p:cNvSpPr>
            <a:spLocks noGrp="1" noChangeArrowheads="1"/>
          </p:cNvSpPr>
          <p:nvPr>
            <p:ph type="title"/>
          </p:nvPr>
        </p:nvSpPr>
        <p:spPr/>
        <p:txBody>
          <a:bodyPr/>
          <a:lstStyle/>
          <a:p>
            <a:pPr eaLnBrk="1" hangingPunct="1">
              <a:defRPr/>
            </a:pPr>
            <a:r>
              <a:rPr lang="en-US" sz="7200" dirty="0">
                <a:sym typeface="Arial Bold" charset="0"/>
              </a:rPr>
              <a:t>Exercise: Run ‘knife help list’</a:t>
            </a:r>
          </a:p>
        </p:txBody>
      </p:sp>
    </p:spTree>
    <p:extLst>
      <p:ext uri="{BB962C8B-B14F-4D97-AF65-F5344CB8AC3E}">
        <p14:creationId xmlns:p14="http://schemas.microsoft.com/office/powerpoint/2010/main" val="2295450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a:solidFill>
                  <a:srgbClr val="FFFFFF"/>
                </a:solidFill>
                <a:latin typeface="Courier"/>
                <a:ea typeface="Courier"/>
                <a:cs typeface="Courier"/>
                <a:sym typeface="Courier"/>
              </a:rPr>
              <a:t>knife client list</a:t>
            </a:r>
          </a:p>
        </p:txBody>
      </p:sp>
      <p:sp>
        <p:nvSpPr>
          <p:cNvPr id="164866" name="Rectangle 2"/>
          <p:cNvSpPr>
            <a:spLocks noGrp="1" noChangeArrowheads="1"/>
          </p:cNvSpPr>
          <p:nvPr>
            <p:ph type="title"/>
          </p:nvPr>
        </p:nvSpPr>
        <p:spPr/>
        <p:txBody>
          <a:bodyPr/>
          <a:lstStyle/>
          <a:p>
            <a:pPr eaLnBrk="1" hangingPunct="1">
              <a:defRPr/>
            </a:pPr>
            <a:r>
              <a:rPr lang="en-US" sz="7200" dirty="0">
                <a:sym typeface="Arial Bold" charset="0"/>
              </a:rPr>
              <a:t>Exercise: Run ‘knife client list’</a:t>
            </a: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a:solidFill>
                  <a:srgbClr val="FFFFFF"/>
                </a:solidFill>
                <a:latin typeface="Courier"/>
                <a:ea typeface="Courier"/>
                <a:cs typeface="Courier"/>
                <a:sym typeface="Courier"/>
              </a:rPr>
              <a:t>ORGNAME</a:t>
            </a:r>
            <a:r>
              <a:rPr lang="en-US" sz="4800">
                <a:solidFill>
                  <a:srgbClr val="FFFFFF"/>
                </a:solidFill>
                <a:latin typeface="Courier"/>
                <a:ea typeface="Courier"/>
                <a:cs typeface="Courier"/>
                <a:sym typeface="Courier"/>
              </a:rPr>
              <a:t>-validator</a:t>
            </a:r>
          </a:p>
        </p:txBody>
      </p:sp>
    </p:spTree>
    <p:extLst>
      <p:ext uri="{BB962C8B-B14F-4D97-AF65-F5344CB8AC3E}">
        <p14:creationId xmlns:p14="http://schemas.microsoft.com/office/powerpoint/2010/main" val="2357130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1"/>
          <p:cNvSpPr>
            <a:spLocks noGrp="1" noChangeArrowheads="1"/>
          </p:cNvSpPr>
          <p:nvPr>
            <p:ph type="title"/>
          </p:nvPr>
        </p:nvSpPr>
        <p:spPr>
          <a:ln/>
        </p:spPr>
        <p:txBody>
          <a:bodyPr/>
          <a:lstStyle/>
          <a:p>
            <a:r>
              <a:rPr lang="en-US"/>
              <a:t>A few knife tips</a:t>
            </a:r>
          </a:p>
        </p:txBody>
      </p:sp>
      <p:sp>
        <p:nvSpPr>
          <p:cNvPr id="271362" name="Rectangle 2"/>
          <p:cNvSpPr>
            <a:spLocks noGrp="1" noChangeArrowheads="1"/>
          </p:cNvSpPr>
          <p:nvPr>
            <p:ph type="body" idx="1"/>
          </p:nvPr>
        </p:nvSpPr>
        <p:spPr>
          <a:ln/>
        </p:spPr>
        <p:txBody>
          <a:bodyPr/>
          <a:lstStyle/>
          <a:p>
            <a:r>
              <a:rPr lang="en-US" sz="4000" dirty="0"/>
              <a:t>Knife commands are structured as follows</a:t>
            </a:r>
          </a:p>
          <a:p>
            <a:pPr lvl="1"/>
            <a:r>
              <a:rPr lang="en-US" sz="4000" dirty="0"/>
              <a:t>knife </a:t>
            </a:r>
            <a:r>
              <a:rPr lang="en-US" sz="4000" dirty="0" smtClean="0"/>
              <a:t>NOUN </a:t>
            </a:r>
            <a:r>
              <a:rPr lang="en-US" sz="4000" dirty="0"/>
              <a:t>VERB [OPTIONS]</a:t>
            </a:r>
          </a:p>
          <a:p>
            <a:r>
              <a:rPr lang="en-US" sz="4000" dirty="0"/>
              <a:t>e.g.</a:t>
            </a:r>
          </a:p>
          <a:p>
            <a:pPr marL="405040" lvl="1" indent="0">
              <a:buNone/>
            </a:pPr>
            <a:r>
              <a:rPr lang="en-US" sz="4000" dirty="0">
                <a:latin typeface="Courier"/>
                <a:cs typeface="Courier"/>
              </a:rPr>
              <a:t>knife cookbook upload </a:t>
            </a:r>
            <a:r>
              <a:rPr lang="en-US" sz="4000" i="1" dirty="0" err="1">
                <a:latin typeface="Courier"/>
                <a:cs typeface="Courier"/>
              </a:rPr>
              <a:t>cookbook_name</a:t>
            </a:r>
            <a:endParaRPr lang="en-US" sz="4000" i="1" dirty="0">
              <a:latin typeface="Courier"/>
              <a:cs typeface="Courier"/>
            </a:endParaRPr>
          </a:p>
          <a:p>
            <a:pPr marL="405040" lvl="1" indent="0">
              <a:buNone/>
            </a:pPr>
            <a:r>
              <a:rPr lang="en-US" sz="4000" dirty="0">
                <a:latin typeface="Courier"/>
                <a:cs typeface="Courier"/>
              </a:rPr>
              <a:t>knife node list</a:t>
            </a:r>
          </a:p>
          <a:p>
            <a:endParaRPr lang="en-US" sz="4000" dirty="0"/>
          </a:p>
          <a:p>
            <a:r>
              <a:rPr lang="en-US" sz="4000" dirty="0"/>
              <a:t>You can get more help with</a:t>
            </a:r>
          </a:p>
          <a:p>
            <a:pPr lvl="1"/>
            <a:r>
              <a:rPr lang="en-US" sz="4000" dirty="0"/>
              <a:t>knife NOUN help</a:t>
            </a:r>
          </a:p>
          <a:p>
            <a:pPr lvl="1"/>
            <a:r>
              <a:rPr lang="en-US" sz="4000" dirty="0">
                <a:latin typeface="Courier"/>
                <a:cs typeface="Courier"/>
              </a:rPr>
              <a:t>knife --</a:t>
            </a:r>
            <a:r>
              <a:rPr lang="en-US" sz="4000" dirty="0" smtClean="0">
                <a:latin typeface="Courier"/>
                <a:cs typeface="Courier"/>
              </a:rPr>
              <a:t>help</a:t>
            </a:r>
            <a:r>
              <a:rPr lang="en-US" sz="4000" dirty="0" smtClean="0"/>
              <a:t> </a:t>
            </a:r>
            <a:r>
              <a:rPr lang="en-US" sz="4000" dirty="0"/>
              <a:t>just shows options</a:t>
            </a:r>
          </a:p>
        </p:txBody>
      </p:sp>
    </p:spTree>
    <p:extLst>
      <p:ext uri="{BB962C8B-B14F-4D97-AF65-F5344CB8AC3E}">
        <p14:creationId xmlns:p14="http://schemas.microsoft.com/office/powerpoint/2010/main" val="2015350891"/>
      </p:ext>
    </p:extLst>
  </p:cSld>
  <p:clrMapOvr>
    <a:masterClrMapping/>
  </p:clrMapOvr>
  <p:transition xmlns:p14="http://schemas.microsoft.com/office/powerpoint/2010/mai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a:xfrm>
            <a:off x="304830" y="177800"/>
            <a:ext cx="15813045" cy="1117600"/>
          </a:xfrm>
          <a:ln/>
        </p:spPr>
        <p:txBody>
          <a:bodyPr/>
          <a:lstStyle/>
          <a:p>
            <a:r>
              <a:rPr lang="en-US" sz="3800"/>
              <a:t>Best Practice: Use a text editor with a project drawer, or equivalent</a:t>
            </a:r>
          </a:p>
        </p:txBody>
      </p:sp>
      <p:sp>
        <p:nvSpPr>
          <p:cNvPr id="273410" name="Rectangle 2"/>
          <p:cNvSpPr>
            <a:spLocks noGrp="1" noChangeArrowheads="1"/>
          </p:cNvSpPr>
          <p:nvPr>
            <p:ph type="body" idx="1"/>
          </p:nvPr>
        </p:nvSpPr>
        <p:spPr>
          <a:ln/>
        </p:spPr>
        <p:txBody>
          <a:bodyPr/>
          <a:lstStyle/>
          <a:p>
            <a:r>
              <a:rPr lang="en-US"/>
              <a:t>Chef is about Infrastructure as Code</a:t>
            </a:r>
          </a:p>
          <a:p>
            <a:r>
              <a:rPr lang="en-US"/>
              <a:t>People who code for a living use text editors that are designed for the task</a:t>
            </a:r>
          </a:p>
          <a:p>
            <a:pPr lvl="1"/>
            <a:r>
              <a:rPr lang="en-US"/>
              <a:t>Vim, Emacs, Sublime Text, Notepad++, etc.</a:t>
            </a:r>
          </a:p>
        </p:txBody>
      </p:sp>
    </p:spTree>
    <p:extLst>
      <p:ext uri="{BB962C8B-B14F-4D97-AF65-F5344CB8AC3E}">
        <p14:creationId xmlns:p14="http://schemas.microsoft.com/office/powerpoint/2010/main" val="631357872"/>
      </p:ext>
    </p:extLst>
  </p:cSld>
  <p:clrMapOvr>
    <a:masterClrMapping/>
  </p:clrMapOvr>
  <p:transition xmlns:p14="http://schemas.microsoft.com/office/powerpoint/2010/mai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1"/>
          <p:cNvSpPr>
            <a:spLocks noGrp="1" noChangeArrowheads="1"/>
          </p:cNvSpPr>
          <p:nvPr>
            <p:ph type="title"/>
          </p:nvPr>
        </p:nvSpPr>
        <p:spPr>
          <a:ln/>
        </p:spPr>
        <p:txBody>
          <a:bodyPr/>
          <a:lstStyle/>
          <a:p>
            <a:r>
              <a:rPr lang="en-US"/>
              <a:t>Benefits of a good text editor</a:t>
            </a:r>
          </a:p>
        </p:txBody>
      </p:sp>
      <p:sp>
        <p:nvSpPr>
          <p:cNvPr id="275458" name="Rectangle 2"/>
          <p:cNvSpPr>
            <a:spLocks noGrp="1" noChangeArrowheads="1"/>
          </p:cNvSpPr>
          <p:nvPr>
            <p:ph type="body" idx="1"/>
          </p:nvPr>
        </p:nvSpPr>
        <p:spPr>
          <a:ln/>
        </p:spPr>
        <p:txBody>
          <a:bodyPr/>
          <a:lstStyle/>
          <a:p>
            <a:r>
              <a:rPr lang="en-US"/>
              <a:t>A good editor will</a:t>
            </a:r>
          </a:p>
          <a:p>
            <a:pPr lvl="1"/>
            <a:r>
              <a:rPr lang="en-US"/>
              <a:t>Show line numbers</a:t>
            </a:r>
          </a:p>
          <a:p>
            <a:pPr lvl="1"/>
            <a:r>
              <a:rPr lang="en-US"/>
              <a:t>Highlight syntax</a:t>
            </a:r>
          </a:p>
          <a:p>
            <a:pPr lvl="1"/>
            <a:r>
              <a:rPr lang="en-US"/>
              <a:t>Autocomplete commands</a:t>
            </a:r>
          </a:p>
          <a:p>
            <a:pPr lvl="1"/>
            <a:r>
              <a:rPr lang="en-US"/>
              <a:t>Allow you to open multiple files</a:t>
            </a:r>
          </a:p>
        </p:txBody>
      </p:sp>
    </p:spTree>
    <p:extLst>
      <p:ext uri="{BB962C8B-B14F-4D97-AF65-F5344CB8AC3E}">
        <p14:creationId xmlns:p14="http://schemas.microsoft.com/office/powerpoint/2010/main" val="103148299"/>
      </p:ext>
    </p:extLst>
  </p:cSld>
  <p:clrMapOvr>
    <a:masterClrMapping/>
  </p:clrMapOvr>
  <p:transition xmlns:p14="http://schemas.microsoft.com/office/powerpoint/2010/mai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1"/>
          <p:cNvSpPr>
            <a:spLocks noGrp="1" noChangeArrowheads="1"/>
          </p:cNvSpPr>
          <p:nvPr>
            <p:ph type="title"/>
          </p:nvPr>
        </p:nvSpPr>
        <p:spPr>
          <a:xfrm>
            <a:off x="800178" y="177800"/>
            <a:ext cx="15241489" cy="1117600"/>
          </a:xfrm>
          <a:ln/>
        </p:spPr>
        <p:txBody>
          <a:bodyPr/>
          <a:lstStyle/>
          <a:p>
            <a:r>
              <a:rPr lang="en-US" sz="3500"/>
              <a:t>If you do not have a preferred text editor on your workstation already...</a:t>
            </a:r>
          </a:p>
        </p:txBody>
      </p:sp>
      <p:sp>
        <p:nvSpPr>
          <p:cNvPr id="277506" name="Rectangle 2"/>
          <p:cNvSpPr>
            <a:spLocks noGrp="1" noChangeArrowheads="1"/>
          </p:cNvSpPr>
          <p:nvPr>
            <p:ph type="body" idx="1"/>
          </p:nvPr>
        </p:nvSpPr>
        <p:spPr>
          <a:xfrm>
            <a:off x="800178" y="2057400"/>
            <a:ext cx="5779064" cy="5702300"/>
          </a:xfrm>
          <a:ln/>
        </p:spPr>
        <p:txBody>
          <a:bodyPr/>
          <a:lstStyle/>
          <a:p>
            <a:r>
              <a:rPr lang="en-US"/>
              <a:t>Download Sublime Text</a:t>
            </a:r>
          </a:p>
          <a:p>
            <a:pPr lvl="1"/>
            <a:r>
              <a:rPr lang="en-US"/>
              <a:t>Free trial, not time bound</a:t>
            </a:r>
          </a:p>
          <a:p>
            <a:pPr lvl="1"/>
            <a:r>
              <a:rPr lang="en-US"/>
              <a:t>Works on every platform</a:t>
            </a:r>
          </a:p>
          <a:p>
            <a:r>
              <a:rPr lang="en-US" u="sng">
                <a:hlinkClick r:id="rId3"/>
              </a:rPr>
              <a:t>sublimetext.com</a:t>
            </a:r>
            <a:endParaRPr lang="en-US" u="sng"/>
          </a:p>
        </p:txBody>
      </p:sp>
      <p:pic>
        <p:nvPicPr>
          <p:cNvPr id="277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755" y="1754188"/>
            <a:ext cx="7584228" cy="618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1774650"/>
      </p:ext>
    </p:extLst>
  </p:cSld>
  <p:clrMapOvr>
    <a:masterClrMapping/>
  </p:clrMapOvr>
  <p:transition xmlns:p14="http://schemas.microsoft.com/office/powerpoint/2010/mai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3"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79554"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79555"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79556" name="Rectangle 4"/>
          <p:cNvSpPr>
            <a:spLocks/>
          </p:cNvSpPr>
          <p:nvPr/>
        </p:nvSpPr>
        <p:spPr bwMode="auto">
          <a:xfrm>
            <a:off x="838282" y="23685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"/path/to/editor --flags"</a:t>
            </a:r>
          </a:p>
        </p:txBody>
      </p:sp>
      <p:sp>
        <p:nvSpPr>
          <p:cNvPr id="279557" name="Rectangle 5"/>
          <p:cNvSpPr>
            <a:spLocks noGrp="1" noChangeArrowheads="1"/>
          </p:cNvSpPr>
          <p:nvPr>
            <p:ph type="title"/>
          </p:nvPr>
        </p:nvSpPr>
        <p:spPr>
          <a:ln/>
        </p:spPr>
        <p:txBody>
          <a:bodyPr/>
          <a:lstStyle/>
          <a:p>
            <a:r>
              <a:rPr lang="en-US"/>
              <a:t>Set Knife</a:t>
            </a:r>
            <a:r>
              <a:rPr lang="ja-JP" altLang="en-US">
                <a:latin typeface="Arial"/>
              </a:rPr>
              <a:t>’</a:t>
            </a:r>
            <a:r>
              <a:rPr lang="en-US"/>
              <a:t>s Editor: Linux/Mac</a:t>
            </a:r>
          </a:p>
        </p:txBody>
      </p:sp>
      <p:sp>
        <p:nvSpPr>
          <p:cNvPr id="279558" name="Rectangle 6"/>
          <p:cNvSpPr>
            <a:spLocks/>
          </p:cNvSpPr>
          <p:nvPr/>
        </p:nvSpPr>
        <p:spPr bwMode="auto">
          <a:xfrm>
            <a:off x="793827" y="3536950"/>
            <a:ext cx="15241489"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600">
                <a:solidFill>
                  <a:schemeClr val="tx1"/>
                </a:solidFill>
                <a:latin typeface="Arial Bold" charset="0"/>
                <a:ea typeface="ＭＳ Ｐゴシック" charset="0"/>
                <a:cs typeface="Arial Bold" charset="0"/>
                <a:sym typeface="Arial Bold" charset="0"/>
              </a:rPr>
              <a:t>Vim</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"/usr/bin/vim"</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Emacs</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"/usr/bin/emacs"</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Nano</a:t>
            </a:r>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Lucida Console" charset="0"/>
                <a:ea typeface="ＭＳ Ｐゴシック" charset="0"/>
                <a:cs typeface="Lucida Console" charset="0"/>
                <a:sym typeface="Lucida Console" charset="0"/>
              </a:rPr>
              <a:t>"/usr/bin/nano"</a:t>
            </a:r>
          </a:p>
          <a:p>
            <a:pPr algn="l"/>
            <a:r>
              <a:rPr lang="en-US" sz="2600">
                <a:solidFill>
                  <a:schemeClr val="tx1"/>
                </a:solidFill>
                <a:latin typeface="Arial Bold" charset="0"/>
                <a:ea typeface="ＭＳ Ｐゴシック" charset="0"/>
                <a:cs typeface="Arial Bold" charset="0"/>
                <a:sym typeface="Arial Bold" charset="0"/>
              </a:rPr>
              <a:t>Sublime Text</a:t>
            </a:r>
          </a:p>
          <a:p>
            <a:pPr algn="l"/>
            <a:r>
              <a:rPr lang="en-US" sz="2600">
                <a:solidFill>
                  <a:schemeClr val="tx1"/>
                </a:solidFill>
                <a:latin typeface="Lucida Console" charset="0"/>
                <a:ea typeface="ＭＳ Ｐゴシック" charset="0"/>
                <a:cs typeface="Lucida Console" charset="0"/>
                <a:sym typeface="Lucida Console" charset="0"/>
              </a:rPr>
              <a:t>"/Applications/Sublime\\ Text\\ 2.app/Contents/SharedSupport/bin/subl -w"</a:t>
            </a:r>
          </a:p>
          <a:p>
            <a:pPr algn="l"/>
            <a:endParaRPr lang="en-US" sz="2600">
              <a:solidFill>
                <a:schemeClr val="tx1"/>
              </a:solidFill>
              <a:latin typeface="Lucida Console" charset="0"/>
              <a:ea typeface="ＭＳ Ｐゴシック" charset="0"/>
              <a:cs typeface="Lucida Console" charset="0"/>
              <a:sym typeface="Lucida Console" charset="0"/>
            </a:endParaRPr>
          </a:p>
          <a:p>
            <a:pPr algn="l"/>
            <a:r>
              <a:rPr lang="en-US" sz="2600">
                <a:solidFill>
                  <a:schemeClr val="tx1"/>
                </a:solidFill>
                <a:latin typeface="Arial Bold" charset="0"/>
                <a:ea typeface="ＭＳ Ｐゴシック" charset="0"/>
                <a:cs typeface="Arial Bold" charset="0"/>
                <a:sym typeface="Arial Bold" charset="0"/>
              </a:rPr>
              <a:t>Text Wrangler</a:t>
            </a:r>
          </a:p>
          <a:p>
            <a:pPr algn="l"/>
            <a:r>
              <a:rPr lang="en-US" sz="2600">
                <a:solidFill>
                  <a:schemeClr val="tx1"/>
                </a:solidFill>
                <a:latin typeface="Lucida Console" charset="0"/>
                <a:ea typeface="ＭＳ Ｐゴシック" charset="0"/>
                <a:cs typeface="Lucida Console" charset="0"/>
                <a:sym typeface="Lucida Console" charset="0"/>
              </a:rPr>
              <a:t>"/Applications/TextWrangler.app/Contents/Helpers/edit -w"</a:t>
            </a:r>
          </a:p>
        </p:txBody>
      </p:sp>
    </p:spTree>
    <p:extLst>
      <p:ext uri="{BB962C8B-B14F-4D97-AF65-F5344CB8AC3E}">
        <p14:creationId xmlns:p14="http://schemas.microsoft.com/office/powerpoint/2010/main" val="3909759595"/>
      </p:ext>
    </p:extLst>
  </p:cSld>
  <p:clrMapOvr>
    <a:masterClrMapping/>
  </p:clrMapOvr>
  <p:transition xmlns:p14="http://schemas.microsoft.com/office/powerpoint/2010/mai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1"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160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1603"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~/chef-repo/.chef/knife.rb</a:t>
            </a:r>
          </a:p>
        </p:txBody>
      </p:sp>
      <p:sp>
        <p:nvSpPr>
          <p:cNvPr id="281604" name="Rectangle 4"/>
          <p:cNvSpPr>
            <a:spLocks/>
          </p:cNvSpPr>
          <p:nvPr/>
        </p:nvSpPr>
        <p:spPr bwMode="auto">
          <a:xfrm>
            <a:off x="838282" y="2381250"/>
            <a:ext cx="14631829" cy="11430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 Choose one of the following. </a:t>
            </a:r>
          </a:p>
          <a:p>
            <a:pPr algn="l"/>
            <a:r>
              <a:rPr lang="en-US" sz="2400">
                <a:solidFill>
                  <a:schemeClr val="tx1"/>
                </a:solidFill>
                <a:latin typeface="Courier" charset="0"/>
                <a:ea typeface="ＭＳ Ｐゴシック" charset="0"/>
                <a:cs typeface="Courier" charset="0"/>
                <a:sym typeface="Courier" charset="0"/>
              </a:rPr>
              <a:t>knife[:editor] = "C:\\path\\to\\editor.exe --flags"</a:t>
            </a:r>
          </a:p>
        </p:txBody>
      </p:sp>
      <p:sp>
        <p:nvSpPr>
          <p:cNvPr id="281605" name="Rectangle 5"/>
          <p:cNvSpPr>
            <a:spLocks noGrp="1" noChangeArrowheads="1"/>
          </p:cNvSpPr>
          <p:nvPr>
            <p:ph type="title"/>
          </p:nvPr>
        </p:nvSpPr>
        <p:spPr>
          <a:ln/>
        </p:spPr>
        <p:txBody>
          <a:bodyPr/>
          <a:lstStyle/>
          <a:p>
            <a:r>
              <a:rPr lang="en-US"/>
              <a:t>Set Knife</a:t>
            </a:r>
            <a:r>
              <a:rPr lang="ja-JP" altLang="en-US">
                <a:latin typeface="Arial"/>
              </a:rPr>
              <a:t>’</a:t>
            </a:r>
            <a:r>
              <a:rPr lang="en-US"/>
              <a:t>s Editor: Windows</a:t>
            </a:r>
          </a:p>
        </p:txBody>
      </p:sp>
      <p:sp>
        <p:nvSpPr>
          <p:cNvPr id="281606" name="Rectangle 6"/>
          <p:cNvSpPr>
            <a:spLocks/>
          </p:cNvSpPr>
          <p:nvPr/>
        </p:nvSpPr>
        <p:spPr bwMode="auto">
          <a:xfrm>
            <a:off x="666815" y="3657600"/>
            <a:ext cx="1524148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latin typeface="Arial Bold" charset="0"/>
                <a:ea typeface="ＭＳ Ｐゴシック" charset="0"/>
                <a:cs typeface="Arial Bold" charset="0"/>
                <a:sym typeface="Arial Bold" charset="0"/>
              </a:rPr>
              <a:t>Notepad++</a:t>
            </a:r>
            <a:endParaRPr lang="en-US">
              <a:solidFill>
                <a:schemeClr val="tx1"/>
              </a:solidFill>
              <a:latin typeface="Lucida Console" charset="0"/>
              <a:ea typeface="ＭＳ Ｐゴシック" charset="0"/>
              <a:cs typeface="Lucida Console" charset="0"/>
              <a:sym typeface="Lucida Console" charset="0"/>
            </a:endParaRPr>
          </a:p>
          <a:p>
            <a:pPr algn="l"/>
            <a:r>
              <a:rPr lang="en-US">
                <a:solidFill>
                  <a:schemeClr val="tx1"/>
                </a:solidFill>
                <a:latin typeface="Lucida Console" charset="0"/>
                <a:ea typeface="ＭＳ Ｐゴシック" charset="0"/>
                <a:cs typeface="Lucida Console" charset="0"/>
                <a:sym typeface="Lucida Console" charset="0"/>
              </a:rPr>
              <a:t>"C:\\progra~2\\notepa~1\\notepad++.exe -nosession -multiInst"</a:t>
            </a:r>
          </a:p>
          <a:p>
            <a:pPr algn="l"/>
            <a:r>
              <a:rPr lang="en-US">
                <a:solidFill>
                  <a:schemeClr val="tx1"/>
                </a:solidFill>
                <a:latin typeface="Arial Bold" charset="0"/>
                <a:ea typeface="ＭＳ Ｐゴシック" charset="0"/>
                <a:cs typeface="Arial Bold" charset="0"/>
                <a:sym typeface="Arial Bold" charset="0"/>
              </a:rPr>
              <a:t>Sublime Text</a:t>
            </a:r>
          </a:p>
          <a:p>
            <a:pPr algn="l"/>
            <a:r>
              <a:rPr lang="en-US">
                <a:solidFill>
                  <a:schemeClr val="tx1"/>
                </a:solidFill>
                <a:latin typeface="Lucida Console" charset="0"/>
                <a:ea typeface="ＭＳ Ｐゴシック" charset="0"/>
                <a:cs typeface="Lucida Console" charset="0"/>
                <a:sym typeface="Lucida Console" charset="0"/>
              </a:rPr>
              <a:t>"C:\\progra~1\\sublim~1\\sublime_text.exe --wait"</a:t>
            </a:r>
          </a:p>
          <a:p>
            <a:pPr algn="l"/>
            <a:r>
              <a:rPr lang="en-US">
                <a:solidFill>
                  <a:schemeClr val="tx1"/>
                </a:solidFill>
                <a:latin typeface="Lucida Console" charset="0"/>
                <a:ea typeface="ＭＳ Ｐゴシック" charset="0"/>
                <a:cs typeface="Lucida Console" charset="0"/>
                <a:sym typeface="Lucida Console" charset="0"/>
              </a:rPr>
              <a:t>        </a:t>
            </a:r>
            <a:r>
              <a:rPr lang="en-US">
                <a:solidFill>
                  <a:schemeClr val="tx1"/>
                </a:solidFill>
                <a:latin typeface="Arial Bold" charset="0"/>
                <a:ea typeface="ＭＳ Ｐゴシック" charset="0"/>
                <a:cs typeface="Arial Bold" charset="0"/>
                <a:sym typeface="Arial Bold" charset="0"/>
              </a:rPr>
              <a:t>Textpad</a:t>
            </a:r>
          </a:p>
          <a:p>
            <a:pPr algn="l"/>
            <a:r>
              <a:rPr lang="en-US">
                <a:solidFill>
                  <a:schemeClr val="tx1"/>
                </a:solidFill>
                <a:latin typeface="Lucida Console" charset="0"/>
                <a:ea typeface="ＭＳ Ｐゴシック" charset="0"/>
                <a:cs typeface="Lucida Console" charset="0"/>
                <a:sym typeface="Lucida Console" charset="0"/>
              </a:rPr>
              <a:t>"C:\\progra~2\\textpa~1\\TextPad.exe"</a:t>
            </a:r>
          </a:p>
          <a:p>
            <a:pPr algn="l"/>
            <a:r>
              <a:rPr lang="en-US">
                <a:solidFill>
                  <a:schemeClr val="tx1"/>
                </a:solidFill>
                <a:latin typeface="Arial Bold" charset="0"/>
                <a:ea typeface="ＭＳ Ｐゴシック" charset="0"/>
                <a:cs typeface="Arial Bold" charset="0"/>
                <a:sym typeface="Arial Bold" charset="0"/>
              </a:rPr>
              <a:t>Vim</a:t>
            </a:r>
          </a:p>
          <a:p>
            <a:pPr algn="l"/>
            <a:r>
              <a:rPr lang="en-US">
                <a:solidFill>
                  <a:schemeClr val="tx1"/>
                </a:solidFill>
                <a:latin typeface="Lucida Console" charset="0"/>
                <a:ea typeface="ＭＳ Ｐゴシック" charset="0"/>
                <a:cs typeface="Lucida Console" charset="0"/>
                <a:sym typeface="Lucida Console" charset="0"/>
              </a:rPr>
              <a:t>"C:\\progra~2\\vim\\vim74\\gvim.exe"</a:t>
            </a:r>
            <a:endParaRPr lang="en-US" sz="2400">
              <a:solidFill>
                <a:schemeClr val="tx1"/>
              </a:solidFill>
              <a:latin typeface="Lucida Console" charset="0"/>
              <a:ea typeface="ＭＳ Ｐゴシック" charset="0"/>
              <a:cs typeface="Lucida Console" charset="0"/>
              <a:sym typeface="Lucida Console" charset="0"/>
            </a:endParaRPr>
          </a:p>
        </p:txBody>
      </p:sp>
    </p:spTree>
    <p:extLst>
      <p:ext uri="{BB962C8B-B14F-4D97-AF65-F5344CB8AC3E}">
        <p14:creationId xmlns:p14="http://schemas.microsoft.com/office/powerpoint/2010/main" val="3806548344"/>
      </p:ext>
    </p:extLst>
  </p:cSld>
  <p:clrMapOvr>
    <a:masterClrMapping/>
  </p:clrMapOvr>
  <p:transition xmlns:p14="http://schemas.microsoft.com/office/powerpoint/2010/mai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49" name="Rectangle 1"/>
          <p:cNvSpPr>
            <a:spLocks noGrp="1" noChangeArrowheads="1"/>
          </p:cNvSpPr>
          <p:nvPr>
            <p:ph type="title"/>
          </p:nvPr>
        </p:nvSpPr>
        <p:spPr>
          <a:ln/>
        </p:spPr>
        <p:txBody>
          <a:bodyPr/>
          <a:lstStyle/>
          <a:p>
            <a:r>
              <a:rPr lang="en-US"/>
              <a:t>Using your favorite EDITOR</a:t>
            </a:r>
          </a:p>
        </p:txBody>
      </p:sp>
      <p:sp>
        <p:nvSpPr>
          <p:cNvPr id="283650" name="Rectangle 2"/>
          <p:cNvSpPr>
            <a:spLocks/>
          </p:cNvSpPr>
          <p:nvPr/>
        </p:nvSpPr>
        <p:spPr bwMode="auto">
          <a:xfrm>
            <a:off x="241324" y="1587500"/>
            <a:ext cx="1157083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100">
                <a:solidFill>
                  <a:schemeClr val="tx1"/>
                </a:solidFill>
                <a:latin typeface="Arial Bold" charset="0"/>
                <a:ea typeface="ＭＳ Ｐゴシック" charset="0"/>
                <a:cs typeface="Arial Bold" charset="0"/>
                <a:sym typeface="Arial Bold" charset="0"/>
              </a:rPr>
              <a:t>Linux/OSX/Unix</a:t>
            </a:r>
          </a:p>
        </p:txBody>
      </p:sp>
      <p:sp>
        <p:nvSpPr>
          <p:cNvPr id="283651" name="Rectangle 3"/>
          <p:cNvSpPr>
            <a:spLocks/>
          </p:cNvSpPr>
          <p:nvPr/>
        </p:nvSpPr>
        <p:spPr bwMode="auto">
          <a:xfrm>
            <a:off x="203220" y="5937250"/>
            <a:ext cx="115708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200">
                <a:solidFill>
                  <a:schemeClr val="tx1"/>
                </a:solidFill>
                <a:latin typeface="Arial Bold" charset="0"/>
                <a:ea typeface="ＭＳ Ｐゴシック" charset="0"/>
                <a:cs typeface="Arial Bold" charset="0"/>
                <a:sym typeface="Arial Bold" charset="0"/>
              </a:rPr>
              <a:t>Windows in </a:t>
            </a:r>
            <a:r>
              <a:rPr lang="en-US" sz="4200" b="1">
                <a:solidFill>
                  <a:schemeClr val="tx1"/>
                </a:solidFill>
                <a:latin typeface="Courier" charset="0"/>
                <a:ea typeface="ＭＳ Ｐゴシック" charset="0"/>
                <a:cs typeface="Courier" charset="0"/>
                <a:sym typeface="Courier" charset="0"/>
              </a:rPr>
              <a:t>cmd.exe</a:t>
            </a:r>
          </a:p>
        </p:txBody>
      </p:sp>
      <p:sp>
        <p:nvSpPr>
          <p:cNvPr id="283652" name="Rectangle 4"/>
          <p:cNvSpPr>
            <a:spLocks/>
          </p:cNvSpPr>
          <p:nvPr/>
        </p:nvSpPr>
        <p:spPr bwMode="auto">
          <a:xfrm>
            <a:off x="825581" y="669925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setx EDITOR "\"%ProgramFiles%\Sublime Text 2\sublime_text.exe\" --wait"</a:t>
            </a:r>
          </a:p>
        </p:txBody>
      </p:sp>
      <p:sp>
        <p:nvSpPr>
          <p:cNvPr id="283653" name="Rectangle 5"/>
          <p:cNvSpPr>
            <a:spLocks/>
          </p:cNvSpPr>
          <p:nvPr/>
        </p:nvSpPr>
        <p:spPr bwMode="auto">
          <a:xfrm>
            <a:off x="838282" y="7556500"/>
            <a:ext cx="14631829"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spcBef>
                <a:spcPts val="1200"/>
              </a:spcBef>
            </a:pPr>
            <a:r>
              <a:rPr lang="en-US" sz="3900">
                <a:solidFill>
                  <a:schemeClr val="tx1"/>
                </a:solidFill>
                <a:latin typeface="Arial" charset="0"/>
                <a:ea typeface="ＭＳ Ｐゴシック" charset="0"/>
                <a:cs typeface="Arial" charset="0"/>
                <a:sym typeface="Arial" charset="0"/>
              </a:rPr>
              <a:t>close</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and start a new</a:t>
            </a:r>
            <a:r>
              <a:rPr lang="en-US" sz="2800">
                <a:solidFill>
                  <a:schemeClr val="tx1"/>
                </a:solidFill>
                <a:latin typeface="Arial" charset="0"/>
                <a:ea typeface="ＭＳ Ｐゴシック" charset="0"/>
                <a:cs typeface="Arial" charset="0"/>
                <a:sym typeface="Arial" charset="0"/>
              </a:rPr>
              <a:t> </a:t>
            </a:r>
            <a:r>
              <a:rPr lang="en-US" sz="2700">
                <a:solidFill>
                  <a:schemeClr val="tx1"/>
                </a:solidFill>
                <a:latin typeface="Courier" charset="0"/>
                <a:ea typeface="ＭＳ Ｐゴシック" charset="0"/>
                <a:cs typeface="Courier" charset="0"/>
                <a:sym typeface="Courier" charset="0"/>
              </a:rPr>
              <a:t>cmd.exe</a:t>
            </a:r>
            <a:r>
              <a:rPr lang="en-US" sz="2800">
                <a:solidFill>
                  <a:schemeClr val="tx1"/>
                </a:solidFill>
                <a:latin typeface="Arial" charset="0"/>
                <a:ea typeface="ＭＳ Ｐゴシック" charset="0"/>
                <a:cs typeface="Arial" charset="0"/>
                <a:sym typeface="Arial" charset="0"/>
              </a:rPr>
              <a:t> </a:t>
            </a:r>
            <a:r>
              <a:rPr lang="en-US" sz="3900">
                <a:solidFill>
                  <a:schemeClr val="tx1"/>
                </a:solidFill>
                <a:latin typeface="Arial" charset="0"/>
                <a:ea typeface="ＭＳ Ｐゴシック" charset="0"/>
                <a:cs typeface="Arial" charset="0"/>
                <a:sym typeface="Arial" charset="0"/>
              </a:rPr>
              <a:t>session</a:t>
            </a:r>
          </a:p>
        </p:txBody>
      </p:sp>
      <p:pic>
        <p:nvPicPr>
          <p:cNvPr id="2836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8" y="2197100"/>
            <a:ext cx="635062" cy="6350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83655" name="Rectangle 7"/>
          <p:cNvSpPr>
            <a:spLocks/>
          </p:cNvSpPr>
          <p:nvPr/>
        </p:nvSpPr>
        <p:spPr bwMode="auto">
          <a:xfrm>
            <a:off x="838282" y="2978150"/>
            <a:ext cx="14631829" cy="723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2100">
                <a:solidFill>
                  <a:schemeClr val="tx1"/>
                </a:solidFill>
                <a:latin typeface="Courier" charset="0"/>
                <a:ea typeface="ＭＳ Ｐゴシック" charset="0"/>
                <a:cs typeface="Courier" charset="0"/>
                <a:sym typeface="Courier" charset="0"/>
              </a:rPr>
              <a:t>export EDITOR='/Applications/Sublime\ Text\ 2.app/Contents/SharedSupport/bin/subl -w'</a:t>
            </a:r>
          </a:p>
        </p:txBody>
      </p:sp>
      <p:sp>
        <p:nvSpPr>
          <p:cNvPr id="283656" name="Rectangle 8"/>
          <p:cNvSpPr>
            <a:spLocks/>
          </p:cNvSpPr>
          <p:nvPr/>
        </p:nvSpPr>
        <p:spPr bwMode="auto">
          <a:xfrm>
            <a:off x="1357446" y="22987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283657" name="Rectangle 9"/>
          <p:cNvSpPr>
            <a:spLocks/>
          </p:cNvSpPr>
          <p:nvPr/>
        </p:nvSpPr>
        <p:spPr bwMode="auto">
          <a:xfrm>
            <a:off x="5048743" y="22225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~/.bash_profile</a:t>
            </a:r>
          </a:p>
        </p:txBody>
      </p:sp>
      <p:sp>
        <p:nvSpPr>
          <p:cNvPr id="283658" name="Rectangle 10"/>
          <p:cNvSpPr>
            <a:spLocks/>
          </p:cNvSpPr>
          <p:nvPr/>
        </p:nvSpPr>
        <p:spPr bwMode="auto">
          <a:xfrm>
            <a:off x="4648654" y="3708400"/>
            <a:ext cx="694757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283659" name="Rectangle 11"/>
          <p:cNvSpPr>
            <a:spLocks/>
          </p:cNvSpPr>
          <p:nvPr/>
        </p:nvSpPr>
        <p:spPr bwMode="auto">
          <a:xfrm>
            <a:off x="825581" y="4305300"/>
            <a:ext cx="14606427" cy="838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300">
                <a:solidFill>
                  <a:srgbClr val="FFFFFF"/>
                </a:solidFill>
                <a:latin typeface="Courier" charset="0"/>
                <a:ea typeface="ＭＳ Ｐゴシック" charset="0"/>
                <a:cs typeface="Courier" charset="0"/>
                <a:sym typeface="Courier" charset="0"/>
              </a:rPr>
              <a:t>$ source ~/.bash_profile</a:t>
            </a:r>
          </a:p>
        </p:txBody>
      </p:sp>
    </p:spTree>
    <p:extLst>
      <p:ext uri="{BB962C8B-B14F-4D97-AF65-F5344CB8AC3E}">
        <p14:creationId xmlns:p14="http://schemas.microsoft.com/office/powerpoint/2010/main" val="1583470551"/>
      </p:ext>
    </p:extLst>
  </p:cSld>
  <p:clrMapOvr>
    <a:masterClrMapping/>
  </p:clrMapOvr>
  <p:transition xmlns:p14="http://schemas.microsoft.com/office/powerpoint/2010/mai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a:ln/>
        </p:spPr>
        <p:txBody>
          <a:bodyPr/>
          <a:lstStyle/>
          <a:p>
            <a:r>
              <a:rPr lang="en-US"/>
              <a:t>Checkpoint</a:t>
            </a:r>
          </a:p>
        </p:txBody>
      </p:sp>
      <p:pic>
        <p:nvPicPr>
          <p:cNvPr id="285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598475861"/>
      </p:ext>
    </p:extLst>
  </p:cSld>
  <p:clrMapOvr>
    <a:masterClrMapping/>
  </p:clrMapOvr>
  <p:transition xmlns:p14="http://schemas.microsoft.com/office/powerpoint/2010/mai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745" name="Rectangle 1"/>
          <p:cNvSpPr>
            <a:spLocks noGrp="1" noChangeArrowheads="1"/>
          </p:cNvSpPr>
          <p:nvPr>
            <p:ph type="title"/>
          </p:nvPr>
        </p:nvSpPr>
        <p:spPr>
          <a:ln/>
        </p:spPr>
        <p:txBody>
          <a:bodyPr/>
          <a:lstStyle/>
          <a:p>
            <a:r>
              <a:rPr lang="en-US"/>
              <a:t>What</a:t>
            </a:r>
            <a:r>
              <a:rPr lang="ja-JP" altLang="en-US">
                <a:latin typeface="Arial"/>
              </a:rPr>
              <a:t>’</a:t>
            </a:r>
            <a:r>
              <a:rPr lang="en-US"/>
              <a:t>s Next?</a:t>
            </a:r>
          </a:p>
        </p:txBody>
      </p:sp>
      <p:pic>
        <p:nvPicPr>
          <p:cNvPr id="287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2176"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132033398"/>
      </p:ext>
    </p:extLst>
  </p:cSld>
  <p:clrMapOvr>
    <a:masterClrMapping/>
  </p:clrMapOvr>
  <p:transition xmlns:p14="http://schemas.microsoft.com/office/powerpoint/2010/mai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3" name="Rectangle 1"/>
          <p:cNvSpPr>
            <a:spLocks noGrp="1" noChangeArrowheads="1"/>
          </p:cNvSpPr>
          <p:nvPr>
            <p:ph type="title"/>
          </p:nvPr>
        </p:nvSpPr>
        <p:spPr>
          <a:ln/>
        </p:spPr>
        <p:txBody>
          <a:bodyPr/>
          <a:lstStyle/>
          <a:p>
            <a:r>
              <a:rPr lang="en-US"/>
              <a:t>Source Code Repository</a:t>
            </a:r>
          </a:p>
        </p:txBody>
      </p:sp>
      <p:pic>
        <p:nvPicPr>
          <p:cNvPr id="289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24153650"/>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ln/>
        </p:spPr>
        <p:txBody>
          <a:bodyPr/>
          <a:lstStyle/>
          <a:p>
            <a:r>
              <a:rPr lang="en-US" dirty="0"/>
              <a:t>Introduce Yourselves</a:t>
            </a:r>
          </a:p>
        </p:txBody>
      </p:sp>
      <p:sp>
        <p:nvSpPr>
          <p:cNvPr id="25602" name="Rectangle 2"/>
          <p:cNvSpPr>
            <a:spLocks noGrp="1" noChangeArrowheads="1"/>
          </p:cNvSpPr>
          <p:nvPr>
            <p:ph type="body" idx="1"/>
          </p:nvPr>
        </p:nvSpPr>
        <p:spPr>
          <a:ln/>
        </p:spPr>
        <p:txBody>
          <a:bodyPr/>
          <a:lstStyle/>
          <a:p>
            <a:r>
              <a:rPr lang="en-US" dirty="0"/>
              <a:t>Name</a:t>
            </a:r>
          </a:p>
          <a:p>
            <a:r>
              <a:rPr lang="en-US" dirty="0"/>
              <a:t>Current job role</a:t>
            </a:r>
          </a:p>
          <a:p>
            <a:r>
              <a:rPr lang="en-US" dirty="0"/>
              <a:t>Previous job </a:t>
            </a:r>
            <a:r>
              <a:rPr lang="en-US" dirty="0" smtClean="0"/>
              <a:t>roles/background</a:t>
            </a:r>
            <a:endParaRPr lang="en-US" dirty="0"/>
          </a:p>
          <a:p>
            <a:r>
              <a:rPr lang="en-US" dirty="0"/>
              <a:t>Experience with Chef </a:t>
            </a:r>
            <a:r>
              <a:rPr lang="en-US" dirty="0" smtClean="0"/>
              <a:t>and/or </a:t>
            </a:r>
            <a:r>
              <a:rPr lang="en-US" dirty="0" err="1"/>
              <a:t>config</a:t>
            </a:r>
            <a:r>
              <a:rPr lang="en-US" dirty="0"/>
              <a:t> management</a:t>
            </a:r>
          </a:p>
          <a:p>
            <a:r>
              <a:rPr lang="en-US" dirty="0"/>
              <a:t>Favorite Text Editor</a:t>
            </a:r>
          </a:p>
        </p:txBody>
      </p:sp>
    </p:spTree>
    <p:extLst>
      <p:ext uri="{BB962C8B-B14F-4D97-AF65-F5344CB8AC3E}">
        <p14:creationId xmlns:p14="http://schemas.microsoft.com/office/powerpoint/2010/main" val="293633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841"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init</a:t>
            </a:r>
            <a:endParaRPr lang="en-US" sz="4800" dirty="0">
              <a:solidFill>
                <a:srgbClr val="FFFFFF"/>
              </a:solidFill>
              <a:latin typeface="Courier" charset="0"/>
              <a:ea typeface="ＭＳ Ｐゴシック" charset="0"/>
              <a:cs typeface="Courier" charset="0"/>
              <a:sym typeface="Courier" charset="0"/>
            </a:endParaRPr>
          </a:p>
        </p:txBody>
      </p:sp>
      <p:sp>
        <p:nvSpPr>
          <p:cNvPr id="291842" name="Rectangle 2"/>
          <p:cNvSpPr>
            <a:spLocks noGrp="1" noChangeArrowheads="1"/>
          </p:cNvSpPr>
          <p:nvPr>
            <p:ph type="title"/>
          </p:nvPr>
        </p:nvSpPr>
        <p:spPr>
          <a:ln/>
        </p:spPr>
        <p:txBody>
          <a:bodyPr/>
          <a:lstStyle/>
          <a:p>
            <a:r>
              <a:rPr lang="en-US"/>
              <a:t>Initialize a git repository</a:t>
            </a:r>
          </a:p>
        </p:txBody>
      </p:sp>
      <p:sp>
        <p:nvSpPr>
          <p:cNvPr id="291843"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Initialized empty </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 repository in </a:t>
            </a:r>
            <a:r>
              <a:rPr lang="en-US" sz="4800" kern="1200" dirty="0" smtClean="0">
                <a:solidFill>
                  <a:srgbClr val="FFFFFF"/>
                </a:solidFill>
                <a:latin typeface="Courier" charset="0"/>
                <a:ea typeface="ＭＳ Ｐゴシック" charset="0"/>
                <a:cs typeface="Courier" charset="0"/>
              </a:rPr>
              <a:t/>
            </a:r>
            <a:br>
              <a:rPr lang="en-US" sz="4800" kern="1200" dirty="0" smtClean="0">
                <a:solidFill>
                  <a:srgbClr val="FFFFFF"/>
                </a:solidFill>
                <a:latin typeface="Courier" charset="0"/>
                <a:ea typeface="ＭＳ Ｐゴシック" charset="0"/>
                <a:cs typeface="Courier" charset="0"/>
              </a:rPr>
            </a:br>
            <a:r>
              <a:rPr lang="en-US" sz="4800" kern="1200" dirty="0" smtClean="0">
                <a:solidFill>
                  <a:srgbClr val="FFFFFF"/>
                </a:solidFill>
                <a:latin typeface="Courier" charset="0"/>
                <a:ea typeface="ＭＳ Ｐゴシック" charset="0"/>
                <a:cs typeface="Courier" charset="0"/>
              </a:rPr>
              <a:t>/</a:t>
            </a:r>
            <a:r>
              <a:rPr lang="en-US" sz="4800" kern="1200" dirty="0">
                <a:solidFill>
                  <a:srgbClr val="FFFFFF"/>
                </a:solidFill>
                <a:latin typeface="Courier" charset="0"/>
                <a:ea typeface="ＭＳ Ｐゴシック" charset="0"/>
                <a:cs typeface="Courier" charset="0"/>
              </a:rPr>
              <a:t>Users/</a:t>
            </a:r>
            <a:r>
              <a:rPr lang="en-US" sz="4800" kern="1200" dirty="0" err="1">
                <a:solidFill>
                  <a:srgbClr val="FFFFFF"/>
                </a:solidFill>
                <a:latin typeface="Courier" charset="0"/>
                <a:ea typeface="ＭＳ Ｐゴシック" charset="0"/>
                <a:cs typeface="Courier" charset="0"/>
              </a:rPr>
              <a:t>opscode</a:t>
            </a:r>
            <a:r>
              <a:rPr lang="en-US" sz="4800" kern="1200" dirty="0">
                <a:solidFill>
                  <a:srgbClr val="FFFFFF"/>
                </a:solidFill>
                <a:latin typeface="Courier" charset="0"/>
                <a:ea typeface="ＭＳ Ｐゴシック" charset="0"/>
                <a:cs typeface="Courier" charset="0"/>
              </a:rPr>
              <a:t>/chef-repo/.</a:t>
            </a:r>
            <a:r>
              <a:rPr lang="en-US" sz="4800" kern="1200" dirty="0" err="1">
                <a:solidFill>
                  <a:srgbClr val="FFFFFF"/>
                </a:solidFill>
                <a:latin typeface="Courier" charset="0"/>
                <a:ea typeface="ＭＳ Ｐゴシック" charset="0"/>
                <a:cs typeface="Courier" charset="0"/>
              </a:rPr>
              <a:t>git</a:t>
            </a:r>
            <a:r>
              <a:rPr lang="en-US" sz="4800" kern="1200" dirty="0">
                <a:solidFill>
                  <a:srgbClr val="FFFFFF"/>
                </a:solidFill>
                <a:latin typeface="Courier" charset="0"/>
                <a:ea typeface="ＭＳ Ｐゴシック" charset="0"/>
                <a:cs typeface="Courier" charset="0"/>
              </a:rPr>
              <a:t>/</a:t>
            </a:r>
          </a:p>
        </p:txBody>
      </p:sp>
    </p:spTree>
    <p:extLst>
      <p:ext uri="{BB962C8B-B14F-4D97-AF65-F5344CB8AC3E}">
        <p14:creationId xmlns:p14="http://schemas.microsoft.com/office/powerpoint/2010/main" val="4089263878"/>
      </p:ext>
    </p:extLst>
  </p:cSld>
  <p:clrMapOvr>
    <a:masterClrMapping/>
  </p:clrMapOvr>
  <p:transition xmlns:p14="http://schemas.microsoft.com/office/powerpoint/2010/mai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p:cNvSpPr>
          <p:nvPr/>
        </p:nvSpPr>
        <p:spPr bwMode="auto">
          <a:xfrm>
            <a:off x="800178" y="1854200"/>
            <a:ext cx="14657232" cy="812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a:solidFill>
                  <a:srgbClr val="FFFFFF"/>
                </a:solidFill>
                <a:latin typeface="Courier" charset="0"/>
                <a:ea typeface="ＭＳ Ｐゴシック" charset="0"/>
                <a:cs typeface="Courier" charset="0"/>
                <a:sym typeface="Courier" charset="0"/>
              </a:rPr>
              <a:t>$ git status</a:t>
            </a:r>
          </a:p>
        </p:txBody>
      </p:sp>
      <p:sp>
        <p:nvSpPr>
          <p:cNvPr id="293890" name="Rectangle 2"/>
          <p:cNvSpPr>
            <a:spLocks noGrp="1" noChangeArrowheads="1"/>
          </p:cNvSpPr>
          <p:nvPr>
            <p:ph type="title"/>
          </p:nvPr>
        </p:nvSpPr>
        <p:spPr>
          <a:ln/>
        </p:spPr>
        <p:txBody>
          <a:bodyPr/>
          <a:lstStyle/>
          <a:p>
            <a:r>
              <a:rPr lang="en-US"/>
              <a:t>Check git status</a:t>
            </a:r>
          </a:p>
        </p:txBody>
      </p:sp>
      <p:sp>
        <p:nvSpPr>
          <p:cNvPr id="293891" name="Rectangle 3"/>
          <p:cNvSpPr>
            <a:spLocks noGrp="1" noChangeArrowheads="1"/>
          </p:cNvSpPr>
          <p:nvPr>
            <p:ph type="body" idx="1"/>
          </p:nvPr>
        </p:nvSpPr>
        <p:spPr>
          <a:xfrm>
            <a:off x="800273" y="2971800"/>
            <a:ext cx="14657233" cy="5867399"/>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 On branch master</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Initial commit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Untracked files: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&lt;file&gt;..." to include in what will be committed)</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cookbooks/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roles/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nothing added to commit but untracked files present (use "</a:t>
            </a:r>
            <a:r>
              <a:rPr lang="en-US" sz="2000" kern="1200" dirty="0" err="1">
                <a:solidFill>
                  <a:srgbClr val="FFFFFF"/>
                </a:solidFill>
                <a:latin typeface="Courier" charset="0"/>
                <a:ea typeface="ＭＳ Ｐゴシック" charset="0"/>
                <a:cs typeface="Courier" charset="0"/>
              </a:rPr>
              <a:t>git</a:t>
            </a:r>
            <a:r>
              <a:rPr lang="en-US" sz="2000" kern="1200" dirty="0">
                <a:solidFill>
                  <a:srgbClr val="FFFFFF"/>
                </a:solidFill>
                <a:latin typeface="Courier" charset="0"/>
                <a:ea typeface="ＭＳ Ｐゴシック" charset="0"/>
                <a:cs typeface="Courier" charset="0"/>
              </a:rPr>
              <a:t> add" to track)</a:t>
            </a:r>
          </a:p>
        </p:txBody>
      </p:sp>
    </p:spTree>
    <p:extLst>
      <p:ext uri="{BB962C8B-B14F-4D97-AF65-F5344CB8AC3E}">
        <p14:creationId xmlns:p14="http://schemas.microsoft.com/office/powerpoint/2010/main" val="2252605837"/>
      </p:ext>
    </p:extLst>
  </p:cSld>
  <p:clrMapOvr>
    <a:masterClrMapping/>
  </p:clrMapOvr>
  <p:transition xmlns:p14="http://schemas.microsoft.com/office/powerpoint/2010/mai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5937" name="Rectangle 1"/>
          <p:cNvSpPr>
            <a:spLocks/>
          </p:cNvSpPr>
          <p:nvPr/>
        </p:nvSpPr>
        <p:spPr bwMode="auto">
          <a:xfrm>
            <a:off x="800178"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git</a:t>
            </a:r>
            <a:r>
              <a:rPr lang="en-US" sz="4800" dirty="0">
                <a:solidFill>
                  <a:srgbClr val="FFFFFF"/>
                </a:solidFill>
                <a:latin typeface="Courier" charset="0"/>
                <a:ea typeface="ＭＳ Ｐゴシック" charset="0"/>
                <a:cs typeface="Courier" charset="0"/>
                <a:sym typeface="Courier" charset="0"/>
              </a:rPr>
              <a:t> add .</a:t>
            </a:r>
          </a:p>
        </p:txBody>
      </p:sp>
      <p:sp>
        <p:nvSpPr>
          <p:cNvPr id="295938" name="Rectangle 2"/>
          <p:cNvSpPr>
            <a:spLocks noGrp="1" noChangeArrowheads="1"/>
          </p:cNvSpPr>
          <p:nvPr>
            <p:ph type="title"/>
          </p:nvPr>
        </p:nvSpPr>
        <p:spPr>
          <a:ln/>
        </p:spPr>
        <p:txBody>
          <a:bodyPr/>
          <a:lstStyle/>
          <a:p>
            <a:r>
              <a:rPr lang="en-US"/>
              <a:t>Add all files to git</a:t>
            </a:r>
          </a:p>
        </p:txBody>
      </p:sp>
      <p:sp>
        <p:nvSpPr>
          <p:cNvPr id="295939" name="Rectangle 3"/>
          <p:cNvSpPr>
            <a:spLocks noGrp="1" noChangeArrowheads="1"/>
          </p:cNvSpPr>
          <p:nvPr>
            <p:ph type="body" idx="1"/>
          </p:nvPr>
        </p:nvSpPr>
        <p:spPr>
          <a:xfrm>
            <a:off x="800273" y="3352799"/>
            <a:ext cx="14657233" cy="52578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800" kern="1200" dirty="0">
                <a:solidFill>
                  <a:srgbClr val="FFFFFF"/>
                </a:solidFill>
                <a:latin typeface="Courier" charset="0"/>
                <a:ea typeface="ＭＳ Ｐゴシック" charset="0"/>
                <a:cs typeface="Courier" charset="0"/>
              </a:rPr>
              <a:t>[~/chef-repo]$</a:t>
            </a:r>
          </a:p>
        </p:txBody>
      </p:sp>
    </p:spTree>
    <p:extLst>
      <p:ext uri="{BB962C8B-B14F-4D97-AF65-F5344CB8AC3E}">
        <p14:creationId xmlns:p14="http://schemas.microsoft.com/office/powerpoint/2010/main" val="1750269715"/>
      </p:ext>
    </p:extLst>
  </p:cSld>
  <p:clrMapOvr>
    <a:masterClrMapping/>
  </p:clrMapOvr>
  <p:transition xmlns:p14="http://schemas.microsoft.com/office/powerpoint/2010/mai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985" name="Rectangle 1"/>
          <p:cNvSpPr>
            <a:spLocks/>
          </p:cNvSpPr>
          <p:nvPr/>
        </p:nvSpPr>
        <p:spPr bwMode="auto">
          <a:xfrm>
            <a:off x="800178" y="1924050"/>
            <a:ext cx="14657232" cy="10795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900" dirty="0">
                <a:solidFill>
                  <a:srgbClr val="FFFFFF"/>
                </a:solidFill>
                <a:latin typeface="Courier" charset="0"/>
                <a:ea typeface="ＭＳ Ｐゴシック" charset="0"/>
                <a:cs typeface="Courier" charset="0"/>
                <a:sym typeface="Courier" charset="0"/>
              </a:rPr>
              <a:t>$ </a:t>
            </a:r>
            <a:r>
              <a:rPr lang="en-US" sz="3900" dirty="0" err="1">
                <a:solidFill>
                  <a:srgbClr val="FFFFFF"/>
                </a:solidFill>
                <a:latin typeface="Courier" charset="0"/>
                <a:ea typeface="ＭＳ Ｐゴシック" charset="0"/>
                <a:cs typeface="Courier" charset="0"/>
                <a:sym typeface="Courier" charset="0"/>
              </a:rPr>
              <a:t>git</a:t>
            </a:r>
            <a:r>
              <a:rPr lang="en-US" sz="3900" dirty="0">
                <a:solidFill>
                  <a:srgbClr val="FFFFFF"/>
                </a:solidFill>
                <a:latin typeface="Courier" charset="0"/>
                <a:ea typeface="ＭＳ Ｐゴシック" charset="0"/>
                <a:cs typeface="Courier" charset="0"/>
                <a:sym typeface="Courier" charset="0"/>
              </a:rPr>
              <a:t> commit -m "add the starter kit from Chef"</a:t>
            </a:r>
          </a:p>
        </p:txBody>
      </p:sp>
      <p:sp>
        <p:nvSpPr>
          <p:cNvPr id="297986" name="Rectangle 2"/>
          <p:cNvSpPr>
            <a:spLocks noGrp="1" noChangeArrowheads="1"/>
          </p:cNvSpPr>
          <p:nvPr>
            <p:ph type="title"/>
          </p:nvPr>
        </p:nvSpPr>
        <p:spPr>
          <a:ln/>
        </p:spPr>
        <p:txBody>
          <a:bodyPr/>
          <a:lstStyle/>
          <a:p>
            <a:r>
              <a:rPr lang="en-US"/>
              <a:t>Add files to git</a:t>
            </a:r>
          </a:p>
        </p:txBody>
      </p:sp>
      <p:sp>
        <p:nvSpPr>
          <p:cNvPr id="297987" name="Rectangle 3"/>
          <p:cNvSpPr>
            <a:spLocks noGrp="1" noChangeArrowheads="1"/>
          </p:cNvSpPr>
          <p:nvPr>
            <p:ph type="body" idx="1"/>
          </p:nvPr>
        </p:nvSpPr>
        <p:spPr>
          <a:xfrm>
            <a:off x="800273" y="3276599"/>
            <a:ext cx="14657233" cy="5334003"/>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[master (root-commit) 2af68fb] add the starter kit from Chef</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13 files changed, 360 insertions(+)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berkshelf</a:t>
            </a:r>
            <a:r>
              <a:rPr lang="en-US" sz="2000" kern="1200" dirty="0">
                <a:solidFill>
                  <a:srgbClr val="FFFFFF"/>
                </a:solidFill>
                <a:latin typeface="Courier" charset="0"/>
                <a:ea typeface="ＭＳ Ｐゴシック" charset="0"/>
                <a:cs typeface="Courier" charset="0"/>
              </a:rPr>
              <a:t>/</a:t>
            </a:r>
            <a:r>
              <a:rPr lang="en-US" sz="2000" kern="1200" dirty="0" err="1">
                <a:solidFill>
                  <a:srgbClr val="FFFFFF"/>
                </a:solidFill>
                <a:latin typeface="Courier" charset="0"/>
                <a:ea typeface="ＭＳ Ｐゴシック" charset="0"/>
                <a:cs typeface="Courier" charset="0"/>
              </a:rPr>
              <a:t>config.json</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.chef/</a:t>
            </a:r>
            <a:r>
              <a:rPr lang="en-US" sz="2000" kern="1200" dirty="0" err="1">
                <a:solidFill>
                  <a:srgbClr val="FFFFFF"/>
                </a:solidFill>
                <a:latin typeface="Courier" charset="0"/>
                <a:ea typeface="ＭＳ Ｐゴシック" charset="0"/>
                <a:cs typeface="Courier" charset="0"/>
              </a:rPr>
              <a:t>knife.rb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gitignore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Berksfile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README.md</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Vagrantfile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a:t>
            </a:r>
            <a:r>
              <a:rPr lang="en-US" sz="2000" kern="1200" dirty="0" err="1">
                <a:solidFill>
                  <a:srgbClr val="FFFFFF"/>
                </a:solidFill>
                <a:latin typeface="Courier" charset="0"/>
                <a:ea typeface="ＭＳ Ｐゴシック" charset="0"/>
                <a:cs typeface="Courier" charset="0"/>
              </a:rPr>
              <a:t>chefignore</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cookbooks/starter/attributes/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cookbooks/starter/files/default/</a:t>
            </a:r>
            <a:r>
              <a:rPr lang="en-US" sz="2000" kern="1200" dirty="0" err="1">
                <a:solidFill>
                  <a:srgbClr val="FFFFFF"/>
                </a:solidFill>
                <a:latin typeface="Courier" charset="0"/>
                <a:ea typeface="ＭＳ Ｐゴシック" charset="0"/>
                <a:cs typeface="Courier" charset="0"/>
              </a:rPr>
              <a:t>sample.txt</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a:t>
            </a:r>
            <a:r>
              <a:rPr lang="en-US" sz="2000" kern="1200" dirty="0" err="1">
                <a:solidFill>
                  <a:srgbClr val="FFFFFF"/>
                </a:solidFill>
                <a:latin typeface="Courier" charset="0"/>
                <a:ea typeface="ＭＳ Ｐゴシック" charset="0"/>
                <a:cs typeface="Courier" charset="0"/>
              </a:rPr>
              <a:t>metadata.rb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cookbooks/starter/recipes/</a:t>
            </a:r>
            <a:r>
              <a:rPr lang="en-US" sz="2000" kern="1200" dirty="0" err="1">
                <a:solidFill>
                  <a:srgbClr val="FFFFFF"/>
                </a:solidFill>
                <a:latin typeface="Courier" charset="0"/>
                <a:ea typeface="ＭＳ Ｐゴシック" charset="0"/>
                <a:cs typeface="Courier" charset="0"/>
              </a:rPr>
              <a:t>default.rb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cookbooks/starter/templates/default/</a:t>
            </a:r>
            <a:r>
              <a:rPr lang="en-US" sz="2000" kern="1200" dirty="0" err="1">
                <a:solidFill>
                  <a:srgbClr val="FFFFFF"/>
                </a:solidFill>
                <a:latin typeface="Courier" charset="0"/>
                <a:ea typeface="ＭＳ Ｐゴシック" charset="0"/>
                <a:cs typeface="Courier" charset="0"/>
              </a:rPr>
              <a:t>sample.erb</a:t>
            </a: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create mode 100644 roles/</a:t>
            </a:r>
            <a:r>
              <a:rPr lang="en-US" sz="2000" kern="1200" dirty="0" err="1">
                <a:solidFill>
                  <a:srgbClr val="FFFFFF"/>
                </a:solidFill>
                <a:latin typeface="Courier" charset="0"/>
                <a:ea typeface="ＭＳ Ｐゴシック" charset="0"/>
                <a:cs typeface="Courier" charset="0"/>
              </a:rPr>
              <a:t>starter.rb</a:t>
            </a:r>
            <a:endParaRPr lang="en-US" sz="2000" kern="1200" dirty="0">
              <a:solidFill>
                <a:srgbClr val="FFFFFF"/>
              </a:solidFill>
              <a:latin typeface="Courier" charset="0"/>
              <a:ea typeface="ＭＳ Ｐゴシック" charset="0"/>
              <a:cs typeface="Courier" charset="0"/>
            </a:endParaRPr>
          </a:p>
        </p:txBody>
      </p:sp>
    </p:spTree>
    <p:extLst>
      <p:ext uri="{BB962C8B-B14F-4D97-AF65-F5344CB8AC3E}">
        <p14:creationId xmlns:p14="http://schemas.microsoft.com/office/powerpoint/2010/main" val="2678687497"/>
      </p:ext>
    </p:extLst>
  </p:cSld>
  <p:clrMapOvr>
    <a:masterClrMapping/>
  </p:clrMapOvr>
  <p:transition xmlns:p14="http://schemas.microsoft.com/office/powerpoint/2010/mai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0033" name="Rectangle 1"/>
          <p:cNvSpPr>
            <a:spLocks noGrp="1" noChangeArrowheads="1"/>
          </p:cNvSpPr>
          <p:nvPr>
            <p:ph type="title"/>
          </p:nvPr>
        </p:nvSpPr>
        <p:spPr>
          <a:ln/>
        </p:spPr>
        <p:txBody>
          <a:bodyPr/>
          <a:lstStyle/>
          <a:p>
            <a:r>
              <a:rPr lang="en-US"/>
              <a:t>Checkpoint</a:t>
            </a:r>
          </a:p>
        </p:txBody>
      </p:sp>
      <p:pic>
        <p:nvPicPr>
          <p:cNvPr id="300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355" y="1638300"/>
            <a:ext cx="6923764" cy="725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218863464"/>
      </p:ext>
    </p:extLst>
  </p:cSld>
  <p:clrMapOvr>
    <a:masterClrMapping/>
  </p:clrMapOvr>
  <p:transition xmlns:p14="http://schemas.microsoft.com/office/powerpoint/2010/mai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1"/>
          <p:cNvSpPr>
            <a:spLocks noGrp="1" noChangeArrowheads="1"/>
          </p:cNvSpPr>
          <p:nvPr>
            <p:ph type="title"/>
          </p:nvPr>
        </p:nvSpPr>
        <p:spPr>
          <a:ln/>
        </p:spPr>
        <p:txBody>
          <a:bodyPr/>
          <a:lstStyle/>
          <a:p>
            <a:r>
              <a:rPr lang="en-US" sz="7300"/>
              <a:t>Review Questions</a:t>
            </a:r>
          </a:p>
        </p:txBody>
      </p:sp>
      <p:sp>
        <p:nvSpPr>
          <p:cNvPr id="302082" name="Rectangle 2"/>
          <p:cNvSpPr>
            <a:spLocks noGrp="1" noChangeArrowheads="1"/>
          </p:cNvSpPr>
          <p:nvPr>
            <p:ph type="body" idx="1"/>
          </p:nvPr>
        </p:nvSpPr>
        <p:spPr>
          <a:ln/>
        </p:spPr>
        <p:txBody>
          <a:bodyPr/>
          <a:lstStyle/>
          <a:p>
            <a:r>
              <a:rPr lang="en-US"/>
              <a:t>What is the chef-repo?</a:t>
            </a:r>
          </a:p>
          <a:p>
            <a:r>
              <a:rPr lang="en-US"/>
              <a:t>What is knife?</a:t>
            </a:r>
          </a:p>
          <a:p>
            <a:r>
              <a:rPr lang="en-US"/>
              <a:t>What is name of the knife configuration file?</a:t>
            </a:r>
          </a:p>
          <a:p>
            <a:r>
              <a:rPr lang="en-US"/>
              <a:t>Where is the knife configuration file located?</a:t>
            </a:r>
          </a:p>
          <a:p>
            <a:r>
              <a:rPr lang="en-US"/>
              <a:t>What is your favorite text editor? :)</a:t>
            </a:r>
          </a:p>
        </p:txBody>
      </p:sp>
    </p:spTree>
    <p:extLst>
      <p:ext uri="{BB962C8B-B14F-4D97-AF65-F5344CB8AC3E}">
        <p14:creationId xmlns:p14="http://schemas.microsoft.com/office/powerpoint/2010/main" val="2602181969"/>
      </p:ext>
    </p:extLst>
  </p:cSld>
  <p:clrMapOvr>
    <a:masterClrMapping/>
  </p:clrMapOvr>
  <p:transition xmlns:p14="http://schemas.microsoft.com/office/powerpoint/2010/main"/>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4129" name="Rectangle 1"/>
          <p:cNvSpPr>
            <a:spLocks noGrp="1" noChangeArrowheads="1"/>
          </p:cNvSpPr>
          <p:nvPr>
            <p:ph type="title"/>
          </p:nvPr>
        </p:nvSpPr>
        <p:spPr>
          <a:ln/>
        </p:spPr>
        <p:txBody>
          <a:bodyPr/>
          <a:lstStyle/>
          <a:p>
            <a:r>
              <a:rPr lang="en-US" sz="7200" dirty="0"/>
              <a:t>Organization Setup</a:t>
            </a:r>
          </a:p>
        </p:txBody>
      </p:sp>
      <p:sp>
        <p:nvSpPr>
          <p:cNvPr id="304130" name="Rectangle 2"/>
          <p:cNvSpPr>
            <a:spLocks noGrp="1" noChangeArrowheads="1"/>
          </p:cNvSpPr>
          <p:nvPr>
            <p:ph idx="1"/>
          </p:nvPr>
        </p:nvSpPr>
        <p:spPr>
          <a:ln/>
        </p:spPr>
        <p:txBody>
          <a:bodyPr/>
          <a:lstStyle/>
          <a:p>
            <a:pPr algn="l"/>
            <a:r>
              <a:rPr lang="en-US" sz="3600" dirty="0"/>
              <a:t>Setup an Organization</a:t>
            </a:r>
          </a:p>
        </p:txBody>
      </p:sp>
    </p:spTree>
    <p:extLst>
      <p:ext uri="{BB962C8B-B14F-4D97-AF65-F5344CB8AC3E}">
        <p14:creationId xmlns:p14="http://schemas.microsoft.com/office/powerpoint/2010/main" val="2832796946"/>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1"/>
          <p:cNvSpPr>
            <a:spLocks noGrp="1" noChangeArrowheads="1"/>
          </p:cNvSpPr>
          <p:nvPr>
            <p:ph type="title"/>
          </p:nvPr>
        </p:nvSpPr>
        <p:spPr>
          <a:ln/>
        </p:spPr>
        <p:txBody>
          <a:bodyPr/>
          <a:lstStyle/>
          <a:p>
            <a:r>
              <a:rPr lang="en-US"/>
              <a:t>Lesson Objectives</a:t>
            </a:r>
          </a:p>
        </p:txBody>
      </p:sp>
      <p:sp>
        <p:nvSpPr>
          <p:cNvPr id="305154"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the purpose of Organizations</a:t>
            </a:r>
          </a:p>
          <a:p>
            <a:pPr lvl="1"/>
            <a:r>
              <a:rPr lang="en-US" dirty="0"/>
              <a:t>Manage your Chef Organization</a:t>
            </a:r>
          </a:p>
          <a:p>
            <a:pPr lvl="1"/>
            <a:r>
              <a:rPr lang="en-US" dirty="0"/>
              <a:t>Invite users into your organization</a:t>
            </a:r>
          </a:p>
          <a:p>
            <a:pPr lvl="1"/>
            <a:r>
              <a:rPr lang="en-US" dirty="0"/>
              <a:t>Accept invitations into other organizations</a:t>
            </a:r>
          </a:p>
        </p:txBody>
      </p:sp>
    </p:spTree>
    <p:extLst>
      <p:ext uri="{BB962C8B-B14F-4D97-AF65-F5344CB8AC3E}">
        <p14:creationId xmlns:p14="http://schemas.microsoft.com/office/powerpoint/2010/main" val="794908513"/>
      </p:ext>
    </p:extLst>
  </p:cSld>
  <p:clrMapOvr>
    <a:masterClrMapping/>
  </p:clrMapOvr>
  <p:transition xmlns:p14="http://schemas.microsoft.com/office/powerpoint/2010/mai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1"/>
          <p:cNvSpPr>
            <a:spLocks noGrp="1" noChangeArrowheads="1"/>
          </p:cNvSpPr>
          <p:nvPr>
            <p:ph type="title"/>
          </p:nvPr>
        </p:nvSpPr>
        <p:spPr>
          <a:ln/>
        </p:spPr>
        <p:txBody>
          <a:bodyPr/>
          <a:lstStyle/>
          <a:p>
            <a:r>
              <a:rPr lang="en-US"/>
              <a:t>Checkpoint</a:t>
            </a:r>
          </a:p>
        </p:txBody>
      </p:sp>
      <p:pic>
        <p:nvPicPr>
          <p:cNvPr id="306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654" y="1619250"/>
            <a:ext cx="6960280" cy="728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40144060"/>
      </p:ext>
    </p:extLst>
  </p:cSld>
  <p:clrMapOvr>
    <a:masterClrMapping/>
  </p:clrMapOvr>
  <p:transition xmlns:p14="http://schemas.microsoft.com/office/powerpoint/2010/mai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8249" name="Group 25"/>
          <p:cNvGrpSpPr>
            <a:grpSpLocks/>
          </p:cNvGrpSpPr>
          <p:nvPr/>
        </p:nvGrpSpPr>
        <p:grpSpPr bwMode="auto">
          <a:xfrm>
            <a:off x="11318394" y="3138489"/>
            <a:ext cx="3621441" cy="4090987"/>
            <a:chOff x="0" y="0"/>
            <a:chExt cx="2281" cy="2576"/>
          </a:xfrm>
        </p:grpSpPr>
        <p:grpSp>
          <p:nvGrpSpPr>
            <p:cNvPr id="308247" name="Group 23"/>
            <p:cNvGrpSpPr>
              <a:grpSpLocks/>
            </p:cNvGrpSpPr>
            <p:nvPr/>
          </p:nvGrpSpPr>
          <p:grpSpPr bwMode="auto">
            <a:xfrm>
              <a:off x="0" y="414"/>
              <a:ext cx="2176" cy="2162"/>
              <a:chOff x="0" y="0"/>
              <a:chExt cx="2176" cy="2161"/>
            </a:xfrm>
          </p:grpSpPr>
          <p:sp>
            <p:nvSpPr>
              <p:cNvPr id="30822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2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3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4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4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Their Infrastructure</a:t>
              </a:r>
            </a:p>
          </p:txBody>
        </p:sp>
      </p:grpSp>
      <p:sp>
        <p:nvSpPr>
          <p:cNvPr id="308250" name="Rectangle 26"/>
          <p:cNvSpPr>
            <a:spLocks noGrp="1" noChangeArrowheads="1"/>
          </p:cNvSpPr>
          <p:nvPr>
            <p:ph type="title"/>
          </p:nvPr>
        </p:nvSpPr>
        <p:spPr>
          <a:ln/>
        </p:spPr>
        <p:txBody>
          <a:bodyPr/>
          <a:lstStyle/>
          <a:p>
            <a:r>
              <a:rPr lang="en-US"/>
              <a:t>Organizations</a:t>
            </a:r>
          </a:p>
        </p:txBody>
      </p:sp>
      <p:grpSp>
        <p:nvGrpSpPr>
          <p:cNvPr id="308273" name="Group 49"/>
          <p:cNvGrpSpPr>
            <a:grpSpLocks/>
          </p:cNvGrpSpPr>
          <p:nvPr/>
        </p:nvGrpSpPr>
        <p:grpSpPr bwMode="auto">
          <a:xfrm rot="59597">
            <a:off x="803353" y="3152775"/>
            <a:ext cx="3018133" cy="4097338"/>
            <a:chOff x="0" y="0"/>
            <a:chExt cx="1900" cy="2581"/>
          </a:xfrm>
        </p:grpSpPr>
        <p:grpSp>
          <p:nvGrpSpPr>
            <p:cNvPr id="308271" name="Group 47"/>
            <p:cNvGrpSpPr>
              <a:grpSpLocks/>
            </p:cNvGrpSpPr>
            <p:nvPr/>
          </p:nvGrpSpPr>
          <p:grpSpPr bwMode="auto">
            <a:xfrm rot="-50561">
              <a:off x="15" y="406"/>
              <a:ext cx="1870" cy="2162"/>
              <a:chOff x="0" y="0"/>
              <a:chExt cx="1869" cy="2161"/>
            </a:xfrm>
          </p:grpSpPr>
          <p:sp>
            <p:nvSpPr>
              <p:cNvPr id="30825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5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6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7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My Infrastructure</a:t>
              </a:r>
            </a:p>
          </p:txBody>
        </p:sp>
      </p:grpSp>
      <p:grpSp>
        <p:nvGrpSpPr>
          <p:cNvPr id="308298" name="Group 74"/>
          <p:cNvGrpSpPr>
            <a:grpSpLocks/>
          </p:cNvGrpSpPr>
          <p:nvPr/>
        </p:nvGrpSpPr>
        <p:grpSpPr bwMode="auto">
          <a:xfrm>
            <a:off x="6239484" y="3130550"/>
            <a:ext cx="3264219" cy="4108450"/>
            <a:chOff x="0" y="0"/>
            <a:chExt cx="2056" cy="2587"/>
          </a:xfrm>
        </p:grpSpPr>
        <p:grpSp>
          <p:nvGrpSpPr>
            <p:cNvPr id="308296" name="Group 72"/>
            <p:cNvGrpSpPr>
              <a:grpSpLocks/>
            </p:cNvGrpSpPr>
            <p:nvPr/>
          </p:nvGrpSpPr>
          <p:grpSpPr bwMode="auto">
            <a:xfrm>
              <a:off x="9" y="424"/>
              <a:ext cx="1869" cy="2162"/>
              <a:chOff x="0" y="0"/>
              <a:chExt cx="1869" cy="2161"/>
            </a:xfrm>
          </p:grpSpPr>
          <p:sp>
            <p:nvSpPr>
              <p:cNvPr id="30827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7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8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829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30829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3679023955"/>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Course Objectives and Style</a:t>
            </a:r>
            <a:endParaRPr lang="en-US" dirty="0"/>
          </a:p>
        </p:txBody>
      </p:sp>
    </p:spTree>
    <p:extLst>
      <p:ext uri="{BB962C8B-B14F-4D97-AF65-F5344CB8AC3E}">
        <p14:creationId xmlns:p14="http://schemas.microsoft.com/office/powerpoint/2010/main" val="5215557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1"/>
          <p:cNvSpPr>
            <a:spLocks noGrp="1" noChangeArrowheads="1"/>
          </p:cNvSpPr>
          <p:nvPr>
            <p:ph type="title"/>
          </p:nvPr>
        </p:nvSpPr>
        <p:spPr>
          <a:ln/>
        </p:spPr>
        <p:txBody>
          <a:bodyPr/>
          <a:lstStyle/>
          <a:p>
            <a:r>
              <a:rPr lang="en-US"/>
              <a:t>Organizations</a:t>
            </a:r>
          </a:p>
        </p:txBody>
      </p:sp>
      <p:sp>
        <p:nvSpPr>
          <p:cNvPr id="309250" name="Rectangle 2"/>
          <p:cNvSpPr>
            <a:spLocks noGrp="1" noChangeArrowheads="1"/>
          </p:cNvSpPr>
          <p:nvPr>
            <p:ph type="body" idx="1"/>
          </p:nvPr>
        </p:nvSpPr>
        <p:spPr>
          <a:ln/>
        </p:spPr>
        <p:txBody>
          <a:bodyPr/>
          <a:lstStyle/>
          <a:p>
            <a:r>
              <a:rPr lang="en-US"/>
              <a:t>Provide multi-tenancy in Enterprise Chef</a:t>
            </a:r>
          </a:p>
          <a:p>
            <a:r>
              <a:rPr lang="en-US"/>
              <a:t>Nothing is shared between Organizations - they're completely independent</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3862492840"/>
      </p:ext>
    </p:extLst>
  </p:cSld>
  <p:clrMapOvr>
    <a:masterClrMapping/>
  </p:clrMapOvr>
  <p:transition xmlns:p14="http://schemas.microsoft.com/office/powerpoint/2010/mai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1"/>
          <p:cNvSpPr>
            <a:spLocks noGrp="1" noChangeArrowheads="1"/>
          </p:cNvSpPr>
          <p:nvPr>
            <p:ph type="title"/>
          </p:nvPr>
        </p:nvSpPr>
        <p:spPr>
          <a:ln/>
        </p:spPr>
        <p:txBody>
          <a:bodyPr/>
          <a:lstStyle/>
          <a:p>
            <a:r>
              <a:rPr lang="en-US"/>
              <a:t>Manage Organizations</a:t>
            </a:r>
          </a:p>
        </p:txBody>
      </p:sp>
      <p:sp>
        <p:nvSpPr>
          <p:cNvPr id="310274" name="Rectangle 2"/>
          <p:cNvSpPr>
            <a:spLocks noGrp="1" noChangeArrowheads="1"/>
          </p:cNvSpPr>
          <p:nvPr>
            <p:ph type="body" idx="1"/>
          </p:nvPr>
        </p:nvSpPr>
        <p:spPr>
          <a:ln/>
        </p:spPr>
        <p:txBody>
          <a:bodyPr/>
          <a:lstStyle/>
          <a:p>
            <a:r>
              <a:rPr lang="en-US"/>
              <a:t>Login to your Hosted Enterprise Chef</a:t>
            </a:r>
          </a:p>
        </p:txBody>
      </p:sp>
      <p:sp>
        <p:nvSpPr>
          <p:cNvPr id="7" name="Rectangle 6"/>
          <p:cNvSpPr/>
          <p:nvPr/>
        </p:nvSpPr>
        <p:spPr>
          <a:xfrm>
            <a:off x="-3682206" y="4191000"/>
            <a:ext cx="8128000" cy="1938992"/>
          </a:xfrm>
          <a:prstGeom prst="rect">
            <a:avLst/>
          </a:prstGeom>
        </p:spPr>
        <p:txBody>
          <a:bodyPr>
            <a:spAutoFit/>
          </a:bodyPr>
          <a:lstStyle/>
          <a:p>
            <a:r>
              <a:rPr lang="en-US" sz="2000" dirty="0">
                <a:solidFill>
                  <a:srgbClr val="FF0000"/>
                </a:solidFill>
              </a:rPr>
              <a:t>&lt;&lt;WIP </a:t>
            </a:r>
            <a:r>
              <a:rPr lang="en-US" sz="2000" dirty="0" smtClean="0">
                <a:solidFill>
                  <a:srgbClr val="FF0000"/>
                </a:solidFill>
              </a:rPr>
              <a:t>for course </a:t>
            </a:r>
            <a:r>
              <a:rPr lang="en-US" sz="2000" dirty="0" err="1" smtClean="0">
                <a:solidFill>
                  <a:srgbClr val="FF0000"/>
                </a:solidFill>
              </a:rPr>
              <a:t>dev</a:t>
            </a:r>
            <a:r>
              <a:rPr lang="en-US" sz="2000" dirty="0" smtClean="0">
                <a:solidFill>
                  <a:srgbClr val="FF0000"/>
                </a:solidFill>
              </a:rPr>
              <a:t> purposes:-</a:t>
            </a:r>
            <a:endParaRPr lang="en-US" sz="2000" dirty="0">
              <a:solidFill>
                <a:srgbClr val="FF0000"/>
              </a:solidFill>
            </a:endParaRPr>
          </a:p>
          <a:p>
            <a:r>
              <a:rPr lang="en-US" sz="2000" dirty="0">
                <a:solidFill>
                  <a:srgbClr val="FF0000"/>
                </a:solidFill>
              </a:rPr>
              <a:t>username  - jhnftzptrck-win01</a:t>
            </a:r>
          </a:p>
          <a:p>
            <a:r>
              <a:rPr lang="en-US" sz="2000" dirty="0">
                <a:solidFill>
                  <a:srgbClr val="FF0000"/>
                </a:solidFill>
              </a:rPr>
              <a:t>email – jhnftzptrck+win01@gmail.com</a:t>
            </a:r>
          </a:p>
          <a:p>
            <a:r>
              <a:rPr lang="en-US" sz="2000" dirty="0">
                <a:solidFill>
                  <a:srgbClr val="FF0000"/>
                </a:solidFill>
              </a:rPr>
              <a:t>password - jhnftzptrckwin01</a:t>
            </a:r>
          </a:p>
          <a:p>
            <a:r>
              <a:rPr lang="en-US" sz="2000" dirty="0" err="1">
                <a:solidFill>
                  <a:srgbClr val="FF0000"/>
                </a:solidFill>
              </a:rPr>
              <a:t>organizaton</a:t>
            </a:r>
            <a:r>
              <a:rPr lang="en-US" sz="2000" dirty="0">
                <a:solidFill>
                  <a:srgbClr val="FF0000"/>
                </a:solidFill>
              </a:rPr>
              <a:t> – acme-org</a:t>
            </a:r>
          </a:p>
          <a:p>
            <a:r>
              <a:rPr lang="en-US" sz="2000" dirty="0">
                <a:solidFill>
                  <a:srgbClr val="FF0000"/>
                </a:solidFill>
              </a:rPr>
              <a:t>&gt;&gt;</a:t>
            </a:r>
          </a:p>
        </p:txBody>
      </p:sp>
      <p:pic>
        <p:nvPicPr>
          <p:cNvPr id="2" name="Picture 1"/>
          <p:cNvPicPr>
            <a:picLocks noChangeAspect="1"/>
          </p:cNvPicPr>
          <p:nvPr/>
        </p:nvPicPr>
        <p:blipFill>
          <a:blip r:embed="rId3"/>
          <a:stretch>
            <a:fillRect/>
          </a:stretch>
        </p:blipFill>
        <p:spPr>
          <a:xfrm>
            <a:off x="2794794" y="2819400"/>
            <a:ext cx="10995645" cy="5905500"/>
          </a:xfrm>
          <a:prstGeom prst="rect">
            <a:avLst/>
          </a:prstGeom>
        </p:spPr>
      </p:pic>
    </p:spTree>
    <p:extLst>
      <p:ext uri="{BB962C8B-B14F-4D97-AF65-F5344CB8AC3E}">
        <p14:creationId xmlns:p14="http://schemas.microsoft.com/office/powerpoint/2010/main" val="4167503161"/>
      </p:ext>
    </p:extLst>
  </p:cSld>
  <p:clrMapOvr>
    <a:masterClrMapping/>
  </p:clrMapOvr>
  <p:transition xmlns:p14="http://schemas.microsoft.com/office/powerpoint/2010/mai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a:ln/>
        </p:spPr>
        <p:txBody>
          <a:bodyPr/>
          <a:lstStyle/>
          <a:p>
            <a:r>
              <a:rPr lang="en-US" dirty="0"/>
              <a:t>Organizations</a:t>
            </a:r>
          </a:p>
        </p:txBody>
      </p:sp>
      <p:pic>
        <p:nvPicPr>
          <p:cNvPr id="2" name="Picture 1"/>
          <p:cNvPicPr>
            <a:picLocks noChangeAspect="1"/>
          </p:cNvPicPr>
          <p:nvPr/>
        </p:nvPicPr>
        <p:blipFill>
          <a:blip r:embed="rId3"/>
          <a:stretch>
            <a:fillRect/>
          </a:stretch>
        </p:blipFill>
        <p:spPr>
          <a:xfrm>
            <a:off x="2642394" y="2209800"/>
            <a:ext cx="10591800" cy="5760744"/>
          </a:xfrm>
          <a:prstGeom prst="rect">
            <a:avLst/>
          </a:prstGeom>
        </p:spPr>
      </p:pic>
    </p:spTree>
    <p:extLst>
      <p:ext uri="{BB962C8B-B14F-4D97-AF65-F5344CB8AC3E}">
        <p14:creationId xmlns:p14="http://schemas.microsoft.com/office/powerpoint/2010/main" val="3998379749"/>
      </p:ext>
    </p:extLst>
  </p:cSld>
  <p:clrMapOvr>
    <a:masterClrMapping/>
  </p:clrMapOvr>
  <p:transition xmlns:p14="http://schemas.microsoft.com/office/powerpoint/2010/mai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a:ln/>
        </p:spPr>
        <p:txBody>
          <a:bodyPr/>
          <a:lstStyle/>
          <a:p>
            <a:r>
              <a:rPr lang="en-US"/>
              <a:t>Manage Organizations</a:t>
            </a:r>
          </a:p>
        </p:txBody>
      </p:sp>
      <p:sp>
        <p:nvSpPr>
          <p:cNvPr id="314371" name="Rectangle 3"/>
          <p:cNvSpPr>
            <a:spLocks noGrp="1" noChangeArrowheads="1"/>
          </p:cNvSpPr>
          <p:nvPr>
            <p:ph type="body" idx="1"/>
          </p:nvPr>
        </p:nvSpPr>
        <p:spPr>
          <a:ln/>
        </p:spPr>
        <p:txBody>
          <a:bodyPr/>
          <a:lstStyle/>
          <a:p>
            <a:r>
              <a:rPr lang="en-US"/>
              <a:t>Reset Validation Key</a:t>
            </a:r>
          </a:p>
          <a:p>
            <a:r>
              <a:rPr lang="en-US"/>
              <a:t>Generate Knife Config</a:t>
            </a:r>
          </a:p>
          <a:p>
            <a:r>
              <a:rPr lang="en-US"/>
              <a:t>Leave Organization</a:t>
            </a:r>
          </a:p>
          <a:p>
            <a:r>
              <a:rPr lang="en-US"/>
              <a:t>Download the 'Starter Kit'</a:t>
            </a:r>
          </a:p>
        </p:txBody>
      </p:sp>
      <p:pic>
        <p:nvPicPr>
          <p:cNvPr id="2" name="Picture 1"/>
          <p:cNvPicPr>
            <a:picLocks noChangeAspect="1"/>
          </p:cNvPicPr>
          <p:nvPr/>
        </p:nvPicPr>
        <p:blipFill>
          <a:blip r:embed="rId3"/>
          <a:stretch>
            <a:fillRect/>
          </a:stretch>
        </p:blipFill>
        <p:spPr>
          <a:xfrm>
            <a:off x="3175794" y="5181600"/>
            <a:ext cx="9817100" cy="3566085"/>
          </a:xfrm>
          <a:prstGeom prst="rect">
            <a:avLst/>
          </a:prstGeom>
        </p:spPr>
      </p:pic>
    </p:spTree>
    <p:extLst>
      <p:ext uri="{BB962C8B-B14F-4D97-AF65-F5344CB8AC3E}">
        <p14:creationId xmlns:p14="http://schemas.microsoft.com/office/powerpoint/2010/main" val="704888737"/>
      </p:ext>
    </p:extLst>
  </p:cSld>
  <p:clrMapOvr>
    <a:masterClrMapping/>
  </p:clrMapOvr>
  <p:transition xmlns:p14="http://schemas.microsoft.com/office/powerpoint/2010/mai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1"/>
          <p:cNvSpPr>
            <a:spLocks noGrp="1" noChangeArrowheads="1"/>
          </p:cNvSpPr>
          <p:nvPr>
            <p:ph type="title"/>
          </p:nvPr>
        </p:nvSpPr>
        <p:spPr>
          <a:ln/>
        </p:spPr>
        <p:txBody>
          <a:bodyPr/>
          <a:lstStyle/>
          <a:p>
            <a:r>
              <a:rPr lang="en-US"/>
              <a:t>Manage Organizations</a:t>
            </a:r>
          </a:p>
        </p:txBody>
      </p:sp>
      <p:sp>
        <p:nvSpPr>
          <p:cNvPr id="316418" name="Rectangle 2"/>
          <p:cNvSpPr>
            <a:spLocks noGrp="1" noChangeArrowheads="1"/>
          </p:cNvSpPr>
          <p:nvPr>
            <p:ph type="body" idx="1"/>
          </p:nvPr>
        </p:nvSpPr>
        <p:spPr>
          <a:ln/>
        </p:spPr>
        <p:txBody>
          <a:bodyPr/>
          <a:lstStyle/>
          <a:p>
            <a:r>
              <a:rPr lang="en-US" dirty="0"/>
              <a:t>Each Organization may have multiple Users</a:t>
            </a:r>
          </a:p>
          <a:p>
            <a:r>
              <a:rPr lang="en-US" dirty="0"/>
              <a:t>Manage an Organization</a:t>
            </a:r>
            <a:r>
              <a:rPr lang="ja-JP" altLang="en-US" dirty="0">
                <a:latin typeface="Arial"/>
              </a:rPr>
              <a:t>’</a:t>
            </a:r>
            <a:r>
              <a:rPr lang="en-US" dirty="0"/>
              <a:t>s Users via the Enterprise Server interface</a:t>
            </a:r>
          </a:p>
          <a:p>
            <a:pPr lvl="1"/>
            <a:r>
              <a:rPr lang="en-US" u="sng" dirty="0">
                <a:hlinkClick r:id="rId3"/>
              </a:rPr>
              <a:t>http://</a:t>
            </a:r>
            <a:r>
              <a:rPr lang="en-US" u="sng" dirty="0" smtClean="0">
                <a:hlinkClick r:id="rId3"/>
              </a:rPr>
              <a:t>manage.getchef.com</a:t>
            </a:r>
            <a:r>
              <a:rPr lang="en-US" dirty="0" smtClean="0"/>
              <a:t> </a:t>
            </a:r>
            <a:endParaRPr lang="en-US" dirty="0"/>
          </a:p>
        </p:txBody>
      </p:sp>
    </p:spTree>
    <p:extLst>
      <p:ext uri="{BB962C8B-B14F-4D97-AF65-F5344CB8AC3E}">
        <p14:creationId xmlns:p14="http://schemas.microsoft.com/office/powerpoint/2010/main" val="547189362"/>
      </p:ext>
    </p:extLst>
  </p:cSld>
  <p:clrMapOvr>
    <a:masterClrMapping/>
  </p:clrMapOvr>
  <p:transition xmlns:p14="http://schemas.microsoft.com/office/powerpoint/2010/mai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1"/>
          <p:cNvSpPr>
            <a:spLocks noGrp="1" noChangeArrowheads="1"/>
          </p:cNvSpPr>
          <p:nvPr>
            <p:ph type="title"/>
          </p:nvPr>
        </p:nvSpPr>
        <p:spPr>
          <a:ln/>
        </p:spPr>
        <p:txBody>
          <a:bodyPr/>
          <a:lstStyle/>
          <a:p>
            <a:r>
              <a:rPr lang="en-US" sz="6800"/>
              <a:t>Exercise: Invite users into your org</a:t>
            </a:r>
          </a:p>
        </p:txBody>
      </p:sp>
      <p:sp>
        <p:nvSpPr>
          <p:cNvPr id="318466" name="Rectangle 2"/>
          <p:cNvSpPr>
            <a:spLocks noGrp="1" noChangeArrowheads="1"/>
          </p:cNvSpPr>
          <p:nvPr>
            <p:ph type="body" idx="1"/>
          </p:nvPr>
        </p:nvSpPr>
        <p:spPr>
          <a:xfrm>
            <a:off x="800178" y="1879600"/>
            <a:ext cx="14974763" cy="6731000"/>
          </a:xfrm>
          <a:ln/>
        </p:spPr>
        <p:txBody>
          <a:bodyPr/>
          <a:lstStyle/>
          <a:p>
            <a:r>
              <a:rPr lang="en-US" b="1" dirty="0">
                <a:latin typeface="Arial Bold" charset="0"/>
                <a:cs typeface="Arial Bold" charset="0"/>
                <a:sym typeface="Arial Bold" charset="0"/>
              </a:rPr>
              <a:t>The Problem:</a:t>
            </a:r>
            <a:r>
              <a:rPr lang="en-US" b="1" dirty="0"/>
              <a:t> </a:t>
            </a:r>
            <a:r>
              <a:rPr lang="en-US" dirty="0"/>
              <a:t>You need assistance from a colleague on one of your chef projects</a:t>
            </a:r>
          </a:p>
          <a:p>
            <a:r>
              <a:rPr lang="en-US" b="1" dirty="0">
                <a:latin typeface="Arial Bold" charset="0"/>
                <a:cs typeface="Arial Bold" charset="0"/>
                <a:sym typeface="Arial Bold" charset="0"/>
              </a:rPr>
              <a:t>Proposed Solution:</a:t>
            </a:r>
            <a:r>
              <a:rPr lang="en-US" b="1" dirty="0"/>
              <a:t> </a:t>
            </a:r>
            <a:r>
              <a:rPr lang="en-US" dirty="0"/>
              <a:t>Invite the colleague into your organization so they can log into the chef server with </a:t>
            </a:r>
            <a:r>
              <a:rPr lang="en-US" dirty="0">
                <a:latin typeface="Arial Bold" charset="0"/>
                <a:cs typeface="Arial Bold" charset="0"/>
                <a:sym typeface="Arial Bold" charset="0"/>
              </a:rPr>
              <a:t>their own</a:t>
            </a:r>
            <a:r>
              <a:rPr lang="en-US" dirty="0"/>
              <a:t> credentials, but can see </a:t>
            </a:r>
            <a:r>
              <a:rPr lang="en-US" dirty="0">
                <a:latin typeface="Arial Bold" charset="0"/>
                <a:cs typeface="Arial Bold" charset="0"/>
                <a:sym typeface="Arial Bold" charset="0"/>
              </a:rPr>
              <a:t>your</a:t>
            </a:r>
            <a:r>
              <a:rPr lang="en-US" dirty="0"/>
              <a:t> organization</a:t>
            </a:r>
          </a:p>
        </p:txBody>
      </p:sp>
    </p:spTree>
    <p:extLst>
      <p:ext uri="{BB962C8B-B14F-4D97-AF65-F5344CB8AC3E}">
        <p14:creationId xmlns:p14="http://schemas.microsoft.com/office/powerpoint/2010/main" val="2714646056"/>
      </p:ext>
    </p:extLst>
  </p:cSld>
  <p:clrMapOvr>
    <a:masterClrMapping/>
  </p:clrMapOvr>
  <p:transition xmlns:p14="http://schemas.microsoft.com/office/powerpoint/2010/mai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1"/>
          <p:cNvSpPr>
            <a:spLocks noGrp="1" noChangeArrowheads="1"/>
          </p:cNvSpPr>
          <p:nvPr>
            <p:ph type="title"/>
          </p:nvPr>
        </p:nvSpPr>
        <p:spPr>
          <a:ln/>
        </p:spPr>
        <p:txBody>
          <a:bodyPr/>
          <a:lstStyle/>
          <a:p>
            <a:r>
              <a:rPr lang="en-US" sz="6600"/>
              <a:t>Exercise: Invite Users into your Org</a:t>
            </a:r>
          </a:p>
        </p:txBody>
      </p:sp>
      <p:sp>
        <p:nvSpPr>
          <p:cNvPr id="320514" name="Rectangle 2"/>
          <p:cNvSpPr>
            <a:spLocks noGrp="1" noChangeArrowheads="1"/>
          </p:cNvSpPr>
          <p:nvPr>
            <p:ph type="body" idx="1"/>
          </p:nvPr>
        </p:nvSpPr>
        <p:spPr>
          <a:ln/>
        </p:spPr>
        <p:txBody>
          <a:bodyPr/>
          <a:lstStyle/>
          <a:p>
            <a:r>
              <a:rPr lang="en-US" dirty="0"/>
              <a:t>For </a:t>
            </a:r>
            <a:r>
              <a:rPr lang="en-US" dirty="0" smtClean="0"/>
              <a:t>this </a:t>
            </a:r>
            <a:r>
              <a:rPr lang="en-US" dirty="0"/>
              <a:t>Lab Exercise you can team up with one other person in the class, then you will</a:t>
            </a:r>
          </a:p>
          <a:p>
            <a:pPr marL="1001713" lvl="1" indent="-584200">
              <a:buSzPct val="99000"/>
              <a:buFont typeface="Arial" charset="0"/>
              <a:buAutoNum type="arabicPeriod"/>
            </a:pPr>
            <a:r>
              <a:rPr lang="en-US" dirty="0"/>
              <a:t>Invite your classmate into your organization</a:t>
            </a:r>
          </a:p>
          <a:p>
            <a:pPr marL="1001713" lvl="1" indent="-584200">
              <a:buSzPct val="99000"/>
              <a:buFont typeface="Arial" charset="0"/>
              <a:buAutoNum type="arabicPeriod"/>
            </a:pPr>
            <a:r>
              <a:rPr lang="en-US" dirty="0"/>
              <a:t>Accept your classmate's invite into their org</a:t>
            </a:r>
          </a:p>
          <a:p>
            <a:pPr marL="1001713" lvl="1" indent="-584200">
              <a:buSzPct val="99000"/>
              <a:buFont typeface="Arial" charset="0"/>
              <a:buAutoNum type="arabicPeriod"/>
            </a:pPr>
            <a:r>
              <a:rPr lang="en-US" dirty="0"/>
              <a:t>Look around your classmate's organization while they look around yours</a:t>
            </a:r>
          </a:p>
          <a:p>
            <a:pPr marL="1001713" lvl="1" indent="-584200">
              <a:buSzPct val="99000"/>
              <a:buFont typeface="Arial" charset="0"/>
              <a:buAutoNum type="arabicPeriod"/>
            </a:pPr>
            <a:r>
              <a:rPr lang="en-US" dirty="0"/>
              <a:t>Finally remove your classmate's access from your account</a:t>
            </a:r>
          </a:p>
        </p:txBody>
      </p:sp>
    </p:spTree>
    <p:extLst>
      <p:ext uri="{BB962C8B-B14F-4D97-AF65-F5344CB8AC3E}">
        <p14:creationId xmlns:p14="http://schemas.microsoft.com/office/powerpoint/2010/main" val="1841596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9271794" y="3124200"/>
            <a:ext cx="7505700" cy="3756821"/>
          </a:xfrm>
          <a:prstGeom prst="rect">
            <a:avLst/>
          </a:prstGeom>
        </p:spPr>
      </p:pic>
      <p:sp>
        <p:nvSpPr>
          <p:cNvPr id="321537" name="Rectangle 1"/>
          <p:cNvSpPr>
            <a:spLocks noGrp="1" noChangeArrowheads="1"/>
          </p:cNvSpPr>
          <p:nvPr>
            <p:ph type="title"/>
          </p:nvPr>
        </p:nvSpPr>
        <p:spPr>
          <a:ln/>
        </p:spPr>
        <p:txBody>
          <a:bodyPr/>
          <a:lstStyle/>
          <a:p>
            <a:r>
              <a:rPr lang="en-US" sz="5700"/>
              <a:t>Exercise: Invite a classmate into your org</a:t>
            </a:r>
          </a:p>
        </p:txBody>
      </p:sp>
      <p:sp>
        <p:nvSpPr>
          <p:cNvPr id="321538" name="Rectangle 2"/>
          <p:cNvSpPr>
            <a:spLocks noGrp="1" noChangeArrowheads="1"/>
          </p:cNvSpPr>
          <p:nvPr>
            <p:ph type="body" idx="1"/>
          </p:nvPr>
        </p:nvSpPr>
        <p:spPr>
          <a:xfrm>
            <a:off x="432594" y="1689100"/>
            <a:ext cx="11621635" cy="1117600"/>
          </a:xfrm>
          <a:ln/>
        </p:spPr>
        <p:txBody>
          <a:bodyPr/>
          <a:lstStyle/>
          <a:p>
            <a:r>
              <a:rPr lang="en-US"/>
              <a:t>Navigate to </a:t>
            </a:r>
            <a:r>
              <a:rPr lang="en-US" u="sng">
                <a:hlinkClick r:id="rId4"/>
              </a:rPr>
              <a:t>http://manage.opscode.com</a:t>
            </a:r>
            <a:endParaRPr lang="en-US" u="sng"/>
          </a:p>
        </p:txBody>
      </p:sp>
      <p:sp>
        <p:nvSpPr>
          <p:cNvPr id="321539" name="Rectangle 3"/>
          <p:cNvSpPr>
            <a:spLocks/>
          </p:cNvSpPr>
          <p:nvPr/>
        </p:nvSpPr>
        <p:spPr bwMode="auto">
          <a:xfrm>
            <a:off x="432594" y="2946400"/>
            <a:ext cx="8395416"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Click the "Administration" tab, </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Select the appropriate Organization</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Click "Invite User" from the left menu</a:t>
            </a:r>
          </a:p>
          <a:p>
            <a:pPr marL="381000" indent="-381000" algn="l">
              <a:spcBef>
                <a:spcPts val="1200"/>
              </a:spcBef>
              <a:buClr>
                <a:srgbClr val="ED781C"/>
              </a:buClr>
              <a:buSzPct val="100000"/>
              <a:buFont typeface="Arial" charset="0"/>
              <a:buChar char="•"/>
            </a:pPr>
            <a:r>
              <a:rPr lang="en-US" sz="4400" dirty="0">
                <a:solidFill>
                  <a:schemeClr val="tx1"/>
                </a:solidFill>
                <a:latin typeface="Arial" charset="0"/>
                <a:ea typeface="ＭＳ Ｐゴシック" charset="0"/>
                <a:cs typeface="Arial" charset="0"/>
                <a:sym typeface="Arial" charset="0"/>
              </a:rPr>
              <a:t>Enter your classmate's 'Chef Username' and click Invite</a:t>
            </a:r>
          </a:p>
        </p:txBody>
      </p:sp>
      <p:sp>
        <p:nvSpPr>
          <p:cNvPr id="321543" name="Oval 7"/>
          <p:cNvSpPr>
            <a:spLocks/>
          </p:cNvSpPr>
          <p:nvPr/>
        </p:nvSpPr>
        <p:spPr bwMode="auto">
          <a:xfrm>
            <a:off x="9347994" y="4400066"/>
            <a:ext cx="867043" cy="242931"/>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 name="Picture 1"/>
          <p:cNvPicPr>
            <a:picLocks noChangeAspect="1"/>
          </p:cNvPicPr>
          <p:nvPr/>
        </p:nvPicPr>
        <p:blipFill>
          <a:blip r:embed="rId5"/>
          <a:stretch>
            <a:fillRect/>
          </a:stretch>
        </p:blipFill>
        <p:spPr>
          <a:xfrm>
            <a:off x="11481594" y="4191000"/>
            <a:ext cx="3810000" cy="1694089"/>
          </a:xfrm>
          <a:prstGeom prst="rect">
            <a:avLst/>
          </a:prstGeom>
        </p:spPr>
      </p:pic>
    </p:spTree>
    <p:extLst>
      <p:ext uri="{BB962C8B-B14F-4D97-AF65-F5344CB8AC3E}">
        <p14:creationId xmlns:p14="http://schemas.microsoft.com/office/powerpoint/2010/main" val="385881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a:ln/>
        </p:spPr>
        <p:txBody>
          <a:bodyPr/>
          <a:lstStyle/>
          <a:p>
            <a:r>
              <a:rPr lang="en-US"/>
              <a:t>Exercise: Accept an invite</a:t>
            </a:r>
          </a:p>
        </p:txBody>
      </p:sp>
      <p:sp>
        <p:nvSpPr>
          <p:cNvPr id="323586" name="Rectangle 2"/>
          <p:cNvSpPr>
            <a:spLocks noGrp="1" noChangeArrowheads="1"/>
          </p:cNvSpPr>
          <p:nvPr>
            <p:ph type="body" idx="1"/>
          </p:nvPr>
        </p:nvSpPr>
        <p:spPr>
          <a:xfrm>
            <a:off x="800178" y="1905000"/>
            <a:ext cx="14657232" cy="6731000"/>
          </a:xfrm>
          <a:ln/>
        </p:spPr>
        <p:txBody>
          <a:bodyPr/>
          <a:lstStyle/>
          <a:p>
            <a:r>
              <a:rPr lang="en-US"/>
              <a:t>You will get a notification once your classmate has invited you into their account</a:t>
            </a:r>
          </a:p>
          <a:p>
            <a:endParaRPr lang="en-US"/>
          </a:p>
          <a:p>
            <a:endParaRPr lang="en-US"/>
          </a:p>
          <a:p>
            <a:r>
              <a:rPr lang="en-US"/>
              <a:t>Click the notification, select the Organization and click 'Accept'</a:t>
            </a:r>
          </a:p>
        </p:txBody>
      </p:sp>
      <p:pic>
        <p:nvPicPr>
          <p:cNvPr id="323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181" y="3530600"/>
            <a:ext cx="6861185"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35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194" y="6502400"/>
            <a:ext cx="7594947" cy="2266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594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1"/>
          <p:cNvSpPr>
            <a:spLocks noGrp="1" noChangeArrowheads="1"/>
          </p:cNvSpPr>
          <p:nvPr>
            <p:ph type="title"/>
          </p:nvPr>
        </p:nvSpPr>
        <p:spPr>
          <a:ln/>
        </p:spPr>
        <p:txBody>
          <a:bodyPr/>
          <a:lstStyle/>
          <a:p>
            <a:r>
              <a:rPr lang="en-US"/>
              <a:t>Exercise: View classmate's org</a:t>
            </a:r>
          </a:p>
        </p:txBody>
      </p:sp>
      <p:sp>
        <p:nvSpPr>
          <p:cNvPr id="325634" name="Rectangle 2"/>
          <p:cNvSpPr>
            <a:spLocks noGrp="1" noChangeArrowheads="1"/>
          </p:cNvSpPr>
          <p:nvPr>
            <p:ph type="body" idx="1"/>
          </p:nvPr>
        </p:nvSpPr>
        <p:spPr>
          <a:ln/>
        </p:spPr>
        <p:txBody>
          <a:bodyPr/>
          <a:lstStyle/>
          <a:p>
            <a:r>
              <a:rPr lang="en-US"/>
              <a:t>Select your classmate's organization from the drop down list and peruse their org</a:t>
            </a:r>
          </a:p>
        </p:txBody>
      </p:sp>
      <p:grpSp>
        <p:nvGrpSpPr>
          <p:cNvPr id="325637" name="Group 5"/>
          <p:cNvGrpSpPr>
            <a:grpSpLocks/>
          </p:cNvGrpSpPr>
          <p:nvPr/>
        </p:nvGrpSpPr>
        <p:grpSpPr bwMode="auto">
          <a:xfrm>
            <a:off x="2502144" y="3430588"/>
            <a:ext cx="11246949" cy="5408612"/>
            <a:chOff x="0" y="0"/>
            <a:chExt cx="7084" cy="3406"/>
          </a:xfrm>
        </p:grpSpPr>
        <p:pic>
          <p:nvPicPr>
            <p:cNvPr id="325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5636" name="Oval 4"/>
            <p:cNvSpPr>
              <a:spLocks/>
            </p:cNvSpPr>
            <p:nvPr/>
          </p:nvSpPr>
          <p:spPr bwMode="auto">
            <a:xfrm>
              <a:off x="5063" y="0"/>
              <a:ext cx="1056" cy="336"/>
            </a:xfrm>
            <a:prstGeom prst="ellipse">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4" name="Picture 3"/>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0364449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Course Objectives</a:t>
            </a:r>
          </a:p>
        </p:txBody>
      </p:sp>
      <p:sp>
        <p:nvSpPr>
          <p:cNvPr id="29698" name="Rectangle 2"/>
          <p:cNvSpPr>
            <a:spLocks noGrp="1" noChangeArrowheads="1"/>
          </p:cNvSpPr>
          <p:nvPr>
            <p:ph type="body" idx="4294967295"/>
          </p:nvPr>
        </p:nvSpPr>
        <p:spPr>
          <a:xfrm>
            <a:off x="813594" y="1905000"/>
            <a:ext cx="13793548" cy="4914900"/>
          </a:xfrm>
          <a:ln/>
        </p:spPr>
        <p:txBody>
          <a:bodyPr/>
          <a:lstStyle/>
          <a:p>
            <a:r>
              <a:rPr lang="en-US" sz="4300" dirty="0" smtClean="0"/>
              <a:t>Upon completion of this course you will be able to</a:t>
            </a:r>
          </a:p>
          <a:p>
            <a:pPr lvl="1"/>
            <a:r>
              <a:rPr lang="en-US" sz="4300" dirty="0" smtClean="0"/>
              <a:t>Automate </a:t>
            </a:r>
            <a:r>
              <a:rPr lang="en-US" sz="4300" dirty="0"/>
              <a:t>common infrastructure tasks with Chef</a:t>
            </a:r>
          </a:p>
          <a:p>
            <a:pPr lvl="1"/>
            <a:r>
              <a:rPr lang="en-US" sz="4300" dirty="0"/>
              <a:t>Describe Chef’s architecture</a:t>
            </a:r>
          </a:p>
          <a:p>
            <a:pPr lvl="1"/>
            <a:r>
              <a:rPr lang="en-US" sz="4300" dirty="0"/>
              <a:t>Describe Chef’s various tools</a:t>
            </a:r>
          </a:p>
          <a:p>
            <a:pPr lvl="1"/>
            <a:r>
              <a:rPr lang="en-US" sz="4300" dirty="0"/>
              <a:t>Apply Chef’s primitives to solve your problems</a:t>
            </a:r>
          </a:p>
        </p:txBody>
      </p:sp>
    </p:spTree>
    <p:extLst>
      <p:ext uri="{BB962C8B-B14F-4D97-AF65-F5344CB8AC3E}">
        <p14:creationId xmlns:p14="http://schemas.microsoft.com/office/powerpoint/2010/main" val="3726522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1"/>
          <p:cNvSpPr>
            <a:spLocks noGrp="1" noChangeArrowheads="1"/>
          </p:cNvSpPr>
          <p:nvPr>
            <p:ph type="title"/>
          </p:nvPr>
        </p:nvSpPr>
        <p:spPr>
          <a:ln/>
        </p:spPr>
        <p:txBody>
          <a:bodyPr/>
          <a:lstStyle/>
          <a:p>
            <a:r>
              <a:rPr lang="en-US"/>
              <a:t>Exercise: Revoke access</a:t>
            </a:r>
          </a:p>
        </p:txBody>
      </p:sp>
      <p:sp>
        <p:nvSpPr>
          <p:cNvPr id="327682" name="Rectangle 2"/>
          <p:cNvSpPr>
            <a:spLocks noGrp="1" noChangeArrowheads="1"/>
          </p:cNvSpPr>
          <p:nvPr>
            <p:ph type="body" idx="1"/>
          </p:nvPr>
        </p:nvSpPr>
        <p:spPr>
          <a:xfrm>
            <a:off x="800178" y="1879600"/>
            <a:ext cx="15152580" cy="6731000"/>
          </a:xfrm>
          <a:ln/>
        </p:spPr>
        <p:txBody>
          <a:bodyPr/>
          <a:lstStyle/>
          <a:p>
            <a:r>
              <a:rPr lang="en-US"/>
              <a:t>Now either 'Leave Organization' you've been invited into, or remove your classmate from your organization</a:t>
            </a:r>
          </a:p>
        </p:txBody>
      </p:sp>
      <p:grpSp>
        <p:nvGrpSpPr>
          <p:cNvPr id="327687" name="Group 7"/>
          <p:cNvGrpSpPr>
            <a:grpSpLocks/>
          </p:cNvGrpSpPr>
          <p:nvPr/>
        </p:nvGrpSpPr>
        <p:grpSpPr bwMode="auto">
          <a:xfrm>
            <a:off x="2502144" y="3505200"/>
            <a:ext cx="11246949" cy="5334000"/>
            <a:chOff x="0" y="0"/>
            <a:chExt cx="7084" cy="3360"/>
          </a:xfrm>
        </p:grpSpPr>
        <p:pic>
          <p:nvPicPr>
            <p:cNvPr id="327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8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27684" name="Oval 4"/>
            <p:cNvSpPr>
              <a:spLocks/>
            </p:cNvSpPr>
            <p:nvPr/>
          </p:nvSpPr>
          <p:spPr bwMode="auto">
            <a:xfrm>
              <a:off x="1086" y="761"/>
              <a:ext cx="617" cy="232"/>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5" name="Oval 5"/>
            <p:cNvSpPr>
              <a:spLocks/>
            </p:cNvSpPr>
            <p:nvPr/>
          </p:nvSpPr>
          <p:spPr bwMode="auto">
            <a:xfrm>
              <a:off x="127" y="999"/>
              <a:ext cx="768"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686" name="Oval 6"/>
            <p:cNvSpPr>
              <a:spLocks/>
            </p:cNvSpPr>
            <p:nvPr/>
          </p:nvSpPr>
          <p:spPr bwMode="auto">
            <a:xfrm>
              <a:off x="3647" y="2497"/>
              <a:ext cx="504" cy="160"/>
            </a:xfrm>
            <a:prstGeom prst="ellipse">
              <a:avLst/>
            </a:prstGeom>
            <a:noFill/>
            <a:ln w="381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pic>
        <p:nvPicPr>
          <p:cNvPr id="9" name="Picture 8"/>
          <p:cNvPicPr>
            <a:picLocks noChangeAspect="1"/>
          </p:cNvPicPr>
          <p:nvPr/>
        </p:nvPicPr>
        <p:blipFill>
          <a:blip r:embed="rId4"/>
          <a:stretch>
            <a:fillRect/>
          </a:stretch>
        </p:blipFill>
        <p:spPr>
          <a:xfrm>
            <a:off x="2589285" y="3505200"/>
            <a:ext cx="1643961" cy="358834"/>
          </a:xfrm>
          <a:prstGeom prst="rect">
            <a:avLst/>
          </a:prstGeom>
        </p:spPr>
      </p:pic>
    </p:spTree>
    <p:extLst>
      <p:ext uri="{BB962C8B-B14F-4D97-AF65-F5344CB8AC3E}">
        <p14:creationId xmlns:p14="http://schemas.microsoft.com/office/powerpoint/2010/main" val="4251075765"/>
      </p:ext>
    </p:extLst>
  </p:cSld>
  <p:clrMapOvr>
    <a:masterClrMapping/>
  </p:clrMapOvr>
  <p:transition xmlns:p14="http://schemas.microsoft.com/office/powerpoint/2010/mai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1"/>
          <p:cNvSpPr>
            <a:spLocks noGrp="1" noChangeArrowheads="1"/>
          </p:cNvSpPr>
          <p:nvPr>
            <p:ph type="title"/>
          </p:nvPr>
        </p:nvSpPr>
        <p:spPr>
          <a:ln/>
        </p:spPr>
        <p:txBody>
          <a:bodyPr/>
          <a:lstStyle/>
          <a:p>
            <a:r>
              <a:rPr lang="en-US" sz="7300"/>
              <a:t>Review Questions</a:t>
            </a:r>
          </a:p>
        </p:txBody>
      </p:sp>
      <p:sp>
        <p:nvSpPr>
          <p:cNvPr id="329730" name="Rectangle 2"/>
          <p:cNvSpPr>
            <a:spLocks noGrp="1" noChangeArrowheads="1"/>
          </p:cNvSpPr>
          <p:nvPr>
            <p:ph type="body" idx="1"/>
          </p:nvPr>
        </p:nvSpPr>
        <p:spPr>
          <a:ln/>
        </p:spPr>
        <p:txBody>
          <a:bodyPr/>
          <a:lstStyle/>
          <a:p>
            <a:r>
              <a:rPr lang="en-US"/>
              <a:t>What is an Organization?</a:t>
            </a:r>
          </a:p>
          <a:p>
            <a:r>
              <a:rPr lang="en-US"/>
              <a:t>How do you regenerate the Starter Kit for your Organization?</a:t>
            </a:r>
          </a:p>
        </p:txBody>
      </p:sp>
    </p:spTree>
    <p:extLst>
      <p:ext uri="{BB962C8B-B14F-4D97-AF65-F5344CB8AC3E}">
        <p14:creationId xmlns:p14="http://schemas.microsoft.com/office/powerpoint/2010/main" val="265267393"/>
      </p:ext>
    </p:extLst>
  </p:cSld>
  <p:clrMapOvr>
    <a:masterClrMapping/>
  </p:clrMapOvr>
  <p:transition xmlns:p14="http://schemas.microsoft.com/office/powerpoint/2010/main"/>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p:txBody>
          <a:bodyPr/>
          <a:lstStyle/>
          <a:p>
            <a:pPr eaLnBrk="1" hangingPunct="1">
              <a:defRPr/>
            </a:pPr>
            <a:r>
              <a:rPr lang="en-US" dirty="0">
                <a:sym typeface="Arial Bold" charset="0"/>
              </a:rPr>
              <a:t>Test Node Setup</a:t>
            </a:r>
          </a:p>
        </p:txBody>
      </p:sp>
      <p:sp>
        <p:nvSpPr>
          <p:cNvPr id="187394" name="Rectangle 2"/>
          <p:cNvSpPr>
            <a:spLocks noGrp="1" noChangeArrowheads="1"/>
          </p:cNvSpPr>
          <p:nvPr>
            <p:ph idx="1"/>
          </p:nvPr>
        </p:nvSpPr>
        <p:spPr/>
        <p:txBody>
          <a:bodyPr/>
          <a:lstStyle/>
          <a:p>
            <a:pPr marL="0" indent="0" eaLnBrk="1" hangingPunct="1">
              <a:defRPr/>
            </a:pPr>
            <a:r>
              <a:rPr lang="en-US" dirty="0" smtClean="0">
                <a:sym typeface="Arial" charset="0"/>
              </a:rPr>
              <a:t>Setup a node to manage</a:t>
            </a:r>
            <a:endParaRPr lang="en-US" dirty="0">
              <a:sym typeface="Arial" charset="0"/>
            </a:endParaRPr>
          </a:p>
        </p:txBody>
      </p:sp>
    </p:spTree>
    <p:extLst>
      <p:ext uri="{BB962C8B-B14F-4D97-AF65-F5344CB8AC3E}">
        <p14:creationId xmlns:p14="http://schemas.microsoft.com/office/powerpoint/2010/main" val="341141840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132099" name="Rectangle 2"/>
          <p:cNvSpPr>
            <a:spLocks noGrp="1" noChangeArrowheads="1"/>
          </p:cNvSpPr>
          <p:nvPr>
            <p:ph type="body" idx="1"/>
          </p:nvPr>
        </p:nvSpPr>
        <p:spPr/>
        <p:txBody>
          <a:bodyPr/>
          <a:lstStyle/>
          <a:p>
            <a:r>
              <a:rPr lang="en-US" dirty="0"/>
              <a:t>After completing the lesson, you will be able to</a:t>
            </a:r>
          </a:p>
          <a:p>
            <a:pPr lvl="1"/>
            <a:r>
              <a:rPr lang="en-US" dirty="0"/>
              <a:t>Install Chef nodes using "knife bootstrap"</a:t>
            </a:r>
          </a:p>
          <a:p>
            <a:pPr lvl="1"/>
            <a:r>
              <a:rPr lang="en-US" dirty="0"/>
              <a:t>Explain how knife bootstrap configures a node to use the Organization created in the previous section</a:t>
            </a:r>
          </a:p>
          <a:p>
            <a:pPr lvl="1"/>
            <a:r>
              <a:rPr lang="en-US" dirty="0"/>
              <a:t>Explain the basic configuration needed to run chef-client</a:t>
            </a:r>
          </a:p>
        </p:txBody>
      </p:sp>
    </p:spTree>
    <p:extLst>
      <p:ext uri="{BB962C8B-B14F-4D97-AF65-F5344CB8AC3E}">
        <p14:creationId xmlns:p14="http://schemas.microsoft.com/office/powerpoint/2010/main" val="5534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ln/>
        </p:spPr>
        <p:txBody>
          <a:bodyPr/>
          <a:lstStyle/>
          <a:p>
            <a:r>
              <a:rPr lang="en-US"/>
              <a:t>Nodes</a:t>
            </a:r>
          </a:p>
        </p:txBody>
      </p:sp>
      <p:pic>
        <p:nvPicPr>
          <p:cNvPr id="345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58" y="1673225"/>
            <a:ext cx="6871371" cy="718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849766614"/>
      </p:ext>
    </p:extLst>
  </p:cSld>
  <p:clrMapOvr>
    <a:masterClrMapping/>
  </p:clrMapOvr>
  <p:transition xmlns:p14="http://schemas.microsoft.com/office/powerpoint/2010/mai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1"/>
          <p:cNvSpPr>
            <a:spLocks noGrp="1" noChangeArrowheads="1"/>
          </p:cNvSpPr>
          <p:nvPr>
            <p:ph type="title"/>
          </p:nvPr>
        </p:nvSpPr>
        <p:spPr>
          <a:ln/>
        </p:spPr>
        <p:txBody>
          <a:bodyPr/>
          <a:lstStyle/>
          <a:p>
            <a:r>
              <a:rPr lang="en-US"/>
              <a:t>Nodes</a:t>
            </a:r>
          </a:p>
        </p:txBody>
      </p:sp>
      <p:sp>
        <p:nvSpPr>
          <p:cNvPr id="348162" name="Rectangle 2"/>
          <p:cNvSpPr>
            <a:spLocks noGrp="1" noChangeArrowheads="1"/>
          </p:cNvSpPr>
          <p:nvPr>
            <p:ph type="body" idx="1"/>
          </p:nvPr>
        </p:nvSpPr>
        <p:spPr>
          <a:ln/>
        </p:spPr>
        <p:txBody>
          <a:bodyPr/>
          <a:lstStyle/>
          <a:p>
            <a:r>
              <a:rPr lang="en-US" dirty="0"/>
              <a:t>Nodes represent the servers in your infrastructure</a:t>
            </a:r>
          </a:p>
          <a:p>
            <a:pPr lvl="1"/>
            <a:r>
              <a:rPr lang="en-US" dirty="0"/>
              <a:t>Could be physical servers or virtual servers</a:t>
            </a:r>
          </a:p>
          <a:p>
            <a:pPr lvl="1"/>
            <a:r>
              <a:rPr lang="en-US" dirty="0"/>
              <a:t>May represent hardware that you own or compute instances in a public or private cloud</a:t>
            </a:r>
          </a:p>
          <a:p>
            <a:r>
              <a:rPr lang="en-US" dirty="0"/>
              <a:t>Could also be network hardware - switches, routers, </a:t>
            </a:r>
            <a:r>
              <a:rPr lang="en-US" dirty="0" err="1"/>
              <a:t>etc</a:t>
            </a:r>
            <a:endParaRPr lang="en-US" dirty="0"/>
          </a:p>
        </p:txBody>
      </p:sp>
    </p:spTree>
    <p:extLst>
      <p:ext uri="{BB962C8B-B14F-4D97-AF65-F5344CB8AC3E}">
        <p14:creationId xmlns:p14="http://schemas.microsoft.com/office/powerpoint/2010/main" val="2121035352"/>
      </p:ext>
    </p:extLst>
  </p:cSld>
  <p:clrMapOvr>
    <a:masterClrMapping/>
  </p:clrMapOvr>
  <p:transition xmlns:p14="http://schemas.microsoft.com/office/powerpoint/2010/mai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1"/>
          <p:cNvSpPr>
            <a:spLocks noGrp="1" noChangeArrowheads="1"/>
          </p:cNvSpPr>
          <p:nvPr>
            <p:ph type="title"/>
          </p:nvPr>
        </p:nvSpPr>
        <p:spPr>
          <a:ln/>
        </p:spPr>
        <p:txBody>
          <a:bodyPr/>
          <a:lstStyle/>
          <a:p>
            <a:r>
              <a:rPr lang="en-US"/>
              <a:t>We Have No Nodes Yet</a:t>
            </a:r>
          </a:p>
        </p:txBody>
      </p:sp>
      <p:grpSp>
        <p:nvGrpSpPr>
          <p:cNvPr id="5" name="Group 4"/>
          <p:cNvGrpSpPr/>
          <p:nvPr/>
        </p:nvGrpSpPr>
        <p:grpSpPr>
          <a:xfrm>
            <a:off x="2114757" y="2638425"/>
            <a:ext cx="12028075" cy="5969000"/>
            <a:chOff x="2114757" y="2638425"/>
            <a:chExt cx="12028075" cy="5969000"/>
          </a:xfrm>
        </p:grpSpPr>
        <p:pic>
          <p:nvPicPr>
            <p:cNvPr id="350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57" y="2638425"/>
              <a:ext cx="12028075"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194" y="2667000"/>
              <a:ext cx="4010526" cy="762000"/>
            </a:xfrm>
            <a:prstGeom prst="rect">
              <a:avLst/>
            </a:prstGeom>
          </p:spPr>
        </p:pic>
      </p:grpSp>
    </p:spTree>
    <p:extLst>
      <p:ext uri="{BB962C8B-B14F-4D97-AF65-F5344CB8AC3E}">
        <p14:creationId xmlns:p14="http://schemas.microsoft.com/office/powerpoint/2010/main" val="3008984439"/>
      </p:ext>
    </p:extLst>
  </p:cSld>
  <p:clrMapOvr>
    <a:masterClrMapping/>
  </p:clrMapOvr>
  <p:transition xmlns:p14="http://schemas.microsoft.com/office/powerpoint/2010/mai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1"/>
          <p:cNvSpPr>
            <a:spLocks noGrp="1" noChangeArrowheads="1"/>
          </p:cNvSpPr>
          <p:nvPr>
            <p:ph type="title"/>
          </p:nvPr>
        </p:nvSpPr>
        <p:spPr>
          <a:ln/>
        </p:spPr>
        <p:txBody>
          <a:bodyPr/>
          <a:lstStyle/>
          <a:p>
            <a:r>
              <a:rPr lang="en-US"/>
              <a:t>Training Node</a:t>
            </a:r>
          </a:p>
        </p:txBody>
      </p:sp>
      <p:sp>
        <p:nvSpPr>
          <p:cNvPr id="352258" name="Rectangle 2"/>
          <p:cNvSpPr>
            <a:spLocks noGrp="1" noChangeArrowheads="1"/>
          </p:cNvSpPr>
          <p:nvPr>
            <p:ph type="body" idx="1"/>
          </p:nvPr>
        </p:nvSpPr>
        <p:spPr>
          <a:ln/>
        </p:spPr>
        <p:txBody>
          <a:bodyPr/>
          <a:lstStyle/>
          <a:p>
            <a:r>
              <a:rPr lang="en-US" dirty="0"/>
              <a:t>The labs require a node to be managed</a:t>
            </a:r>
          </a:p>
          <a:p>
            <a:r>
              <a:rPr lang="en-US" dirty="0"/>
              <a:t>We </a:t>
            </a:r>
            <a:r>
              <a:rPr lang="en-US" dirty="0" smtClean="0"/>
              <a:t>use the </a:t>
            </a:r>
            <a:r>
              <a:rPr lang="en-US" dirty="0" err="1"/>
              <a:t>CloudShare</a:t>
            </a:r>
            <a:r>
              <a:rPr lang="en-US" dirty="0"/>
              <a:t> training </a:t>
            </a:r>
            <a:r>
              <a:rPr lang="en-US" dirty="0" smtClean="0"/>
              <a:t>environment</a:t>
            </a:r>
          </a:p>
          <a:p>
            <a:pPr lvl="1"/>
            <a:r>
              <a:rPr lang="en-US" dirty="0" smtClean="0"/>
              <a:t>Windows </a:t>
            </a:r>
            <a:r>
              <a:rPr lang="en-US" dirty="0"/>
              <a:t>Server 2012 </a:t>
            </a:r>
            <a:r>
              <a:rPr lang="en-US" dirty="0" smtClean="0"/>
              <a:t>x64</a:t>
            </a:r>
          </a:p>
          <a:p>
            <a:pPr lvl="1"/>
            <a:r>
              <a:rPr lang="en-US" dirty="0" smtClean="0"/>
              <a:t>2GB RAM</a:t>
            </a:r>
          </a:p>
          <a:p>
            <a:pPr lvl="1"/>
            <a:r>
              <a:rPr lang="en-US" dirty="0" smtClean="0"/>
              <a:t>40GB </a:t>
            </a:r>
            <a:r>
              <a:rPr lang="en-US" dirty="0"/>
              <a:t>HDD</a:t>
            </a:r>
          </a:p>
          <a:p>
            <a:endParaRPr lang="en-US" dirty="0"/>
          </a:p>
        </p:txBody>
      </p:sp>
    </p:spTree>
    <p:extLst>
      <p:ext uri="{BB962C8B-B14F-4D97-AF65-F5344CB8AC3E}">
        <p14:creationId xmlns:p14="http://schemas.microsoft.com/office/powerpoint/2010/main" val="816282742"/>
      </p:ext>
    </p:extLst>
  </p:cSld>
  <p:clrMapOvr>
    <a:masterClrMapping/>
  </p:clrMapOvr>
  <p:transition xmlns:p14="http://schemas.microsoft.com/office/powerpoint/2010/mai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Cloudshare</a:t>
            </a:r>
            <a:endParaRPr lang="en-US" dirty="0"/>
          </a:p>
        </p:txBody>
      </p:sp>
      <p:sp>
        <p:nvSpPr>
          <p:cNvPr id="3" name="Content Placeholder 2"/>
          <p:cNvSpPr>
            <a:spLocks noGrp="1"/>
          </p:cNvSpPr>
          <p:nvPr>
            <p:ph idx="1"/>
          </p:nvPr>
        </p:nvSpPr>
        <p:spPr/>
        <p:txBody>
          <a:bodyPr/>
          <a:lstStyle/>
          <a:p>
            <a:r>
              <a:rPr lang="en-US" dirty="0"/>
              <a:t>Student Login Link: </a:t>
            </a:r>
            <a:r>
              <a:rPr lang="en-US" dirty="0" smtClean="0"/>
              <a:t/>
            </a:r>
            <a:br>
              <a:rPr lang="en-US" dirty="0" smtClean="0"/>
            </a:br>
            <a:r>
              <a:rPr lang="en-US" b="1" dirty="0" err="1" smtClean="0"/>
              <a:t>use.cloudshare.com</a:t>
            </a:r>
            <a:r>
              <a:rPr lang="en-US" b="1" dirty="0"/>
              <a:t>/Class</a:t>
            </a:r>
            <a:r>
              <a:rPr lang="en-US" b="1" dirty="0" smtClean="0"/>
              <a:t>/12345</a:t>
            </a:r>
            <a:endParaRPr lang="en-US" b="1" dirty="0"/>
          </a:p>
          <a:p>
            <a:endParaRPr lang="en-US" dirty="0" smtClean="0"/>
          </a:p>
          <a:p>
            <a:r>
              <a:rPr lang="en-US" dirty="0" smtClean="0"/>
              <a:t>Student </a:t>
            </a:r>
            <a:r>
              <a:rPr lang="en-US" dirty="0"/>
              <a:t>Passphrase: </a:t>
            </a:r>
            <a:r>
              <a:rPr lang="en-US" dirty="0" smtClean="0"/>
              <a:t/>
            </a:r>
            <a:br>
              <a:rPr lang="en-US" dirty="0" smtClean="0"/>
            </a:br>
            <a:r>
              <a:rPr lang="en-US" b="1" dirty="0" smtClean="0"/>
              <a:t>class passphrase</a:t>
            </a:r>
            <a:endParaRPr lang="en-US" b="1" dirty="0"/>
          </a:p>
        </p:txBody>
      </p:sp>
    </p:spTree>
    <p:extLst>
      <p:ext uri="{BB962C8B-B14F-4D97-AF65-F5344CB8AC3E}">
        <p14:creationId xmlns:p14="http://schemas.microsoft.com/office/powerpoint/2010/main" val="502517157"/>
      </p:ext>
    </p:extLst>
  </p:cSld>
  <p:clrMapOvr>
    <a:masterClrMapping/>
  </p:clrMapOvr>
  <p:transition xmlns:p14="http://schemas.microsoft.com/office/powerpoint/2010/mai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ln/>
        </p:spPr>
        <p:txBody>
          <a:bodyPr/>
          <a:lstStyle/>
          <a:p>
            <a:r>
              <a:rPr lang="en-US"/>
              <a:t>CloudShare Node</a:t>
            </a:r>
          </a:p>
        </p:txBody>
      </p:sp>
      <p:sp>
        <p:nvSpPr>
          <p:cNvPr id="357378" name="Rectangle 2"/>
          <p:cNvSpPr>
            <a:spLocks noGrp="1" noChangeArrowheads="1"/>
          </p:cNvSpPr>
          <p:nvPr>
            <p:ph type="body" idx="1"/>
          </p:nvPr>
        </p:nvSpPr>
        <p:spPr>
          <a:ln/>
        </p:spPr>
        <p:txBody>
          <a:bodyPr/>
          <a:lstStyle/>
          <a:p>
            <a:r>
              <a:rPr lang="en-US"/>
              <a:t>Register and login to CloudShare (see invite)</a:t>
            </a:r>
          </a:p>
          <a:p>
            <a:r>
              <a:rPr lang="en-US"/>
              <a:t>Start Using This Environment</a:t>
            </a:r>
          </a:p>
        </p:txBody>
      </p:sp>
      <p:pic>
        <p:nvPicPr>
          <p:cNvPr id="2" name="Picture 1"/>
          <p:cNvPicPr>
            <a:picLocks noChangeAspect="1"/>
          </p:cNvPicPr>
          <p:nvPr/>
        </p:nvPicPr>
        <p:blipFill>
          <a:blip r:embed="rId2"/>
          <a:stretch>
            <a:fillRect/>
          </a:stretch>
        </p:blipFill>
        <p:spPr>
          <a:xfrm>
            <a:off x="1587500" y="3810000"/>
            <a:ext cx="13081000" cy="4889500"/>
          </a:xfrm>
          <a:prstGeom prst="rect">
            <a:avLst/>
          </a:prstGeom>
        </p:spPr>
      </p:pic>
    </p:spTree>
    <p:extLst>
      <p:ext uri="{BB962C8B-B14F-4D97-AF65-F5344CB8AC3E}">
        <p14:creationId xmlns:p14="http://schemas.microsoft.com/office/powerpoint/2010/main" val="3457601447"/>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How to learn Chef</a:t>
            </a:r>
          </a:p>
        </p:txBody>
      </p:sp>
      <p:sp>
        <p:nvSpPr>
          <p:cNvPr id="30722" name="Rectangle 2"/>
          <p:cNvSpPr>
            <a:spLocks noGrp="1" noChangeArrowheads="1"/>
          </p:cNvSpPr>
          <p:nvPr>
            <p:ph type="body" idx="1"/>
          </p:nvPr>
        </p:nvSpPr>
        <p:spPr>
          <a:ln/>
        </p:spPr>
        <p:txBody>
          <a:bodyPr/>
          <a:lstStyle/>
          <a:p>
            <a:r>
              <a:rPr lang="en-US" sz="4800" dirty="0"/>
              <a:t>You bring the domain expertise about your business and problems</a:t>
            </a:r>
          </a:p>
          <a:p>
            <a:r>
              <a:rPr lang="en-US" sz="4800" dirty="0"/>
              <a:t>Chef provides a framework for solving those problems</a:t>
            </a:r>
          </a:p>
          <a:p>
            <a:r>
              <a:rPr lang="en-US" sz="4800" dirty="0"/>
              <a:t>Our job is to work together to teach you how to express solutions to your problems with Chef</a:t>
            </a:r>
          </a:p>
        </p:txBody>
      </p:sp>
    </p:spTree>
    <p:extLst>
      <p:ext uri="{BB962C8B-B14F-4D97-AF65-F5344CB8AC3E}">
        <p14:creationId xmlns:p14="http://schemas.microsoft.com/office/powerpoint/2010/main" val="206921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2"/>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3733344"/>
      </p:ext>
    </p:extLst>
  </p:cSld>
  <p:clrMapOvr>
    <a:masterClrMapping/>
  </p:clrMapOvr>
  <p:transition xmlns:p14="http://schemas.microsoft.com/office/powerpoint/2010/mai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a:ln/>
        </p:spPr>
        <p:txBody>
          <a:bodyPr/>
          <a:lstStyle/>
          <a:p>
            <a:r>
              <a:rPr lang="en-US"/>
              <a:t>CloudShare Node</a:t>
            </a:r>
          </a:p>
        </p:txBody>
      </p:sp>
      <p:pic>
        <p:nvPicPr>
          <p:cNvPr id="2" name="Picture 1"/>
          <p:cNvPicPr>
            <a:picLocks noChangeAspect="1"/>
          </p:cNvPicPr>
          <p:nvPr/>
        </p:nvPicPr>
        <p:blipFill>
          <a:blip r:embed="rId3"/>
          <a:stretch>
            <a:fillRect/>
          </a:stretch>
        </p:blipFill>
        <p:spPr>
          <a:xfrm>
            <a:off x="1587500" y="3048000"/>
            <a:ext cx="13081000" cy="4889500"/>
          </a:xfrm>
          <a:prstGeom prst="rect">
            <a:avLst/>
          </a:prstGeom>
        </p:spPr>
      </p:pic>
    </p:spTree>
    <p:extLst>
      <p:ext uri="{BB962C8B-B14F-4D97-AF65-F5344CB8AC3E}">
        <p14:creationId xmlns:p14="http://schemas.microsoft.com/office/powerpoint/2010/main" val="2107732857"/>
      </p:ext>
    </p:extLst>
  </p:cSld>
  <p:clrMapOvr>
    <a:masterClrMapping/>
  </p:clrMapOvr>
  <p:transition xmlns:p14="http://schemas.microsoft.com/office/powerpoint/2010/mai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1"/>
          <p:cNvSpPr>
            <a:spLocks noGrp="1" noChangeArrowheads="1"/>
          </p:cNvSpPr>
          <p:nvPr>
            <p:ph type="title"/>
          </p:nvPr>
        </p:nvSpPr>
        <p:spPr>
          <a:ln/>
        </p:spPr>
        <p:txBody>
          <a:bodyPr/>
          <a:lstStyle/>
          <a:p>
            <a:r>
              <a:rPr lang="en-US"/>
              <a:t>Checkpoint	</a:t>
            </a:r>
          </a:p>
        </p:txBody>
      </p:sp>
      <p:sp>
        <p:nvSpPr>
          <p:cNvPr id="363522" name="Rectangle 2"/>
          <p:cNvSpPr>
            <a:spLocks noGrp="1" noChangeArrowheads="1"/>
          </p:cNvSpPr>
          <p:nvPr>
            <p:ph type="body" idx="1"/>
          </p:nvPr>
        </p:nvSpPr>
        <p:spPr>
          <a:ln/>
        </p:spPr>
        <p:txBody>
          <a:bodyPr/>
          <a:lstStyle/>
          <a:p>
            <a:r>
              <a:rPr lang="en-US" dirty="0"/>
              <a:t>At this point you should have</a:t>
            </a:r>
          </a:p>
          <a:p>
            <a:pPr lvl="1"/>
            <a:r>
              <a:rPr lang="en-US" dirty="0"/>
              <a:t>One virtual machine (VM) or server that you</a:t>
            </a:r>
            <a:r>
              <a:rPr lang="ja-JP" altLang="en-US" dirty="0">
                <a:latin typeface="Arial"/>
              </a:rPr>
              <a:t>’</a:t>
            </a:r>
            <a:r>
              <a:rPr lang="en-US" dirty="0" err="1"/>
              <a:t>ll</a:t>
            </a:r>
            <a:r>
              <a:rPr lang="en-US" dirty="0"/>
              <a:t> use for the lab exercises</a:t>
            </a:r>
          </a:p>
          <a:p>
            <a:pPr lvl="1"/>
            <a:r>
              <a:rPr lang="en-US" dirty="0"/>
              <a:t>The IP address or public hostname</a:t>
            </a:r>
          </a:p>
          <a:p>
            <a:pPr lvl="1"/>
            <a:r>
              <a:rPr lang="en-US" dirty="0"/>
              <a:t>An application for establishing an </a:t>
            </a:r>
            <a:r>
              <a:rPr lang="en-US" dirty="0" smtClean="0"/>
              <a:t>RDP connection</a:t>
            </a:r>
            <a:endParaRPr lang="en-US" dirty="0"/>
          </a:p>
          <a:p>
            <a:pPr lvl="1"/>
            <a:r>
              <a:rPr lang="en-US" dirty="0" smtClean="0"/>
              <a:t>'RDP' </a:t>
            </a:r>
            <a:r>
              <a:rPr lang="en-US" dirty="0"/>
              <a:t>permissions on the VM</a:t>
            </a:r>
          </a:p>
        </p:txBody>
      </p:sp>
    </p:spTree>
    <p:extLst>
      <p:ext uri="{BB962C8B-B14F-4D97-AF65-F5344CB8AC3E}">
        <p14:creationId xmlns:p14="http://schemas.microsoft.com/office/powerpoint/2010/main" val="1552519517"/>
      </p:ext>
    </p:extLst>
  </p:cSld>
  <p:clrMapOvr>
    <a:masterClrMapping/>
  </p:clrMapOvr>
  <p:transition xmlns:p14="http://schemas.microsoft.com/office/powerpoint/2010/mai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59" y="1668464"/>
            <a:ext cx="6934877" cy="725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64546" name="Rectangle 2"/>
          <p:cNvSpPr>
            <a:spLocks noGrp="1" noChangeArrowheads="1"/>
          </p:cNvSpPr>
          <p:nvPr>
            <p:ph type="title"/>
          </p:nvPr>
        </p:nvSpPr>
        <p:spPr>
          <a:ln/>
        </p:spPr>
        <p:txBody>
          <a:bodyPr/>
          <a:lstStyle/>
          <a:p>
            <a:r>
              <a:rPr lang="en-US"/>
              <a:t>Checkpoint</a:t>
            </a:r>
          </a:p>
        </p:txBody>
      </p:sp>
    </p:spTree>
    <p:extLst>
      <p:ext uri="{BB962C8B-B14F-4D97-AF65-F5344CB8AC3E}">
        <p14:creationId xmlns:p14="http://schemas.microsoft.com/office/powerpoint/2010/main" val="3056720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gem install knife-windows</a:t>
            </a:r>
            <a:endParaRPr lang="en-US" sz="4800" dirty="0">
              <a:solidFill>
                <a:srgbClr val="FFFFFF"/>
              </a:solidFill>
              <a:latin typeface="Courier"/>
              <a:ea typeface="Courier"/>
              <a:cs typeface="Courier"/>
              <a:sym typeface="Courier"/>
            </a:endParaRPr>
          </a:p>
        </p:txBody>
      </p:sp>
      <p:sp>
        <p:nvSpPr>
          <p:cNvPr id="164866" name="Rectangle 2"/>
          <p:cNvSpPr>
            <a:spLocks noGrp="1" noChangeArrowheads="1"/>
          </p:cNvSpPr>
          <p:nvPr>
            <p:ph type="title"/>
          </p:nvPr>
        </p:nvSpPr>
        <p:spPr/>
        <p:txBody>
          <a:bodyPr/>
          <a:lstStyle/>
          <a:p>
            <a:pPr eaLnBrk="1" hangingPunct="1">
              <a:defRPr/>
            </a:pPr>
            <a:r>
              <a:rPr lang="en-US" sz="7200" dirty="0" smtClean="0">
                <a:sym typeface="Arial Bold" charset="0"/>
              </a:rPr>
              <a:t>Install Windows plugin for Knife</a:t>
            </a:r>
            <a:endParaRPr lang="en-US" sz="7200" dirty="0">
              <a:sym typeface="Arial Bold" charset="0"/>
            </a:endParaRPr>
          </a:p>
        </p:txBody>
      </p:sp>
      <p:sp>
        <p:nvSpPr>
          <p:cNvPr id="118788" name="Rectangle 3"/>
          <p:cNvSpPr>
            <a:spLocks/>
          </p:cNvSpPr>
          <p:nvPr/>
        </p:nvSpPr>
        <p:spPr bwMode="auto">
          <a:xfrm>
            <a:off x="825582" y="3657600"/>
            <a:ext cx="14606426"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Successfully installed knife-windows-0.6.0</a:t>
            </a:r>
          </a:p>
          <a:p>
            <a:r>
              <a:rPr lang="en-US" sz="4000" dirty="0" smtClean="0">
                <a:solidFill>
                  <a:srgbClr val="FFFFFF"/>
                </a:solidFill>
                <a:latin typeface="Courier"/>
                <a:ea typeface="Courier"/>
                <a:cs typeface="Courier"/>
                <a:sym typeface="Courier"/>
              </a:rPr>
              <a:t>18 gems installed</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786520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p:cNvSpPr>
          <p:nvPr/>
        </p:nvSpPr>
        <p:spPr bwMode="auto">
          <a:xfrm>
            <a:off x="813594" y="1676400"/>
            <a:ext cx="15087600" cy="876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2200" dirty="0">
                <a:solidFill>
                  <a:schemeClr val="bg1"/>
                </a:solidFill>
                <a:latin typeface="Courier"/>
                <a:ea typeface="Courier"/>
                <a:cs typeface="Courier"/>
                <a:sym typeface="Courier"/>
              </a:rPr>
              <a:t>PS \&gt;</a:t>
            </a:r>
            <a:r>
              <a:rPr lang="en-US" sz="2200" dirty="0" smtClean="0">
                <a:solidFill>
                  <a:srgbClr val="FFFFFF"/>
                </a:solidFill>
                <a:latin typeface="Courier"/>
                <a:ea typeface="Courier"/>
                <a:cs typeface="Courier"/>
                <a:sym typeface="Courier"/>
              </a:rPr>
              <a:t> knife bootstrap windows </a:t>
            </a:r>
            <a:r>
              <a:rPr lang="en-US" sz="2200" dirty="0" err="1" smtClean="0">
                <a:solidFill>
                  <a:srgbClr val="FFFFFF"/>
                </a:solidFill>
                <a:latin typeface="Courier"/>
                <a:ea typeface="Courier"/>
                <a:cs typeface="Courier"/>
                <a:sym typeface="Courier"/>
              </a:rPr>
              <a:t>winrm</a:t>
            </a:r>
            <a:r>
              <a:rPr lang="en-US" sz="2200" dirty="0" smtClean="0">
                <a:solidFill>
                  <a:srgbClr val="FFFFFF"/>
                </a:solidFill>
                <a:latin typeface="Courier"/>
                <a:ea typeface="Courier"/>
                <a:cs typeface="Courier"/>
                <a:sym typeface="Courier"/>
              </a:rPr>
              <a:t> &lt;ETERNAL_ADDRESS&gt; -x chef –P chef -N "node1"</a:t>
            </a:r>
            <a:endParaRPr lang="en-US" sz="2200" dirty="0">
              <a:solidFill>
                <a:srgbClr val="FFFFFF"/>
              </a:solidFill>
              <a:latin typeface="Courier"/>
              <a:ea typeface="Courier"/>
              <a:cs typeface="Courier"/>
              <a:sym typeface="Courier"/>
            </a:endParaRPr>
          </a:p>
        </p:txBody>
      </p:sp>
      <p:sp>
        <p:nvSpPr>
          <p:cNvPr id="191490" name="Rectangle 2"/>
          <p:cNvSpPr>
            <a:spLocks noGrp="1" noChangeArrowheads="1"/>
          </p:cNvSpPr>
          <p:nvPr>
            <p:ph type="title"/>
          </p:nvPr>
        </p:nvSpPr>
        <p:spPr/>
        <p:txBody>
          <a:bodyPr/>
          <a:lstStyle/>
          <a:p>
            <a:pPr eaLnBrk="1" hangingPunct="1">
              <a:defRPr/>
            </a:pPr>
            <a:r>
              <a:rPr lang="en-US" dirty="0">
                <a:sym typeface="Arial Bold" charset="0"/>
              </a:rPr>
              <a:t>"Bootstrap" the Target Instance</a:t>
            </a:r>
          </a:p>
        </p:txBody>
      </p:sp>
      <p:sp>
        <p:nvSpPr>
          <p:cNvPr id="134148" name="Rectangle 3"/>
          <p:cNvSpPr>
            <a:spLocks/>
          </p:cNvSpPr>
          <p:nvPr/>
        </p:nvSpPr>
        <p:spPr bwMode="auto">
          <a:xfrm>
            <a:off x="825582" y="2667000"/>
            <a:ext cx="15075612" cy="61595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1800" dirty="0">
                <a:solidFill>
                  <a:srgbClr val="FFFFFF"/>
                </a:solidFill>
                <a:latin typeface="Courier"/>
                <a:ea typeface="Courier"/>
                <a:cs typeface="Courier"/>
                <a:sym typeface="Courier"/>
              </a:rPr>
              <a:t>Bootstrapping Chef on uvo1bv4gjw3ktiwifb3.vm.cld.sr</a:t>
            </a:r>
          </a:p>
          <a:p>
            <a:r>
              <a:rPr lang="en-US" sz="1800" dirty="0">
                <a:solidFill>
                  <a:srgbClr val="FFFFFF"/>
                </a:solidFill>
                <a:latin typeface="Courier"/>
                <a:ea typeface="Courier"/>
                <a:cs typeface="Courier"/>
                <a:sym typeface="Courier"/>
              </a:rPr>
              <a:t>Enter your password:</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"Rendering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\Local\Temp\bootstrap-2000-139299860</a:t>
            </a:r>
          </a:p>
          <a:p>
            <a:r>
              <a:rPr lang="en-US" sz="1800" dirty="0">
                <a:solidFill>
                  <a:srgbClr val="FFFFFF"/>
                </a:solidFill>
                <a:latin typeface="Courier"/>
                <a:ea typeface="Courier"/>
                <a:cs typeface="Courier"/>
                <a:sym typeface="Courier"/>
              </a:rPr>
              <a:t>uvo1bv4gjw3ktiwifb3.vm.cld.sr Checking for existing directory "C:\chef"...</a:t>
            </a:r>
          </a:p>
          <a:p>
            <a:r>
              <a:rPr lang="en-US" sz="1800" dirty="0">
                <a:solidFill>
                  <a:srgbClr val="FFFFFF"/>
                </a:solidFill>
                <a:latin typeface="Courier"/>
                <a:ea typeface="Courier"/>
                <a:cs typeface="Courier"/>
                <a:sym typeface="Courier"/>
              </a:rPr>
              <a:t>uvo1bv4gjw3ktiwifb3.vm.cld.sr Existing directory not found, creating.</a:t>
            </a:r>
          </a:p>
          <a:p>
            <a:r>
              <a:rPr lang="en-US" sz="1800" dirty="0">
                <a:solidFill>
                  <a:srgbClr val="FFFFFF"/>
                </a:solidFill>
                <a:latin typeface="Courier"/>
                <a:ea typeface="Courier"/>
                <a:cs typeface="Courier"/>
                <a:sym typeface="Courier"/>
              </a:rPr>
              <a:t>uvo1bv4gjw3ktiwifb3.vm.cld.sr</a:t>
            </a:r>
          </a:p>
          <a:p>
            <a:r>
              <a:rPr lang="en-US" sz="1800" dirty="0">
                <a:solidFill>
                  <a:srgbClr val="FFFFFF"/>
                </a:solidFill>
                <a:latin typeface="Courier"/>
                <a:ea typeface="Courier"/>
                <a:cs typeface="Courier"/>
                <a:sym typeface="Courier"/>
              </a:rPr>
              <a:t>uvo1bv4gjw3ktiwifb3.vm.cld.sr C:\Users\chef&gt;</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5525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52" name="Rectangle 16"/>
          <p:cNvSpPr>
            <a:spLocks/>
          </p:cNvSpPr>
          <p:nvPr/>
        </p:nvSpPr>
        <p:spPr bwMode="auto">
          <a:xfrm>
            <a:off x="356394" y="156994"/>
            <a:ext cx="15697200" cy="625812"/>
          </a:xfrm>
          <a:prstGeom prst="rect">
            <a:avLst/>
          </a:prstGeom>
          <a:solidFill>
            <a:srgbClr val="000000"/>
          </a:solidFill>
          <a:ln w="12700">
            <a:solidFill>
              <a:srgbClr val="222320"/>
            </a:solidFill>
            <a:prstDash val="sysDot"/>
            <a:miter lim="800000"/>
            <a:headEnd/>
            <a:tailEnd/>
          </a:ln>
        </p:spPr>
        <p:txBody>
          <a:bodyPr wrap="square" lIns="127000" tIns="127000" rIns="127000" bIns="127000" anchor="ctr">
            <a:spAutoFit/>
          </a:bodyPr>
          <a:lstStyle/>
          <a:p>
            <a:pPr algn="ctr" defTabSz="914400" fontAlgn="base">
              <a:spcBef>
                <a:spcPct val="0"/>
              </a:spcBef>
              <a:spcAft>
                <a:spcPct val="0"/>
              </a:spcAft>
            </a:pPr>
            <a:r>
              <a:rPr lang="en-US" sz="2400" dirty="0" smtClean="0">
                <a:solidFill>
                  <a:srgbClr val="00FF00"/>
                </a:solidFill>
                <a:latin typeface="Courier"/>
                <a:ea typeface="Courier"/>
                <a:cs typeface="Courier"/>
                <a:sym typeface="Courier"/>
              </a:rPr>
              <a:t> </a:t>
            </a:r>
            <a:r>
              <a:rPr lang="en-US" sz="2400" dirty="0">
                <a:solidFill>
                  <a:schemeClr val="bg1"/>
                </a:solidFill>
                <a:latin typeface="Courier"/>
                <a:ea typeface="Courier"/>
                <a:cs typeface="Courier"/>
                <a:sym typeface="Courier"/>
              </a:rPr>
              <a:t>PS \&gt;</a:t>
            </a:r>
            <a:r>
              <a:rPr lang="en-US" sz="2400" dirty="0" smtClean="0">
                <a:solidFill>
                  <a:srgbClr val="00FF00"/>
                </a:solidFill>
                <a:latin typeface="Courier"/>
                <a:ea typeface="Courier"/>
                <a:cs typeface="Courier"/>
                <a:sym typeface="Courier"/>
              </a:rPr>
              <a:t> </a:t>
            </a:r>
            <a:r>
              <a:rPr lang="en-US" sz="2400" dirty="0">
                <a:solidFill>
                  <a:srgbClr val="FFFFFF"/>
                </a:solidFill>
                <a:latin typeface="Courier"/>
                <a:ea typeface="Courier"/>
                <a:cs typeface="Courier"/>
                <a:sym typeface="Courier"/>
              </a:rPr>
              <a:t>knife bootstrap windows </a:t>
            </a:r>
            <a:r>
              <a:rPr lang="en-US" sz="2400" dirty="0" err="1">
                <a:solidFill>
                  <a:srgbClr val="FFFFFF"/>
                </a:solidFill>
                <a:latin typeface="Courier"/>
                <a:ea typeface="Courier"/>
                <a:cs typeface="Courier"/>
                <a:sym typeface="Courier"/>
              </a:rPr>
              <a:t>winrm</a:t>
            </a:r>
            <a:r>
              <a:rPr lang="en-US" sz="2400" dirty="0">
                <a:solidFill>
                  <a:srgbClr val="FFFFFF"/>
                </a:solidFill>
                <a:latin typeface="Courier"/>
                <a:ea typeface="Courier"/>
                <a:cs typeface="Courier"/>
                <a:sym typeface="Courier"/>
              </a:rPr>
              <a:t> &lt;ETERNAL_ADDRESS&gt; -x chef –P chef </a:t>
            </a:r>
            <a:r>
              <a:rPr lang="en-US" sz="2400" dirty="0" smtClean="0">
                <a:solidFill>
                  <a:srgbClr val="FFFFFF"/>
                </a:solidFill>
                <a:latin typeface="Courier"/>
                <a:ea typeface="Courier"/>
                <a:cs typeface="Courier"/>
                <a:sym typeface="Courier"/>
              </a:rPr>
              <a:t>–N </a:t>
            </a:r>
            <a:r>
              <a:rPr lang="en-US" sz="2400" dirty="0">
                <a:solidFill>
                  <a:srgbClr val="FFFFFF"/>
                </a:solidFill>
                <a:latin typeface="Courier"/>
                <a:ea typeface="Courier"/>
                <a:cs typeface="Courier"/>
                <a:sym typeface="Courier"/>
              </a:rPr>
              <a:t>"</a:t>
            </a:r>
            <a:r>
              <a:rPr lang="en-US" sz="2400" dirty="0" smtClean="0">
                <a:solidFill>
                  <a:srgbClr val="FFFFFF"/>
                </a:solidFill>
                <a:latin typeface="Courier"/>
                <a:ea typeface="Courier"/>
                <a:cs typeface="Courier"/>
                <a:sym typeface="Courier"/>
              </a:rPr>
              <a:t>node1"</a:t>
            </a:r>
            <a:endParaRPr lang="en-US" sz="2400" dirty="0">
              <a:solidFill>
                <a:srgbClr val="FFFFFF"/>
              </a:solidFill>
              <a:latin typeface="Courier"/>
              <a:ea typeface="Courier"/>
              <a:cs typeface="Courier"/>
              <a:sym typeface="Courier"/>
            </a:endParaRPr>
          </a:p>
        </p:txBody>
      </p:sp>
      <p:grpSp>
        <p:nvGrpSpPr>
          <p:cNvPr id="57" name="Group 24"/>
          <p:cNvGrpSpPr>
            <a:grpSpLocks/>
          </p:cNvGrpSpPr>
          <p:nvPr/>
        </p:nvGrpSpPr>
        <p:grpSpPr bwMode="auto">
          <a:xfrm>
            <a:off x="3975488" y="3073402"/>
            <a:ext cx="5220106" cy="3454400"/>
            <a:chOff x="0" y="0"/>
            <a:chExt cx="4240" cy="2208"/>
          </a:xfrm>
        </p:grpSpPr>
        <p:sp>
          <p:nvSpPr>
            <p:cNvPr id="58" name="AutoShape 22"/>
            <p:cNvSpPr>
              <a:spLocks/>
            </p:cNvSpPr>
            <p:nvPr/>
          </p:nvSpPr>
          <p:spPr bwMode="auto">
            <a:xfrm>
              <a:off x="472" y="128"/>
              <a:ext cx="3736" cy="2048"/>
            </a:xfrm>
            <a:custGeom>
              <a:avLst/>
              <a:gdLst/>
              <a:ahLst/>
              <a:cxnLst/>
              <a:rect l="0" t="0" r="r" b="b"/>
              <a:pathLst>
                <a:path w="19863" h="20965">
                  <a:moveTo>
                    <a:pt x="-1737" y="-635"/>
                  </a:moveTo>
                  <a:lnTo>
                    <a:pt x="0" y="1845"/>
                  </a:lnTo>
                  <a:lnTo>
                    <a:pt x="0" y="19327"/>
                  </a:lnTo>
                  <a:cubicBezTo>
                    <a:pt x="0" y="20232"/>
                    <a:pt x="381" y="20965"/>
                    <a:pt x="851" y="20965"/>
                  </a:cubicBezTo>
                  <a:lnTo>
                    <a:pt x="19012" y="20965"/>
                  </a:lnTo>
                  <a:cubicBezTo>
                    <a:pt x="19482" y="20965"/>
                    <a:pt x="19863" y="20232"/>
                    <a:pt x="19863" y="19327"/>
                  </a:cubicBezTo>
                  <a:lnTo>
                    <a:pt x="19863" y="1638"/>
                  </a:lnTo>
                  <a:cubicBezTo>
                    <a:pt x="19863" y="733"/>
                    <a:pt x="19482" y="0"/>
                    <a:pt x="19012" y="0"/>
                  </a:cubicBezTo>
                  <a:lnTo>
                    <a:pt x="851" y="0"/>
                  </a:lnTo>
                  <a:cubicBezTo>
                    <a:pt x="678" y="0"/>
                    <a:pt x="518" y="99"/>
                    <a:pt x="384" y="268"/>
                  </a:cubicBezTo>
                  <a:lnTo>
                    <a:pt x="-1737" y="-635"/>
                  </a:lnTo>
                  <a:close/>
                  <a:moveTo>
                    <a:pt x="-1737" y="-63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chef_server_url</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validation_client_name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validation_key</a:t>
              </a:r>
            </a:p>
          </p:txBody>
        </p:sp>
        <p:pic>
          <p:nvPicPr>
            <p:cNvPr id="59" name="Picture 2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40"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0" name="Group 28"/>
          <p:cNvGrpSpPr>
            <a:grpSpLocks/>
          </p:cNvGrpSpPr>
          <p:nvPr/>
        </p:nvGrpSpPr>
        <p:grpSpPr bwMode="auto">
          <a:xfrm>
            <a:off x="11102650" y="3086101"/>
            <a:ext cx="4420031" cy="3721100"/>
            <a:chOff x="0" y="0"/>
            <a:chExt cx="2784" cy="2344"/>
          </a:xfrm>
        </p:grpSpPr>
        <p:sp>
          <p:nvSpPr>
            <p:cNvPr id="61" name="AutoShape 26"/>
            <p:cNvSpPr>
              <a:spLocks/>
            </p:cNvSpPr>
            <p:nvPr/>
          </p:nvSpPr>
          <p:spPr bwMode="auto">
            <a:xfrm>
              <a:off x="32" y="264"/>
              <a:ext cx="2720" cy="2048"/>
            </a:xfrm>
            <a:custGeom>
              <a:avLst/>
              <a:gdLst/>
              <a:ahLst/>
              <a:cxnLst/>
              <a:rect l="0" t="0" r="r" b="b"/>
              <a:pathLst>
                <a:path w="21600" h="19835">
                  <a:moveTo>
                    <a:pt x="7395" y="-1765"/>
                  </a:moveTo>
                  <a:lnTo>
                    <a:pt x="6760" y="0"/>
                  </a:lnTo>
                  <a:lnTo>
                    <a:pt x="1271" y="0"/>
                  </a:lnTo>
                  <a:cubicBezTo>
                    <a:pt x="569" y="0"/>
                    <a:pt x="0" y="694"/>
                    <a:pt x="0" y="1550"/>
                  </a:cubicBezTo>
                  <a:lnTo>
                    <a:pt x="0" y="18285"/>
                  </a:lnTo>
                  <a:cubicBezTo>
                    <a:pt x="0" y="19141"/>
                    <a:pt x="569" y="19835"/>
                    <a:pt x="1271" y="19835"/>
                  </a:cubicBezTo>
                  <a:lnTo>
                    <a:pt x="20329" y="19835"/>
                  </a:lnTo>
                  <a:cubicBezTo>
                    <a:pt x="21031" y="19835"/>
                    <a:pt x="21600" y="19141"/>
                    <a:pt x="21600" y="18285"/>
                  </a:cubicBezTo>
                  <a:lnTo>
                    <a:pt x="21600" y="1550"/>
                  </a:lnTo>
                  <a:cubicBezTo>
                    <a:pt x="21600" y="694"/>
                    <a:pt x="21031" y="0"/>
                    <a:pt x="20329" y="0"/>
                  </a:cubicBezTo>
                  <a:lnTo>
                    <a:pt x="8029" y="0"/>
                  </a:lnTo>
                  <a:lnTo>
                    <a:pt x="7395" y="-1765"/>
                  </a:lnTo>
                  <a:close/>
                  <a:moveTo>
                    <a:pt x="7395" y="-1765"/>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bash -c '</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install chef</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configure client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run chef'</a:t>
              </a:r>
            </a:p>
          </p:txBody>
        </p:sp>
        <p:pic>
          <p:nvPicPr>
            <p:cNvPr id="62" name="Picture 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3" name="Group 3"/>
          <p:cNvGrpSpPr>
            <a:grpSpLocks/>
          </p:cNvGrpSpPr>
          <p:nvPr/>
        </p:nvGrpSpPr>
        <p:grpSpPr bwMode="auto">
          <a:xfrm>
            <a:off x="1155884" y="1371614"/>
            <a:ext cx="3162609" cy="1879601"/>
            <a:chOff x="0" y="0"/>
            <a:chExt cx="1992" cy="1184"/>
          </a:xfrm>
        </p:grpSpPr>
        <p:sp>
          <p:nvSpPr>
            <p:cNvPr id="64" name="AutoShape 1"/>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local workstation</a:t>
              </a:r>
            </a:p>
          </p:txBody>
        </p:sp>
        <p:pic>
          <p:nvPicPr>
            <p:cNvPr id="65"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 name="Group 6"/>
          <p:cNvGrpSpPr>
            <a:grpSpLocks/>
          </p:cNvGrpSpPr>
          <p:nvPr/>
        </p:nvGrpSpPr>
        <p:grpSpPr bwMode="auto">
          <a:xfrm>
            <a:off x="11913835" y="1371614"/>
            <a:ext cx="3162609" cy="1879601"/>
            <a:chOff x="0" y="0"/>
            <a:chExt cx="1992" cy="1184"/>
          </a:xfrm>
        </p:grpSpPr>
        <p:sp>
          <p:nvSpPr>
            <p:cNvPr id="67" name="AutoShape 4"/>
            <p:cNvSpPr>
              <a:spLocks/>
            </p:cNvSpPr>
            <p:nvPr/>
          </p:nvSpPr>
          <p:spPr bwMode="auto">
            <a:xfrm>
              <a:off x="40" y="32"/>
              <a:ext cx="1920" cy="1120"/>
            </a:xfrm>
            <a:prstGeom prst="roundRect">
              <a:avLst>
                <a:gd name="adj" fmla="val 10713"/>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Gill Sans" charset="0"/>
                  <a:ea typeface="Gill Sans" charset="0"/>
                  <a:cs typeface="Gill Sans" charset="0"/>
                  <a:sym typeface="Gill Sans" charset="0"/>
                </a:rPr>
                <a:t>managed node (VM)</a:t>
              </a:r>
            </a:p>
          </p:txBody>
        </p:sp>
        <p:pic>
          <p:nvPicPr>
            <p:cNvPr id="6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92"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9"/>
          <p:cNvGrpSpPr>
            <a:grpSpLocks/>
          </p:cNvGrpSpPr>
          <p:nvPr/>
        </p:nvGrpSpPr>
        <p:grpSpPr bwMode="auto">
          <a:xfrm>
            <a:off x="6109297" y="1536701"/>
            <a:ext cx="4051696" cy="1549400"/>
            <a:chOff x="0" y="0"/>
            <a:chExt cx="2552" cy="976"/>
          </a:xfrm>
        </p:grpSpPr>
        <p:sp>
          <p:nvSpPr>
            <p:cNvPr id="70" name="AutoShape 7"/>
            <p:cNvSpPr>
              <a:spLocks/>
            </p:cNvSpPr>
            <p:nvPr/>
          </p:nvSpPr>
          <p:spPr bwMode="auto">
            <a:xfrm>
              <a:off x="32" y="88"/>
              <a:ext cx="2472" cy="800"/>
            </a:xfrm>
            <a:prstGeom prst="rightArrow">
              <a:avLst>
                <a:gd name="adj1" fmla="val 32000"/>
                <a:gd name="adj2" fmla="val 44004"/>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1"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552"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12"/>
          <p:cNvGrpSpPr>
            <a:grpSpLocks/>
          </p:cNvGrpSpPr>
          <p:nvPr/>
        </p:nvGrpSpPr>
        <p:grpSpPr bwMode="auto">
          <a:xfrm>
            <a:off x="10372223" y="4133854"/>
            <a:ext cx="2071889" cy="2085975"/>
            <a:chOff x="0" y="0"/>
            <a:chExt cx="1304" cy="1313"/>
          </a:xfrm>
        </p:grpSpPr>
        <p:sp>
          <p:nvSpPr>
            <p:cNvPr id="73" name="AutoShape 10"/>
            <p:cNvSpPr>
              <a:spLocks/>
            </p:cNvSpPr>
            <p:nvPr/>
          </p:nvSpPr>
          <p:spPr bwMode="auto">
            <a:xfrm rot="8345513">
              <a:off x="258" y="251"/>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74" name="Picture 1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454487">
              <a:off x="212" y="168"/>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15"/>
          <p:cNvGrpSpPr>
            <a:grpSpLocks/>
          </p:cNvGrpSpPr>
          <p:nvPr/>
        </p:nvGrpSpPr>
        <p:grpSpPr bwMode="auto">
          <a:xfrm>
            <a:off x="11926465" y="3378203"/>
            <a:ext cx="3137206" cy="1371600"/>
            <a:chOff x="0" y="0"/>
            <a:chExt cx="1976" cy="864"/>
          </a:xfrm>
        </p:grpSpPr>
        <p:sp>
          <p:nvSpPr>
            <p:cNvPr id="76" name="AutoShape 13"/>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7"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77"/>
          <p:cNvGrpSpPr/>
          <p:nvPr/>
        </p:nvGrpSpPr>
        <p:grpSpPr>
          <a:xfrm>
            <a:off x="5525111" y="4572000"/>
            <a:ext cx="5182106" cy="4127500"/>
            <a:chOff x="5525111" y="4572000"/>
            <a:chExt cx="5182106" cy="4127500"/>
          </a:xfrm>
        </p:grpSpPr>
        <p:grpSp>
          <p:nvGrpSpPr>
            <p:cNvPr id="79" name="Group 19"/>
            <p:cNvGrpSpPr>
              <a:grpSpLocks/>
            </p:cNvGrpSpPr>
            <p:nvPr/>
          </p:nvGrpSpPr>
          <p:grpSpPr bwMode="auto">
            <a:xfrm>
              <a:off x="5525111" y="4572000"/>
              <a:ext cx="5182106" cy="3987800"/>
              <a:chOff x="0" y="0"/>
              <a:chExt cx="3264" cy="2512"/>
            </a:xfrm>
          </p:grpSpPr>
          <p:sp>
            <p:nvSpPr>
              <p:cNvPr id="81" name="AutoShape 17"/>
              <p:cNvSpPr>
                <a:spLocks/>
              </p:cNvSpPr>
              <p:nvPr/>
            </p:nvSpPr>
            <p:spPr bwMode="auto">
              <a:xfrm>
                <a:off x="40" y="32"/>
                <a:ext cx="3192" cy="2448"/>
              </a:xfrm>
              <a:prstGeom prst="roundRect">
                <a:avLst>
                  <a:gd name="adj" fmla="val 4898"/>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515151"/>
                    </a:solidFill>
                    <a:effectLst>
                      <a:outerShdw blurRad="38100" dist="38100" dir="2700000" algn="tl">
                        <a:srgbClr val="000000"/>
                      </a:outerShdw>
                    </a:effectLst>
                    <a:uLnTx/>
                    <a:uFillTx/>
                    <a:latin typeface="Gill Sans" charset="0"/>
                    <a:ea typeface="Gill Sans" charset="0"/>
                    <a:cs typeface="Gill Sans" charset="0"/>
                    <a:sym typeface="Gill Sans" charset="0"/>
                  </a:rPr>
                  <a:t>Opscode Hosted Chef</a:t>
                </a:r>
              </a:p>
            </p:txBody>
          </p:sp>
          <p:pic>
            <p:nvPicPr>
              <p:cNvPr id="82" name="Picture 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264" cy="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80" name="Picture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7240" y="5464175"/>
              <a:ext cx="4331123"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83" name="Rectangle 25"/>
          <p:cNvSpPr>
            <a:spLocks/>
          </p:cNvSpPr>
          <p:nvPr/>
        </p:nvSpPr>
        <p:spPr bwMode="auto">
          <a:xfrm>
            <a:off x="7448698" y="1360364"/>
            <a:ext cx="133955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err="1" smtClean="0">
                <a:solidFill>
                  <a:srgbClr val="000000"/>
                </a:solidFill>
                <a:latin typeface="Helvetica Neue"/>
                <a:ea typeface="Helvetica Neue"/>
                <a:cs typeface="Helvetica Neue"/>
                <a:sym typeface="Helvetica Neue"/>
              </a:rPr>
              <a:t>WinRM</a:t>
            </a:r>
            <a:endParaRPr lang="en-US" sz="3200" dirty="0" smtClea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735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3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57"/>
                                        </p:tgtEl>
                                      </p:cBhvr>
                                    </p:animEffect>
                                    <p:anim calcmode="lin" valueType="num">
                                      <p:cBhvr>
                                        <p:cTn id="21" dur="1000"/>
                                        <p:tgtEl>
                                          <p:spTgt spid="57"/>
                                        </p:tgtEl>
                                        <p:attrNameLst>
                                          <p:attrName>ppt_x</p:attrName>
                                        </p:attrNameLst>
                                      </p:cBhvr>
                                      <p:tavLst>
                                        <p:tav tm="0">
                                          <p:val>
                                            <p:strVal val="ppt_x"/>
                                          </p:val>
                                        </p:tav>
                                        <p:tav tm="100000">
                                          <p:val>
                                            <p:strVal val="ppt_x"/>
                                          </p:val>
                                        </p:tav>
                                      </p:tavLst>
                                    </p:anim>
                                    <p:anim calcmode="lin" valueType="num">
                                      <p:cBhvr>
                                        <p:cTn id="22" dur="1000"/>
                                        <p:tgtEl>
                                          <p:spTgt spid="57"/>
                                        </p:tgtEl>
                                        <p:attrNameLst>
                                          <p:attrName>ppt_y</p:attrName>
                                        </p:attrNameLst>
                                      </p:cBhvr>
                                      <p:tavLst>
                                        <p:tav tm="0">
                                          <p:val>
                                            <p:strVal val="ppt_y"/>
                                          </p:val>
                                        </p:tav>
                                        <p:tav tm="100000">
                                          <p:val>
                                            <p:strVal val="ppt_y+.1"/>
                                          </p:val>
                                        </p:tav>
                                      </p:tavLst>
                                    </p:anim>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1000"/>
                                        <p:tgtEl>
                                          <p:spTgt spid="60"/>
                                        </p:tgtEl>
                                      </p:cBhvr>
                                    </p:animEffect>
                                    <p:anim calcmode="lin" valueType="num">
                                      <p:cBhvr>
                                        <p:cTn id="37" dur="1000"/>
                                        <p:tgtEl>
                                          <p:spTgt spid="60"/>
                                        </p:tgtEl>
                                        <p:attrNameLst>
                                          <p:attrName>ppt_x</p:attrName>
                                        </p:attrNameLst>
                                      </p:cBhvr>
                                      <p:tavLst>
                                        <p:tav tm="0">
                                          <p:val>
                                            <p:strVal val="ppt_x"/>
                                          </p:val>
                                        </p:tav>
                                        <p:tav tm="100000">
                                          <p:val>
                                            <p:strVal val="ppt_x"/>
                                          </p:val>
                                        </p:tav>
                                      </p:tavLst>
                                    </p:anim>
                                    <p:anim calcmode="lin" valueType="num">
                                      <p:cBhvr>
                                        <p:cTn id="38" dur="1000"/>
                                        <p:tgtEl>
                                          <p:spTgt spid="60"/>
                                        </p:tgtEl>
                                        <p:attrNameLst>
                                          <p:attrName>ppt_y</p:attrName>
                                        </p:attrNameLst>
                                      </p:cBhvr>
                                      <p:tavLst>
                                        <p:tav tm="0">
                                          <p:val>
                                            <p:strVal val="ppt_y"/>
                                          </p:val>
                                        </p:tav>
                                        <p:tav tm="100000">
                                          <p:val>
                                            <p:strVal val="ppt_y+.1"/>
                                          </p:val>
                                        </p:tav>
                                      </p:tavLst>
                                    </p:anim>
                                    <p:set>
                                      <p:cBhvr>
                                        <p:cTn id="39" dur="1" fill="hold">
                                          <p:stCondLst>
                                            <p:cond delay="999"/>
                                          </p:stCondLst>
                                        </p:cTn>
                                        <p:tgtEl>
                                          <p:spTgt spid="60"/>
                                        </p:tgtEl>
                                        <p:attrNameLst>
                                          <p:attrName>style.visibility</p:attrName>
                                        </p:attrNameLst>
                                      </p:cBhvr>
                                      <p:to>
                                        <p:strVal val="hidden"/>
                                      </p:to>
                                    </p:se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2" grpId="0" animBg="1"/>
      <p:bldP spid="8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08578"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79"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08580" name="Rectangle 4"/>
          <p:cNvSpPr>
            <a:spLocks noGrp="1" noChangeArrowheads="1"/>
          </p:cNvSpPr>
          <p:nvPr>
            <p:ph type="title"/>
          </p:nvPr>
        </p:nvSpPr>
        <p:spPr>
          <a:ln/>
        </p:spPr>
        <p:txBody>
          <a:bodyPr/>
          <a:lstStyle/>
          <a:p>
            <a:r>
              <a:rPr lang="en-US"/>
              <a:t>knife bootstrap</a:t>
            </a:r>
          </a:p>
        </p:txBody>
      </p:sp>
      <p:sp>
        <p:nvSpPr>
          <p:cNvPr id="408581"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08582"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18391962"/>
      </p:ext>
    </p:extLst>
  </p:cSld>
  <p:clrMapOvr>
    <a:masterClrMapping/>
  </p:clrMapOvr>
  <p:transition xmlns:p14="http://schemas.microsoft.com/office/powerpoint/2010/mai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a:t>knife bootstrap</a:t>
            </a:r>
          </a:p>
        </p:txBody>
      </p:sp>
      <p:sp>
        <p:nvSpPr>
          <p:cNvPr id="40960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0"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1"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14"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443505303"/>
      </p:ext>
    </p:extLst>
  </p:cSld>
  <p:clrMapOvr>
    <a:masterClrMapping/>
  </p:clrMapOvr>
  <p:transition xmlns:p14="http://schemas.microsoft.com/office/powerpoint/2010/mai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a:t>knife bootstrap</a:t>
            </a:r>
          </a:p>
        </p:txBody>
      </p:sp>
      <p:sp>
        <p:nvSpPr>
          <p:cNvPr id="410631"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0632"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0635" name="Group 11"/>
          <p:cNvGrpSpPr>
            <a:grpSpLocks/>
          </p:cNvGrpSpPr>
          <p:nvPr/>
        </p:nvGrpSpPr>
        <p:grpSpPr bwMode="auto">
          <a:xfrm>
            <a:off x="10424543" y="5238750"/>
            <a:ext cx="2756169" cy="1460500"/>
            <a:chOff x="0" y="0"/>
            <a:chExt cx="1736" cy="920"/>
          </a:xfrm>
        </p:grpSpPr>
        <p:sp>
          <p:nvSpPr>
            <p:cNvPr id="410633"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10634" name="Picture 1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16"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17"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0"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1762507780"/>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dirty="0"/>
              <a:t>Chef is a Language</a:t>
            </a:r>
          </a:p>
        </p:txBody>
      </p:sp>
      <p:sp>
        <p:nvSpPr>
          <p:cNvPr id="32770" name="Rectangle 2"/>
          <p:cNvSpPr>
            <a:spLocks noGrp="1" noChangeArrowheads="1"/>
          </p:cNvSpPr>
          <p:nvPr>
            <p:ph type="body" idx="1"/>
          </p:nvPr>
        </p:nvSpPr>
        <p:spPr>
          <a:ln/>
        </p:spPr>
        <p:txBody>
          <a:bodyPr/>
          <a:lstStyle/>
          <a:p>
            <a:r>
              <a:rPr lang="en-US" dirty="0"/>
              <a:t>Learning Chef is like learning the basics of a language</a:t>
            </a:r>
          </a:p>
          <a:p>
            <a:r>
              <a:rPr lang="en-US" dirty="0"/>
              <a:t>80% fluency will be reached very quickly</a:t>
            </a:r>
          </a:p>
          <a:p>
            <a:r>
              <a:rPr lang="en-US" dirty="0"/>
              <a:t>The remaining 20% just takes practice</a:t>
            </a:r>
          </a:p>
          <a:p>
            <a:r>
              <a:rPr lang="en-US" dirty="0"/>
              <a:t>The best way to </a:t>
            </a:r>
            <a:r>
              <a:rPr lang="en-US" b="1" dirty="0">
                <a:latin typeface="Arial Bold" charset="0"/>
                <a:cs typeface="Arial Bold" charset="0"/>
                <a:sym typeface="Arial Bold" charset="0"/>
              </a:rPr>
              <a:t>learn</a:t>
            </a:r>
            <a:r>
              <a:rPr lang="en-US" dirty="0"/>
              <a:t> Chef is to </a:t>
            </a:r>
            <a:r>
              <a:rPr lang="en-US" b="1" dirty="0">
                <a:latin typeface="Arial Bold Italic" charset="0"/>
                <a:cs typeface="Arial Bold Italic" charset="0"/>
                <a:sym typeface="Arial Bold Italic" charset="0"/>
              </a:rPr>
              <a:t>use</a:t>
            </a:r>
            <a:r>
              <a:rPr lang="en-US" dirty="0"/>
              <a:t> Chef</a:t>
            </a:r>
          </a:p>
        </p:txBody>
      </p:sp>
    </p:spTree>
    <p:extLst>
      <p:ext uri="{BB962C8B-B14F-4D97-AF65-F5344CB8AC3E}">
        <p14:creationId xmlns:p14="http://schemas.microsoft.com/office/powerpoint/2010/main" val="3271936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a:t>knife bootstrap</a:t>
            </a:r>
          </a:p>
        </p:txBody>
      </p:sp>
      <p:grpSp>
        <p:nvGrpSpPr>
          <p:cNvPr id="411662" name="Group 14"/>
          <p:cNvGrpSpPr>
            <a:grpSpLocks/>
          </p:cNvGrpSpPr>
          <p:nvPr/>
        </p:nvGrpSpPr>
        <p:grpSpPr bwMode="auto">
          <a:xfrm>
            <a:off x="6820566" y="7581900"/>
            <a:ext cx="2502144" cy="1460500"/>
            <a:chOff x="0" y="0"/>
            <a:chExt cx="1576" cy="920"/>
          </a:xfrm>
        </p:grpSpPr>
        <p:sp>
          <p:nvSpPr>
            <p:cNvPr id="411660"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11661"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21" name="Group 11"/>
          <p:cNvGrpSpPr>
            <a:grpSpLocks/>
          </p:cNvGrpSpPr>
          <p:nvPr/>
        </p:nvGrpSpPr>
        <p:grpSpPr bwMode="auto">
          <a:xfrm>
            <a:off x="10424543" y="5238750"/>
            <a:ext cx="2756169" cy="1460500"/>
            <a:chOff x="0" y="0"/>
            <a:chExt cx="1736" cy="920"/>
          </a:xfrm>
        </p:grpSpPr>
        <p:sp>
          <p:nvSpPr>
            <p:cNvPr id="2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23"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2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2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921640507"/>
      </p:ext>
    </p:extLst>
  </p:cSld>
  <p:clrMapOvr>
    <a:masterClrMapping/>
  </p:clrMapOvr>
  <p:transition xmlns:p14="http://schemas.microsoft.com/office/powerpoint/2010/mai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a:t>knife bootstrap</a:t>
            </a:r>
          </a:p>
        </p:txBody>
      </p:sp>
      <p:grpSp>
        <p:nvGrpSpPr>
          <p:cNvPr id="412686" name="Group 14"/>
          <p:cNvGrpSpPr>
            <a:grpSpLocks/>
          </p:cNvGrpSpPr>
          <p:nvPr/>
        </p:nvGrpSpPr>
        <p:grpSpPr bwMode="auto">
          <a:xfrm>
            <a:off x="6812628" y="4718050"/>
            <a:ext cx="2159211" cy="1193800"/>
            <a:chOff x="0" y="0"/>
            <a:chExt cx="1360" cy="752"/>
          </a:xfrm>
        </p:grpSpPr>
        <p:sp>
          <p:nvSpPr>
            <p:cNvPr id="412684"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12685" name="Picture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2687"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2688"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5" name="Group 14"/>
          <p:cNvGrpSpPr>
            <a:grpSpLocks/>
          </p:cNvGrpSpPr>
          <p:nvPr/>
        </p:nvGrpSpPr>
        <p:grpSpPr bwMode="auto">
          <a:xfrm>
            <a:off x="6820566" y="7581900"/>
            <a:ext cx="2502144" cy="1460500"/>
            <a:chOff x="0" y="0"/>
            <a:chExt cx="1576" cy="920"/>
          </a:xfrm>
        </p:grpSpPr>
        <p:sp>
          <p:nvSpPr>
            <p:cNvPr id="2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27"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2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30" name="Group 11"/>
          <p:cNvGrpSpPr>
            <a:grpSpLocks/>
          </p:cNvGrpSpPr>
          <p:nvPr/>
        </p:nvGrpSpPr>
        <p:grpSpPr bwMode="auto">
          <a:xfrm>
            <a:off x="10424543" y="5238750"/>
            <a:ext cx="2756169" cy="1460500"/>
            <a:chOff x="0" y="0"/>
            <a:chExt cx="1736" cy="920"/>
          </a:xfrm>
        </p:grpSpPr>
        <p:sp>
          <p:nvSpPr>
            <p:cNvPr id="3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32" name="Picture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3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3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360227242"/>
      </p:ext>
    </p:extLst>
  </p:cSld>
  <p:clrMapOvr>
    <a:masterClrMapping/>
  </p:clrMapOvr>
  <p:transition xmlns:p14="http://schemas.microsoft.com/office/powerpoint/2010/mai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title"/>
          </p:nvPr>
        </p:nvSpPr>
        <p:spPr>
          <a:ln/>
        </p:spPr>
        <p:txBody>
          <a:bodyPr/>
          <a:lstStyle/>
          <a:p>
            <a:r>
              <a:rPr lang="en-US"/>
              <a:t>knife bootstrap</a:t>
            </a:r>
          </a:p>
        </p:txBody>
      </p:sp>
      <p:pic>
        <p:nvPicPr>
          <p:cNvPr id="4137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371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3715"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13716"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28"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29" name="Group 14"/>
          <p:cNvGrpSpPr>
            <a:grpSpLocks/>
          </p:cNvGrpSpPr>
          <p:nvPr/>
        </p:nvGrpSpPr>
        <p:grpSpPr bwMode="auto">
          <a:xfrm>
            <a:off x="6812628" y="4718050"/>
            <a:ext cx="2159211" cy="1193800"/>
            <a:chOff x="0" y="0"/>
            <a:chExt cx="1360" cy="752"/>
          </a:xfrm>
        </p:grpSpPr>
        <p:sp>
          <p:nvSpPr>
            <p:cNvPr id="30"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31"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2"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3"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5"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6" name="Group 14"/>
          <p:cNvGrpSpPr>
            <a:grpSpLocks/>
          </p:cNvGrpSpPr>
          <p:nvPr/>
        </p:nvGrpSpPr>
        <p:grpSpPr bwMode="auto">
          <a:xfrm>
            <a:off x="6820566" y="7581900"/>
            <a:ext cx="2502144" cy="1460500"/>
            <a:chOff x="0" y="0"/>
            <a:chExt cx="1576" cy="920"/>
          </a:xfrm>
        </p:grpSpPr>
        <p:sp>
          <p:nvSpPr>
            <p:cNvPr id="37"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38"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9"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0"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41" name="Group 11"/>
          <p:cNvGrpSpPr>
            <a:grpSpLocks/>
          </p:cNvGrpSpPr>
          <p:nvPr/>
        </p:nvGrpSpPr>
        <p:grpSpPr bwMode="auto">
          <a:xfrm>
            <a:off x="10424543" y="5238750"/>
            <a:ext cx="2756169" cy="1460500"/>
            <a:chOff x="0" y="0"/>
            <a:chExt cx="1736" cy="920"/>
          </a:xfrm>
        </p:grpSpPr>
        <p:sp>
          <p:nvSpPr>
            <p:cNvPr id="42"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43"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4"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5"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46"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7"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8"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49"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2867360875"/>
      </p:ext>
    </p:extLst>
  </p:cSld>
  <p:clrMapOvr>
    <a:masterClrMapping/>
  </p:clrMapOvr>
  <p:transition xmlns:p14="http://schemas.microsoft.com/office/powerpoint/2010/mai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4" name="Rectangle 4"/>
          <p:cNvSpPr>
            <a:spLocks noGrp="1" noChangeArrowheads="1"/>
          </p:cNvSpPr>
          <p:nvPr>
            <p:ph type="title"/>
          </p:nvPr>
        </p:nvSpPr>
        <p:spPr>
          <a:ln/>
        </p:spPr>
        <p:txBody>
          <a:bodyPr/>
          <a:lstStyle/>
          <a:p>
            <a:r>
              <a:rPr lang="en-US"/>
              <a:t>knife bootstrap</a:t>
            </a:r>
          </a:p>
        </p:txBody>
      </p:sp>
      <p:pic>
        <p:nvPicPr>
          <p:cNvPr id="414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4737" name="AutoShape 17"/>
          <p:cNvSpPr>
            <a:spLocks/>
          </p:cNvSpPr>
          <p:nvPr/>
        </p:nvSpPr>
        <p:spPr bwMode="auto">
          <a:xfrm>
            <a:off x="129552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14741" name="Line 21"/>
          <p:cNvSpPr>
            <a:spLocks noChangeShapeType="1"/>
          </p:cNvSpPr>
          <p:nvPr/>
        </p:nvSpPr>
        <p:spPr bwMode="auto">
          <a:xfrm rot="10800000" flipH="1">
            <a:off x="1522562" y="5232400"/>
            <a:ext cx="1678151" cy="17986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pic>
        <p:nvPicPr>
          <p:cNvPr id="32"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764" y="6362700"/>
            <a:ext cx="237513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3" name="AutoShape 17"/>
          <p:cNvSpPr>
            <a:spLocks/>
          </p:cNvSpPr>
          <p:nvPr/>
        </p:nvSpPr>
        <p:spPr bwMode="auto">
          <a:xfrm>
            <a:off x="4051696" y="72517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4" name="Line 19"/>
          <p:cNvSpPr>
            <a:spLocks noChangeShapeType="1"/>
          </p:cNvSpPr>
          <p:nvPr/>
        </p:nvSpPr>
        <p:spPr bwMode="auto">
          <a:xfrm rot="10800000">
            <a:off x="3178486" y="5278439"/>
            <a:ext cx="122884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5" name="AutoShape 20"/>
          <p:cNvSpPr>
            <a:spLocks/>
          </p:cNvSpPr>
          <p:nvPr/>
        </p:nvSpPr>
        <p:spPr bwMode="auto">
          <a:xfrm>
            <a:off x="2756169" y="5651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6"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37"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38" name="Group 14"/>
          <p:cNvGrpSpPr>
            <a:grpSpLocks/>
          </p:cNvGrpSpPr>
          <p:nvPr/>
        </p:nvGrpSpPr>
        <p:grpSpPr bwMode="auto">
          <a:xfrm>
            <a:off x="6812628" y="4718050"/>
            <a:ext cx="2159211" cy="1193800"/>
            <a:chOff x="0" y="0"/>
            <a:chExt cx="1360" cy="752"/>
          </a:xfrm>
        </p:grpSpPr>
        <p:sp>
          <p:nvSpPr>
            <p:cNvPr id="39" name="Rectangle 12"/>
            <p:cNvSpPr>
              <a:spLocks/>
            </p:cNvSpPr>
            <p:nvPr/>
          </p:nvSpPr>
          <p:spPr bwMode="auto">
            <a:xfrm>
              <a:off x="128" y="112"/>
              <a:ext cx="11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register node</a:t>
              </a:r>
            </a:p>
            <a:p>
              <a:r>
                <a:rPr lang="en-US" sz="1900">
                  <a:solidFill>
                    <a:schemeClr val="tx1"/>
                  </a:solidFill>
                  <a:ea typeface="ＭＳ Ｐゴシック" charset="0"/>
                  <a:cs typeface="Gill Sans" charset="0"/>
                </a:rPr>
                <a:t>save node details</a:t>
              </a:r>
            </a:p>
          </p:txBody>
        </p:sp>
        <p:pic>
          <p:nvPicPr>
            <p:cNvPr id="40" name="Picture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1" name="Line 15"/>
          <p:cNvSpPr>
            <a:spLocks noChangeShapeType="1"/>
          </p:cNvSpPr>
          <p:nvPr/>
        </p:nvSpPr>
        <p:spPr bwMode="auto">
          <a:xfrm>
            <a:off x="4507353" y="4475164"/>
            <a:ext cx="491379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AutoShape 16"/>
          <p:cNvSpPr>
            <a:spLocks/>
          </p:cNvSpPr>
          <p:nvPr/>
        </p:nvSpPr>
        <p:spPr bwMode="auto">
          <a:xfrm>
            <a:off x="7582641" y="5524500"/>
            <a:ext cx="622361"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44" name="Rectangle 4"/>
          <p:cNvSpPr txBox="1">
            <a:spLocks noChangeArrowheads="1"/>
          </p:cNvSpPr>
          <p:nvPr/>
        </p:nvSpPr>
        <p:spPr bwMode="auto">
          <a:xfrm>
            <a:off x="1" y="0"/>
            <a:ext cx="16257588" cy="2413000"/>
          </a:xfrm>
          <a:prstGeom prst="rect">
            <a:avLst/>
          </a:prstGeom>
          <a:solidFill>
            <a:schemeClr val="accent1"/>
          </a:solidFill>
          <a:ln>
            <a:noFill/>
          </a:ln>
          <a:effectLst>
            <a:outerShdw blurRad="50800" dist="25399" dir="2700000" algn="ctr" rotWithShape="0">
              <a:schemeClr val="bg2">
                <a:alpha val="75000"/>
              </a:schemeClr>
            </a:outerShdw>
          </a:effectLst>
          <a:extLst>
            <a:ext uri="{91240B29-F687-4f45-9708-019B960494DF}">
              <a14:hiddenLine xmlns:a14="http://schemas.microsoft.com/office/drawing/2010/main" w="12700">
                <a:solidFill>
                  <a:schemeClr val="tx1"/>
                </a:solidFill>
                <a:miter lim="800000"/>
                <a:headEnd/>
                <a:tailEnd/>
              </a14:hiddenLine>
            </a:ext>
          </a:extLst>
        </p:spPr>
        <p:txBody>
          <a:bodyPr vert="horz" wrap="square" lIns="123205" tIns="123205" rIns="123205" bIns="123205" numCol="1" anchor="b" anchorCtr="0" compatLnSpc="1">
            <a:prstTxWarp prst="textNoShape">
              <a:avLst/>
            </a:prstTxWarp>
          </a:bodyPr>
          <a:lstStyle>
            <a:lvl1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mj-lt"/>
                <a:ea typeface="+mj-ea"/>
                <a:cs typeface="+mj-cs"/>
                <a:sym typeface="Arial Bold" charset="0"/>
              </a:defRPr>
            </a:lvl1pPr>
            <a:lvl2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2pPr>
            <a:lvl3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3pPr>
            <a:lvl4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4pPr>
            <a:lvl5pPr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5pPr>
            <a:lvl6pPr marL="443540"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6pPr>
            <a:lvl7pPr marL="88707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7pPr>
            <a:lvl8pPr marL="133060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8pPr>
            <a:lvl9pPr marL="1774145" algn="ctr" rtl="0" eaLnBrk="1" fontAlgn="base" hangingPunct="1">
              <a:spcBef>
                <a:spcPct val="0"/>
              </a:spcBef>
              <a:spcAft>
                <a:spcPct val="0"/>
              </a:spcAft>
              <a:defRPr sz="9200">
                <a:solidFill>
                  <a:srgbClr val="FFFFFF"/>
                </a:solidFill>
                <a:effectLst>
                  <a:outerShdw blurRad="38100" dist="38100" dir="2700000" algn="tl">
                    <a:srgbClr val="000000"/>
                  </a:outerShdw>
                </a:effectLst>
                <a:latin typeface="Arial Bold" charset="0"/>
                <a:ea typeface="ヒラギノ角ゴ ProN W6" charset="0"/>
                <a:cs typeface="ヒラギノ角ゴ ProN W6" charset="0"/>
                <a:sym typeface="Arial Bold" charset="0"/>
              </a:defRPr>
            </a:lvl9pPr>
          </a:lstStyle>
          <a:p>
            <a:r>
              <a:rPr lang="en-US" smtClean="0"/>
              <a:t>knife bootstrap</a:t>
            </a:r>
            <a:endParaRPr lang="en-US"/>
          </a:p>
        </p:txBody>
      </p:sp>
      <p:grpSp>
        <p:nvGrpSpPr>
          <p:cNvPr id="45" name="Group 14"/>
          <p:cNvGrpSpPr>
            <a:grpSpLocks/>
          </p:cNvGrpSpPr>
          <p:nvPr/>
        </p:nvGrpSpPr>
        <p:grpSpPr bwMode="auto">
          <a:xfrm>
            <a:off x="6820566" y="7581900"/>
            <a:ext cx="2502144" cy="1460500"/>
            <a:chOff x="0" y="0"/>
            <a:chExt cx="1576" cy="920"/>
          </a:xfrm>
        </p:grpSpPr>
        <p:sp>
          <p:nvSpPr>
            <p:cNvPr id="46" name="Rectangle 12"/>
            <p:cNvSpPr>
              <a:spLocks/>
            </p:cNvSpPr>
            <p:nvPr/>
          </p:nvSpPr>
          <p:spPr bwMode="auto">
            <a:xfrm>
              <a:off x="128" y="104"/>
              <a:ext cx="1373"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install chef-client</a:t>
              </a:r>
            </a:p>
            <a:p>
              <a:r>
                <a:rPr lang="en-US" sz="1900">
                  <a:solidFill>
                    <a:schemeClr val="tx1"/>
                  </a:solidFill>
                  <a:ea typeface="ＭＳ Ｐゴシック" charset="0"/>
                  <a:cs typeface="Gill Sans" charset="0"/>
                </a:rPr>
                <a:t>configure chef-client</a:t>
              </a:r>
            </a:p>
            <a:p>
              <a:r>
                <a:rPr lang="en-US" sz="1900">
                  <a:solidFill>
                    <a:schemeClr val="tx1"/>
                  </a:solidFill>
                  <a:ea typeface="ＭＳ Ｐゴシック" charset="0"/>
                  <a:cs typeface="Gill Sans" charset="0"/>
                </a:rPr>
                <a:t>run chef-client</a:t>
              </a:r>
            </a:p>
          </p:txBody>
        </p:sp>
        <p:pic>
          <p:nvPicPr>
            <p:cNvPr id="47" name="Picture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8" name="Line 7"/>
          <p:cNvSpPr>
            <a:spLocks noChangeShapeType="1"/>
          </p:cNvSpPr>
          <p:nvPr/>
        </p:nvSpPr>
        <p:spPr bwMode="auto">
          <a:xfrm rot="10800000" flipH="1">
            <a:off x="9868864" y="4478338"/>
            <a:ext cx="14289"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 name="Rectangle 8"/>
          <p:cNvSpPr>
            <a:spLocks/>
          </p:cNvSpPr>
          <p:nvPr/>
        </p:nvSpPr>
        <p:spPr bwMode="auto">
          <a:xfrm rot="5451260">
            <a:off x="8438555" y="5591157"/>
            <a:ext cx="3441700" cy="368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smtClean="0">
                <a:solidFill>
                  <a:schemeClr val="tx1"/>
                </a:solidFill>
                <a:ea typeface="ＭＳ Ｐゴシック" charset="0"/>
                <a:cs typeface="Gill Sans" charset="0"/>
              </a:rPr>
              <a:t>winrm</a:t>
            </a:r>
            <a:endParaRPr lang="en-US" sz="2000" dirty="0">
              <a:solidFill>
                <a:schemeClr val="tx1"/>
              </a:solidFill>
              <a:ea typeface="ＭＳ Ｐゴシック" charset="0"/>
              <a:cs typeface="Gill Sans" charset="0"/>
            </a:endParaRPr>
          </a:p>
        </p:txBody>
      </p:sp>
      <p:grpSp>
        <p:nvGrpSpPr>
          <p:cNvPr id="50" name="Group 11"/>
          <p:cNvGrpSpPr>
            <a:grpSpLocks/>
          </p:cNvGrpSpPr>
          <p:nvPr/>
        </p:nvGrpSpPr>
        <p:grpSpPr bwMode="auto">
          <a:xfrm>
            <a:off x="10424543" y="5238750"/>
            <a:ext cx="2756169" cy="1460500"/>
            <a:chOff x="0" y="0"/>
            <a:chExt cx="1736" cy="920"/>
          </a:xfrm>
        </p:grpSpPr>
        <p:sp>
          <p:nvSpPr>
            <p:cNvPr id="51" name="Rectangle 9"/>
            <p:cNvSpPr>
              <a:spLocks/>
            </p:cNvSpPr>
            <p:nvPr/>
          </p:nvSpPr>
          <p:spPr bwMode="auto">
            <a:xfrm>
              <a:off x="128" y="104"/>
              <a:ext cx="1569"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900">
                  <a:solidFill>
                    <a:schemeClr val="tx1"/>
                  </a:solidFill>
                  <a:ea typeface="ＭＳ Ｐゴシック" charset="0"/>
                  <a:cs typeface="Gill Sans" charset="0"/>
                </a:rPr>
                <a:t>chef_server_url</a:t>
              </a:r>
            </a:p>
            <a:p>
              <a:r>
                <a:rPr lang="en-US" sz="1900">
                  <a:solidFill>
                    <a:schemeClr val="tx1"/>
                  </a:solidFill>
                  <a:ea typeface="ＭＳ Ｐゴシック" charset="0"/>
                  <a:cs typeface="Gill Sans" charset="0"/>
                </a:rPr>
                <a:t>validation_client_name</a:t>
              </a:r>
            </a:p>
            <a:p>
              <a:r>
                <a:rPr lang="en-US" sz="1900">
                  <a:solidFill>
                    <a:schemeClr val="tx1"/>
                  </a:solidFill>
                  <a:ea typeface="ＭＳ Ｐゴシック" charset="0"/>
                  <a:cs typeface="Gill Sans" charset="0"/>
                </a:rPr>
                <a:t>validation_client_key</a:t>
              </a:r>
            </a:p>
          </p:txBody>
        </p:sp>
        <p:pic>
          <p:nvPicPr>
            <p:cNvPr id="52"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3" name="Rectangle 6"/>
          <p:cNvSpPr>
            <a:spLocks/>
          </p:cNvSpPr>
          <p:nvPr/>
        </p:nvSpPr>
        <p:spPr bwMode="auto">
          <a:xfrm>
            <a:off x="0" y="2260600"/>
            <a:ext cx="16257588" cy="787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dirty="0">
                <a:latin typeface="Courier" charset="0"/>
                <a:ea typeface="ＭＳ Ｐゴシック" charset="0"/>
                <a:cs typeface="Courier" charset="0"/>
                <a:sym typeface="Courier"/>
              </a:rPr>
              <a:t>knife bootstrap windows </a:t>
            </a:r>
            <a:r>
              <a:rPr lang="en-US" dirty="0" err="1">
                <a:latin typeface="Courier" charset="0"/>
                <a:ea typeface="ＭＳ Ｐゴシック" charset="0"/>
                <a:cs typeface="Courier" charset="0"/>
                <a:sym typeface="Courier"/>
              </a:rPr>
              <a:t>winrm</a:t>
            </a:r>
            <a:r>
              <a:rPr lang="en-US" dirty="0">
                <a:latin typeface="Courier" charset="0"/>
                <a:ea typeface="ＭＳ Ｐゴシック" charset="0"/>
                <a:cs typeface="Courier" charset="0"/>
                <a:sym typeface="Courier"/>
              </a:rPr>
              <a:t> &lt;ETERNAL_ADDRESS&gt; -x chef –P chef –N "node1</a:t>
            </a:r>
            <a:r>
              <a:rPr lang="en-US" dirty="0" smtClean="0">
                <a:latin typeface="Courier" charset="0"/>
                <a:ea typeface="ＭＳ Ｐゴシック" charset="0"/>
                <a:cs typeface="Courier" charset="0"/>
                <a:sym typeface="Courier"/>
              </a:rPr>
              <a:t>"</a:t>
            </a:r>
            <a:endParaRPr lang="en-US" dirty="0">
              <a:latin typeface="Courier" charset="0"/>
              <a:ea typeface="ＭＳ Ｐゴシック" charset="0"/>
              <a:cs typeface="Courier" charset="0"/>
              <a:sym typeface="Courier" charset="0"/>
            </a:endParaRPr>
          </a:p>
        </p:txBody>
      </p:sp>
      <p:sp>
        <p:nvSpPr>
          <p:cNvPr id="54" name="Rectangle 1"/>
          <p:cNvSpPr>
            <a:spLocks/>
          </p:cNvSpPr>
          <p:nvPr/>
        </p:nvSpPr>
        <p:spPr bwMode="auto">
          <a:xfrm>
            <a:off x="10428785" y="7597775"/>
            <a:ext cx="303400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Node</a:t>
            </a:r>
          </a:p>
        </p:txBody>
      </p:sp>
      <p:sp>
        <p:nvSpPr>
          <p:cNvPr id="55" name="AutoShape 2"/>
          <p:cNvSpPr>
            <a:spLocks/>
          </p:cNvSpPr>
          <p:nvPr/>
        </p:nvSpPr>
        <p:spPr bwMode="auto">
          <a:xfrm>
            <a:off x="9410032"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6" name="AutoShape 3"/>
          <p:cNvSpPr>
            <a:spLocks/>
          </p:cNvSpPr>
          <p:nvPr/>
        </p:nvSpPr>
        <p:spPr bwMode="auto">
          <a:xfrm>
            <a:off x="9413208" y="746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57" name="Rectangle 5"/>
          <p:cNvSpPr>
            <a:spLocks/>
          </p:cNvSpPr>
          <p:nvPr/>
        </p:nvSpPr>
        <p:spPr bwMode="auto">
          <a:xfrm>
            <a:off x="10428785" y="3886201"/>
            <a:ext cx="303400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Workstation</a:t>
            </a:r>
          </a:p>
        </p:txBody>
      </p:sp>
      <p:sp>
        <p:nvSpPr>
          <p:cNvPr id="58" name="AutoShape 6"/>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50622171"/>
      </p:ext>
    </p:extLst>
  </p:cSld>
  <p:clrMapOvr>
    <a:masterClrMapping/>
  </p:clrMapOvr>
  <p:transition xmlns:p14="http://schemas.microsoft.com/office/powerpoint/2010/mai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noGrp="1" noChangeArrowheads="1"/>
          </p:cNvSpPr>
          <p:nvPr>
            <p:ph type="title"/>
          </p:nvPr>
        </p:nvSpPr>
        <p:spPr>
          <a:ln/>
        </p:spPr>
        <p:txBody>
          <a:bodyPr/>
          <a:lstStyle/>
          <a:p>
            <a:r>
              <a:rPr lang="en-US"/>
              <a:t>What just happened?</a:t>
            </a:r>
          </a:p>
        </p:txBody>
      </p:sp>
      <p:sp>
        <p:nvSpPr>
          <p:cNvPr id="370690" name="Rectangle 2"/>
          <p:cNvSpPr>
            <a:spLocks noGrp="1" noChangeArrowheads="1"/>
          </p:cNvSpPr>
          <p:nvPr>
            <p:ph type="body" idx="1"/>
          </p:nvPr>
        </p:nvSpPr>
        <p:spPr>
          <a:ln/>
        </p:spPr>
        <p:txBody>
          <a:bodyPr/>
          <a:lstStyle/>
          <a:p>
            <a:pPr>
              <a:spcBef>
                <a:spcPct val="0"/>
              </a:spcBef>
            </a:pPr>
            <a:r>
              <a:rPr lang="en-US" sz="4500" dirty="0"/>
              <a:t>Chef and all of its dependencies installed via an operating system-specific package ("omnibus installer")</a:t>
            </a:r>
          </a:p>
          <a:p>
            <a:pPr>
              <a:spcBef>
                <a:spcPts val="1138"/>
              </a:spcBef>
            </a:pPr>
            <a:r>
              <a:rPr lang="en-US" sz="4500" dirty="0"/>
              <a:t>Installation includes</a:t>
            </a:r>
          </a:p>
          <a:p>
            <a:pPr lvl="1">
              <a:spcBef>
                <a:spcPts val="1138"/>
              </a:spcBef>
            </a:pPr>
            <a:r>
              <a:rPr lang="en-US" sz="4500" dirty="0"/>
              <a:t>The Ruby language - used by Chef</a:t>
            </a:r>
          </a:p>
          <a:p>
            <a:pPr lvl="1">
              <a:spcBef>
                <a:spcPts val="1138"/>
              </a:spcBef>
            </a:pPr>
            <a:r>
              <a:rPr lang="en-US" sz="4500" dirty="0"/>
              <a:t>knife - Command line tool for administrators</a:t>
            </a:r>
          </a:p>
          <a:p>
            <a:pPr lvl="1">
              <a:spcBef>
                <a:spcPts val="1138"/>
              </a:spcBef>
            </a:pPr>
            <a:r>
              <a:rPr lang="en-US" sz="4500" dirty="0"/>
              <a:t>chef-client - Client application</a:t>
            </a:r>
          </a:p>
          <a:p>
            <a:pPr lvl="1">
              <a:spcBef>
                <a:spcPts val="1138"/>
              </a:spcBef>
            </a:pPr>
            <a:r>
              <a:rPr lang="en-US" sz="4500" dirty="0" err="1"/>
              <a:t>ohai</a:t>
            </a:r>
            <a:r>
              <a:rPr lang="en-US" sz="4500" dirty="0"/>
              <a:t> - System profiler</a:t>
            </a:r>
          </a:p>
          <a:p>
            <a:pPr lvl="1">
              <a:spcBef>
                <a:spcPts val="1138"/>
              </a:spcBef>
            </a:pPr>
            <a:r>
              <a:rPr lang="en-US" sz="4500" dirty="0"/>
              <a:t>...and more</a:t>
            </a:r>
          </a:p>
        </p:txBody>
      </p:sp>
    </p:spTree>
    <p:extLst>
      <p:ext uri="{BB962C8B-B14F-4D97-AF65-F5344CB8AC3E}">
        <p14:creationId xmlns:p14="http://schemas.microsoft.com/office/powerpoint/2010/main" val="877668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noGrp="1" noChangeArrowheads="1"/>
          </p:cNvSpPr>
          <p:nvPr>
            <p:ph type="title"/>
          </p:nvPr>
        </p:nvSpPr>
        <p:spPr>
          <a:ln/>
        </p:spPr>
        <p:txBody>
          <a:bodyPr/>
          <a:lstStyle/>
          <a:p>
            <a:r>
              <a:rPr lang="en-US"/>
              <a:t>Workstation or Node?</a:t>
            </a:r>
          </a:p>
        </p:txBody>
      </p:sp>
      <p:pic>
        <p:nvPicPr>
          <p:cNvPr id="3727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24" y="1536700"/>
            <a:ext cx="7255584"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2739" name="Rectangle 3"/>
          <p:cNvSpPr>
            <a:spLocks/>
          </p:cNvSpPr>
          <p:nvPr/>
        </p:nvSpPr>
        <p:spPr bwMode="auto">
          <a:xfrm>
            <a:off x="8205001" y="1638300"/>
            <a:ext cx="3162609" cy="41783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0" name="Rectangle 4"/>
          <p:cNvSpPr>
            <a:spLocks/>
          </p:cNvSpPr>
          <p:nvPr/>
        </p:nvSpPr>
        <p:spPr bwMode="auto">
          <a:xfrm>
            <a:off x="4420032" y="2133600"/>
            <a:ext cx="2705364"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1" name="Rectangle 5"/>
          <p:cNvSpPr>
            <a:spLocks/>
          </p:cNvSpPr>
          <p:nvPr/>
        </p:nvSpPr>
        <p:spPr bwMode="auto">
          <a:xfrm>
            <a:off x="8255807" y="1670278"/>
            <a:ext cx="63845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400">
                <a:solidFill>
                  <a:srgbClr val="222222"/>
                </a:solidFill>
                <a:ea typeface="ＭＳ Ｐゴシック" charset="0"/>
                <a:cs typeface="Gill Sans" charset="0"/>
              </a:rPr>
              <a:t>NODES</a:t>
            </a:r>
          </a:p>
        </p:txBody>
      </p:sp>
      <p:sp>
        <p:nvSpPr>
          <p:cNvPr id="372742" name="Rectangle 6"/>
          <p:cNvSpPr>
            <a:spLocks/>
          </p:cNvSpPr>
          <p:nvPr/>
        </p:nvSpPr>
        <p:spPr bwMode="auto">
          <a:xfrm>
            <a:off x="6312517" y="6794500"/>
            <a:ext cx="3162609" cy="19812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3" name="Rectangle 7"/>
          <p:cNvSpPr>
            <a:spLocks/>
          </p:cNvSpPr>
          <p:nvPr/>
        </p:nvSpPr>
        <p:spPr bwMode="auto">
          <a:xfrm>
            <a:off x="9500528" y="6375400"/>
            <a:ext cx="2705364"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4" name="Rectangle 8"/>
          <p:cNvSpPr>
            <a:spLocks/>
          </p:cNvSpPr>
          <p:nvPr/>
        </p:nvSpPr>
        <p:spPr bwMode="auto">
          <a:xfrm>
            <a:off x="7461979" y="7569656"/>
            <a:ext cx="7584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knife</a:t>
            </a:r>
          </a:p>
        </p:txBody>
      </p:sp>
      <p:sp>
        <p:nvSpPr>
          <p:cNvPr id="372745" name="Rectangle 9"/>
          <p:cNvSpPr>
            <a:spLocks/>
          </p:cNvSpPr>
          <p:nvPr/>
        </p:nvSpPr>
        <p:spPr bwMode="auto">
          <a:xfrm>
            <a:off x="7341317" y="2273300"/>
            <a:ext cx="774776" cy="34036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6" name="Rectangle 10"/>
          <p:cNvSpPr>
            <a:spLocks/>
          </p:cNvSpPr>
          <p:nvPr/>
        </p:nvSpPr>
        <p:spPr bwMode="auto">
          <a:xfrm>
            <a:off x="5448832" y="6045200"/>
            <a:ext cx="774776" cy="2590800"/>
          </a:xfrm>
          <a:prstGeom prst="rect">
            <a:avLst/>
          </a:pr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2747" name="Rectangle 11"/>
          <p:cNvSpPr>
            <a:spLocks/>
          </p:cNvSpPr>
          <p:nvPr/>
        </p:nvSpPr>
        <p:spPr bwMode="auto">
          <a:xfrm>
            <a:off x="8900395" y="3302913"/>
            <a:ext cx="163651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chef-client</a:t>
            </a:r>
          </a:p>
          <a:p>
            <a:r>
              <a:rPr lang="en-US">
                <a:solidFill>
                  <a:schemeClr val="tx1"/>
                </a:solidFill>
                <a:ea typeface="ＭＳ Ｐゴシック" charset="0"/>
                <a:cs typeface="Gill Sans" charset="0"/>
              </a:rPr>
              <a:t>ohai</a:t>
            </a:r>
          </a:p>
        </p:txBody>
      </p:sp>
    </p:spTree>
    <p:extLst>
      <p:ext uri="{BB962C8B-B14F-4D97-AF65-F5344CB8AC3E}">
        <p14:creationId xmlns:p14="http://schemas.microsoft.com/office/powerpoint/2010/main" val="32465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994" y="3581400"/>
            <a:ext cx="7366000" cy="3530600"/>
          </a:xfrm>
          <a:prstGeom prst="rect">
            <a:avLst/>
          </a:prstGeom>
        </p:spPr>
      </p:pic>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Use Remote Desktop to connect to the host.</a:t>
            </a:r>
          </a:p>
          <a:p>
            <a:r>
              <a:rPr lang="en-US" dirty="0" smtClean="0"/>
              <a:t>User: </a:t>
            </a:r>
            <a:r>
              <a:rPr lang="en-US" b="1" dirty="0" smtClean="0"/>
              <a:t>chef  </a:t>
            </a:r>
            <a:r>
              <a:rPr lang="en-US" dirty="0" smtClean="0"/>
              <a:t>Password: </a:t>
            </a:r>
            <a:r>
              <a:rPr lang="en-US" b="1" dirty="0" smtClean="0"/>
              <a:t>chef</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94" y="3581400"/>
            <a:ext cx="5867400" cy="3514701"/>
          </a:xfrm>
          <a:prstGeom prst="rect">
            <a:avLst/>
          </a:prstGeom>
        </p:spPr>
      </p:pic>
    </p:spTree>
    <p:extLst>
      <p:ext uri="{BB962C8B-B14F-4D97-AF65-F5344CB8AC3E}">
        <p14:creationId xmlns:p14="http://schemas.microsoft.com/office/powerpoint/2010/main" val="268717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3" name="Content Placeholder 2"/>
          <p:cNvSpPr>
            <a:spLocks noGrp="1"/>
          </p:cNvSpPr>
          <p:nvPr>
            <p:ph idx="1"/>
          </p:nvPr>
        </p:nvSpPr>
        <p:spPr/>
        <p:txBody>
          <a:bodyPr/>
          <a:lstStyle/>
          <a:p>
            <a:r>
              <a:rPr lang="en-US" dirty="0" smtClean="0"/>
              <a:t>Open an </a:t>
            </a:r>
            <a:r>
              <a:rPr lang="en-US" b="1" dirty="0" smtClean="0"/>
              <a:t>Administrator</a:t>
            </a:r>
            <a:r>
              <a:rPr lang="en-US" dirty="0" smtClean="0"/>
              <a:t> </a:t>
            </a:r>
            <a:r>
              <a:rPr lang="en-US" dirty="0" err="1" smtClean="0"/>
              <a:t>Powershell</a:t>
            </a:r>
            <a:r>
              <a:rPr lang="en-US" dirty="0"/>
              <a:t> </a:t>
            </a:r>
            <a:r>
              <a:rPr lang="en-US" dirty="0" smtClean="0"/>
              <a:t>on the VM</a:t>
            </a:r>
            <a:endParaRPr lang="en-US" dirty="0"/>
          </a:p>
        </p:txBody>
      </p:sp>
      <p:pic>
        <p:nvPicPr>
          <p:cNvPr id="4" name="Picture 3" descr="Screen Shot 2013-10-07 at 11.4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94" y="3048000"/>
            <a:ext cx="5855494" cy="5341463"/>
          </a:xfrm>
          <a:prstGeom prst="rect">
            <a:avLst/>
          </a:prstGeom>
        </p:spPr>
      </p:pic>
      <p:sp>
        <p:nvSpPr>
          <p:cNvPr id="6" name="Rectangle 3"/>
          <p:cNvSpPr>
            <a:spLocks/>
          </p:cNvSpPr>
          <p:nvPr/>
        </p:nvSpPr>
        <p:spPr bwMode="auto">
          <a:xfrm>
            <a:off x="5461794" y="3810000"/>
            <a:ext cx="54864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78782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Verify Your </a:t>
            </a:r>
            <a:r>
              <a:rPr lang="en-US" sz="4000" dirty="0"/>
              <a:t>Target Instance’s Chef-Client is Configured Properly</a:t>
            </a:r>
          </a:p>
        </p:txBody>
      </p:sp>
      <p:sp>
        <p:nvSpPr>
          <p:cNvPr id="5" name="Rectangle 4"/>
          <p:cNvSpPr>
            <a:spLocks noGrp="1" noChangeArrowheads="1"/>
          </p:cNvSpPr>
          <p:nvPr/>
        </p:nvSpPr>
        <p:spPr bwMode="auto">
          <a:xfrm>
            <a:off x="813594" y="3276600"/>
            <a:ext cx="14655800" cy="52197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sz="2400" dirty="0" smtClean="0">
                <a:latin typeface="Courier"/>
                <a:cs typeface="Courier"/>
              </a:rPr>
              <a:t>   </a:t>
            </a:r>
            <a:r>
              <a:rPr lang="en-US" sz="2400" dirty="0">
                <a:latin typeface="Courier"/>
                <a:cs typeface="Courier"/>
              </a:rPr>
              <a:t> Directory: C:\chef</a:t>
            </a:r>
          </a:p>
          <a:p>
            <a:pPr eaLnBrk="1" hangingPunct="1"/>
            <a:endParaRPr lang="en-US" sz="2400" dirty="0">
              <a:latin typeface="Courier"/>
              <a:cs typeface="Courier"/>
            </a:endParaRPr>
          </a:p>
          <a:p>
            <a:pPr eaLnBrk="1" hangingPunct="1"/>
            <a:endParaRPr lang="en-US" sz="2400" dirty="0">
              <a:latin typeface="Courier"/>
              <a:cs typeface="Courier"/>
            </a:endParaRPr>
          </a:p>
          <a:p>
            <a:pPr eaLnBrk="1" hangingPunct="1"/>
            <a:r>
              <a:rPr lang="en-US" sz="2400" dirty="0">
                <a:latin typeface="Courier"/>
                <a:cs typeface="Courier"/>
              </a:rPr>
              <a:t>Mode                </a:t>
            </a:r>
            <a:r>
              <a:rPr lang="en-US" sz="2400" dirty="0" err="1">
                <a:latin typeface="Courier"/>
                <a:cs typeface="Courier"/>
              </a:rPr>
              <a:t>LastWriteTime</a:t>
            </a:r>
            <a:r>
              <a:rPr lang="en-US" sz="2400" dirty="0">
                <a:latin typeface="Courier"/>
                <a:cs typeface="Courier"/>
              </a:rPr>
              <a:t>     Length Name</a:t>
            </a:r>
          </a:p>
          <a:p>
            <a:pPr eaLnBrk="1" hangingPunct="1"/>
            <a:r>
              <a:rPr lang="en-US" sz="2400" dirty="0">
                <a:latin typeface="Courier"/>
                <a:cs typeface="Courier"/>
              </a:rPr>
              <a:t>----                -------------     ------ ----</a:t>
            </a:r>
          </a:p>
          <a:p>
            <a:pPr eaLnBrk="1" hangingPunct="1"/>
            <a:r>
              <a:rPr lang="en-US" sz="2400" dirty="0">
                <a:latin typeface="Courier"/>
                <a:cs typeface="Courier"/>
              </a:rPr>
              <a:t>d----         9/15/2014   3:52 AM            cache</a:t>
            </a:r>
          </a:p>
          <a:p>
            <a:pPr eaLnBrk="1" hangingPunct="1"/>
            <a:r>
              <a:rPr lang="en-US" sz="2400" dirty="0">
                <a:latin typeface="Courier"/>
                <a:cs typeface="Courier"/>
              </a:rPr>
              <a:t>-a---         9/15/2014   3:53 AM       1700 </a:t>
            </a:r>
            <a:r>
              <a:rPr lang="en-US" sz="2400" dirty="0" err="1">
                <a:latin typeface="Courier"/>
                <a:cs typeface="Courier"/>
              </a:rPr>
              <a:t>client.pem</a:t>
            </a:r>
            <a:endParaRPr lang="en-US" sz="2400" dirty="0">
              <a:latin typeface="Courier"/>
              <a:cs typeface="Courier"/>
            </a:endParaRPr>
          </a:p>
          <a:p>
            <a:pPr eaLnBrk="1" hangingPunct="1"/>
            <a:r>
              <a:rPr lang="en-US" sz="2400" dirty="0">
                <a:latin typeface="Courier"/>
                <a:cs typeface="Courier"/>
              </a:rPr>
              <a:t>-a---         9/15/2014   3:52 AM        422 </a:t>
            </a:r>
            <a:r>
              <a:rPr lang="en-US" sz="2400" dirty="0" err="1">
                <a:latin typeface="Courier"/>
                <a:cs typeface="Courier"/>
              </a:rPr>
              <a:t>client.rb</a:t>
            </a:r>
            <a:endParaRPr lang="en-US" sz="2400" dirty="0">
              <a:latin typeface="Courier"/>
              <a:cs typeface="Courier"/>
            </a:endParaRPr>
          </a:p>
          <a:p>
            <a:pPr eaLnBrk="1" hangingPunct="1"/>
            <a:r>
              <a:rPr lang="en-US" sz="2400" dirty="0">
                <a:latin typeface="Courier"/>
                <a:cs typeface="Courier"/>
              </a:rPr>
              <a:t>-a---         9/15/2014   3:52 AM         17 first-</a:t>
            </a:r>
            <a:r>
              <a:rPr lang="en-US" sz="2400" dirty="0" err="1">
                <a:latin typeface="Courier"/>
                <a:cs typeface="Courier"/>
              </a:rPr>
              <a:t>boot.json</a:t>
            </a:r>
            <a:endParaRPr lang="en-US" sz="2400" dirty="0">
              <a:latin typeface="Courier"/>
              <a:cs typeface="Courier"/>
            </a:endParaRPr>
          </a:p>
          <a:p>
            <a:pPr eaLnBrk="1" hangingPunct="1"/>
            <a:r>
              <a:rPr lang="en-US" sz="2400" dirty="0">
                <a:latin typeface="Courier"/>
                <a:cs typeface="Courier"/>
              </a:rPr>
              <a:t>-a---         9/15/2014   3:52 AM       1702 </a:t>
            </a:r>
            <a:r>
              <a:rPr lang="en-US" sz="2400" dirty="0" err="1">
                <a:latin typeface="Courier"/>
                <a:cs typeface="Courier"/>
              </a:rPr>
              <a:t>validation.pem</a:t>
            </a:r>
            <a:endParaRPr lang="en-US" sz="2400" dirty="0">
              <a:latin typeface="Courier"/>
              <a:cs typeface="Courier"/>
            </a:endParaRPr>
          </a:p>
          <a:p>
            <a:pPr eaLnBrk="1" hangingPunct="1"/>
            <a:r>
              <a:rPr lang="en-US" sz="2400" dirty="0">
                <a:latin typeface="Courier"/>
                <a:cs typeface="Courier"/>
              </a:rPr>
              <a:t>-a---         9/15/2014   3:51 AM        161 wget.ps1</a:t>
            </a:r>
          </a:p>
          <a:p>
            <a:pPr eaLnBrk="1" hangingPunct="1"/>
            <a:r>
              <a:rPr lang="en-US" sz="2400" dirty="0">
                <a:latin typeface="Courier"/>
                <a:cs typeface="Courier"/>
              </a:rPr>
              <a:t>-a---         9/15/2014   3:51 AM       1285 </a:t>
            </a:r>
            <a:r>
              <a:rPr lang="en-US" sz="2400" dirty="0" err="1">
                <a:latin typeface="Courier"/>
                <a:cs typeface="Courier"/>
              </a:rPr>
              <a:t>wget.vbs</a:t>
            </a:r>
            <a:endParaRPr lang="en-US" sz="2400" dirty="0">
              <a:latin typeface="Courier"/>
              <a:cs typeface="Courier"/>
            </a:endParaRPr>
          </a:p>
        </p:txBody>
      </p:sp>
      <p:sp>
        <p:nvSpPr>
          <p:cNvPr id="6"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c:\chef</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6465126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C:\chef\client.rb</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5334002"/>
          </a:xfrm>
          <a:solidFill>
            <a:schemeClr val="tx1"/>
          </a:solidFill>
        </p:spPr>
        <p:txBody>
          <a:bodyPr/>
          <a:lstStyle/>
          <a:p>
            <a:pPr marL="405040" lvl="1" indent="0">
              <a:spcBef>
                <a:spcPts val="0"/>
              </a:spcBef>
              <a:buNone/>
            </a:pPr>
            <a:r>
              <a:rPr lang="en-US" sz="2400" dirty="0" err="1" smtClean="0">
                <a:solidFill>
                  <a:schemeClr val="bg1"/>
                </a:solidFill>
                <a:latin typeface="Courier"/>
                <a:cs typeface="Courier"/>
              </a:rPr>
              <a:t>log_level</a:t>
            </a:r>
            <a:r>
              <a:rPr lang="en-US" sz="2400" dirty="0" smtClean="0">
                <a:solidFill>
                  <a:schemeClr val="bg1"/>
                </a:solidFill>
                <a:latin typeface="Courier"/>
                <a:cs typeface="Courier"/>
              </a:rPr>
              <a:t>        </a:t>
            </a:r>
            <a:r>
              <a:rPr lang="en-US" sz="2400" dirty="0">
                <a:solidFill>
                  <a:schemeClr val="bg1"/>
                </a:solidFill>
                <a:latin typeface="Courier"/>
                <a:cs typeface="Courier"/>
              </a:rPr>
              <a:t>:info</a:t>
            </a:r>
          </a:p>
          <a:p>
            <a:pPr marL="405040" lvl="1" indent="0">
              <a:spcBef>
                <a:spcPts val="0"/>
              </a:spcBef>
              <a:buNone/>
            </a:pPr>
            <a:r>
              <a:rPr lang="en-US" sz="2400" dirty="0" err="1">
                <a:solidFill>
                  <a:schemeClr val="bg1"/>
                </a:solidFill>
                <a:latin typeface="Courier"/>
                <a:cs typeface="Courier"/>
              </a:rPr>
              <a:t>log_location</a:t>
            </a:r>
            <a:r>
              <a:rPr lang="en-US" sz="2400" dirty="0">
                <a:solidFill>
                  <a:schemeClr val="bg1"/>
                </a:solidFill>
                <a:latin typeface="Courier"/>
                <a:cs typeface="Courier"/>
              </a:rPr>
              <a:t>     STDOUT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chef_server_url</a:t>
            </a:r>
            <a:r>
              <a:rPr lang="en-US" sz="2400" dirty="0">
                <a:solidFill>
                  <a:schemeClr val="bg1"/>
                </a:solidFill>
                <a:latin typeface="Courier"/>
                <a:cs typeface="Courier"/>
              </a:rPr>
              <a:t>  "https://</a:t>
            </a:r>
            <a:r>
              <a:rPr lang="en-US" sz="2400" dirty="0" err="1">
                <a:solidFill>
                  <a:schemeClr val="bg1"/>
                </a:solidFill>
                <a:latin typeface="Courier"/>
                <a:cs typeface="Courier"/>
              </a:rPr>
              <a:t>api.opscode.com</a:t>
            </a:r>
            <a:r>
              <a:rPr lang="en-US" sz="2400" dirty="0">
                <a:solidFill>
                  <a:schemeClr val="bg1"/>
                </a:solidFill>
                <a:latin typeface="Courier"/>
                <a:cs typeface="Courier"/>
              </a:rPr>
              <a:t>/organizations/ORGNAME"</a:t>
            </a:r>
          </a:p>
          <a:p>
            <a:pPr marL="405040" lvl="1" indent="0">
              <a:spcBef>
                <a:spcPts val="0"/>
              </a:spcBef>
              <a:buNone/>
            </a:pPr>
            <a:r>
              <a:rPr lang="en-US" sz="2400" dirty="0" err="1">
                <a:solidFill>
                  <a:schemeClr val="bg1"/>
                </a:solidFill>
                <a:latin typeface="Courier"/>
                <a:cs typeface="Courier"/>
              </a:rPr>
              <a:t>validation_client_name</a:t>
            </a:r>
            <a:r>
              <a:rPr lang="en-US" sz="2400" dirty="0">
                <a:solidFill>
                  <a:schemeClr val="bg1"/>
                </a:solidFill>
                <a:latin typeface="Courier"/>
                <a:cs typeface="Courier"/>
              </a:rPr>
              <a:t> ORGNAME-validator"</a:t>
            </a:r>
          </a:p>
          <a:p>
            <a:pPr marL="405040" lvl="1" indent="0">
              <a:spcBef>
                <a:spcPts val="0"/>
              </a:spcBef>
              <a:buNone/>
            </a:pPr>
            <a:r>
              <a:rPr lang="en-US" sz="2400" dirty="0" err="1">
                <a:solidFill>
                  <a:schemeClr val="bg1"/>
                </a:solidFill>
                <a:latin typeface="Courier"/>
                <a:cs typeface="Courier"/>
              </a:rPr>
              <a:t>client_key</a:t>
            </a:r>
            <a:r>
              <a:rPr lang="en-US" sz="2400" dirty="0">
                <a:solidFill>
                  <a:schemeClr val="bg1"/>
                </a:solidFill>
                <a:latin typeface="Courier"/>
                <a:cs typeface="Courier"/>
              </a:rPr>
              <a:t>        "c:/chef/</a:t>
            </a:r>
            <a:r>
              <a:rPr lang="en-US" sz="2400" dirty="0" err="1">
                <a:solidFill>
                  <a:schemeClr val="bg1"/>
                </a:solidFill>
                <a:latin typeface="Courier"/>
                <a:cs typeface="Courier"/>
              </a:rPr>
              <a:t>client.pem</a:t>
            </a:r>
            <a:r>
              <a:rPr lang="en-US" sz="2400" dirty="0">
                <a:solidFill>
                  <a:schemeClr val="bg1"/>
                </a:solidFill>
                <a:latin typeface="Courier"/>
                <a:cs typeface="Courier"/>
              </a:rPr>
              <a:t>"</a:t>
            </a:r>
          </a:p>
          <a:p>
            <a:pPr marL="405040" lvl="1" indent="0">
              <a:spcBef>
                <a:spcPts val="0"/>
              </a:spcBef>
              <a:buNone/>
            </a:pPr>
            <a:r>
              <a:rPr lang="en-US" sz="2400" dirty="0" err="1">
                <a:solidFill>
                  <a:schemeClr val="bg1"/>
                </a:solidFill>
                <a:latin typeface="Courier"/>
                <a:cs typeface="Courier"/>
              </a:rPr>
              <a:t>validation_key</a:t>
            </a:r>
            <a:r>
              <a:rPr lang="en-US" sz="2400" dirty="0">
                <a:solidFill>
                  <a:schemeClr val="bg1"/>
                </a:solidFill>
                <a:latin typeface="Courier"/>
                <a:cs typeface="Courier"/>
              </a:rPr>
              <a:t>    "c:/chef/</a:t>
            </a:r>
            <a:r>
              <a:rPr lang="en-US" sz="2400" dirty="0" err="1">
                <a:solidFill>
                  <a:schemeClr val="bg1"/>
                </a:solidFill>
                <a:latin typeface="Courier"/>
                <a:cs typeface="Courier"/>
              </a:rPr>
              <a:t>validation.pem</a:t>
            </a:r>
            <a:r>
              <a:rPr lang="en-US" sz="2400" dirty="0">
                <a:solidFill>
                  <a:schemeClr val="bg1"/>
                </a:solidFill>
                <a:latin typeface="Courier"/>
                <a:cs typeface="Courier"/>
              </a:rPr>
              <a:t>"</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file_cache_path</a:t>
            </a:r>
            <a:r>
              <a:rPr lang="en-US" sz="2400" dirty="0">
                <a:solidFill>
                  <a:schemeClr val="bg1"/>
                </a:solidFill>
                <a:latin typeface="Courier"/>
                <a:cs typeface="Courier"/>
              </a:rPr>
              <a:t>   "c:/chef/cache"</a:t>
            </a:r>
          </a:p>
          <a:p>
            <a:pPr marL="405040" lvl="1" indent="0">
              <a:spcBef>
                <a:spcPts val="0"/>
              </a:spcBef>
              <a:buNone/>
            </a:pPr>
            <a:r>
              <a:rPr lang="en-US" sz="2400" dirty="0" err="1">
                <a:solidFill>
                  <a:schemeClr val="bg1"/>
                </a:solidFill>
                <a:latin typeface="Courier"/>
                <a:cs typeface="Courier"/>
              </a:rPr>
              <a:t>file_backup_path</a:t>
            </a:r>
            <a:r>
              <a:rPr lang="en-US" sz="2400" dirty="0">
                <a:solidFill>
                  <a:schemeClr val="bg1"/>
                </a:solidFill>
                <a:latin typeface="Courier"/>
                <a:cs typeface="Courier"/>
              </a:rPr>
              <a:t>  "c:/chef/backup"</a:t>
            </a:r>
          </a:p>
          <a:p>
            <a:pPr marL="405040" lvl="1" indent="0">
              <a:spcBef>
                <a:spcPts val="0"/>
              </a:spcBef>
              <a:buNone/>
            </a:pPr>
            <a:r>
              <a:rPr lang="en-US" sz="2400" dirty="0" err="1">
                <a:solidFill>
                  <a:schemeClr val="bg1"/>
                </a:solidFill>
                <a:latin typeface="Courier"/>
                <a:cs typeface="Courier"/>
              </a:rPr>
              <a:t>cache_options</a:t>
            </a:r>
            <a:r>
              <a:rPr lang="en-US" sz="2400" dirty="0">
                <a:solidFill>
                  <a:schemeClr val="bg1"/>
                </a:solidFill>
                <a:latin typeface="Courier"/>
                <a:cs typeface="Courier"/>
              </a:rPr>
              <a:t>     ({:path =&gt; "c:/chef/cache/checksums", :</a:t>
            </a:r>
            <a:r>
              <a:rPr lang="en-US" sz="2400" dirty="0" err="1">
                <a:solidFill>
                  <a:schemeClr val="bg1"/>
                </a:solidFill>
                <a:latin typeface="Courier"/>
                <a:cs typeface="Courier"/>
              </a:rPr>
              <a:t>skip_expires</a:t>
            </a:r>
            <a:r>
              <a:rPr lang="en-US" sz="2400" dirty="0">
                <a:solidFill>
                  <a:schemeClr val="bg1"/>
                </a:solidFill>
                <a:latin typeface="Courier"/>
                <a:cs typeface="Courier"/>
              </a:rPr>
              <a:t> =&gt; true})</a:t>
            </a:r>
          </a:p>
          <a:p>
            <a:pPr marL="405040" lvl="1" indent="0">
              <a:spcBef>
                <a:spcPts val="0"/>
              </a:spcBef>
              <a:buNone/>
            </a:pPr>
            <a:endParaRPr lang="en-US" sz="2400" dirty="0">
              <a:solidFill>
                <a:schemeClr val="bg1"/>
              </a:solidFill>
              <a:latin typeface="Courier"/>
              <a:cs typeface="Courier"/>
            </a:endParaRPr>
          </a:p>
          <a:p>
            <a:pPr marL="405040" lvl="1" indent="0">
              <a:spcBef>
                <a:spcPts val="0"/>
              </a:spcBef>
              <a:buNone/>
            </a:pPr>
            <a:r>
              <a:rPr lang="en-US" sz="2400" dirty="0" err="1">
                <a:solidFill>
                  <a:schemeClr val="bg1"/>
                </a:solidFill>
                <a:latin typeface="Courier"/>
                <a:cs typeface="Courier"/>
              </a:rPr>
              <a:t>node_name</a:t>
            </a:r>
            <a:r>
              <a:rPr lang="en-US" sz="2400" dirty="0">
                <a:solidFill>
                  <a:schemeClr val="bg1"/>
                </a:solidFill>
                <a:latin typeface="Courier"/>
                <a:cs typeface="Courier"/>
              </a:rPr>
              <a:t> "node1"</a:t>
            </a:r>
            <a:endParaRPr lang="en-US" sz="2400" dirty="0" smtClean="0">
              <a:solidFill>
                <a:schemeClr val="bg1"/>
              </a:solidFill>
              <a:latin typeface="Courier"/>
              <a:cs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rgbClr val="00FF00"/>
                </a:solidFill>
                <a:latin typeface="Courier"/>
                <a:ea typeface="Courier"/>
                <a:cs typeface="Courier"/>
                <a:sym typeface="Courier"/>
              </a:rPr>
              <a:t>remote@PS</a:t>
            </a:r>
            <a:r>
              <a:rPr lang="en-US" sz="4800" dirty="0" smtClean="0">
                <a:solidFill>
                  <a:srgbClr val="00FF00"/>
                </a:solidFill>
                <a:latin typeface="Courier"/>
                <a:ea typeface="Courier"/>
                <a:cs typeface="Courier"/>
                <a:sym typeface="Courier"/>
              </a:rPr>
              <a:t> </a:t>
            </a:r>
            <a:r>
              <a:rPr lang="en-US" sz="4800" dirty="0" smtClean="0">
                <a:solidFill>
                  <a:schemeClr val="bg1"/>
                </a:solidFill>
                <a:latin typeface="Courier"/>
                <a:ea typeface="Courier"/>
                <a:cs typeface="Courier"/>
                <a:sym typeface="Courier"/>
              </a:rPr>
              <a:t>\&gt; </a:t>
            </a:r>
            <a:r>
              <a:rPr lang="en-US" sz="4800" dirty="0" err="1" smtClean="0">
                <a:solidFill>
                  <a:srgbClr val="FFFFFF"/>
                </a:solidFill>
                <a:latin typeface="Courier"/>
                <a:ea typeface="Courier"/>
                <a:cs typeface="Courier"/>
                <a:sym typeface="Courier"/>
              </a:rPr>
              <a:t>gc</a:t>
            </a:r>
            <a:r>
              <a:rPr lang="en-US" sz="4800" dirty="0" smtClean="0">
                <a:solidFill>
                  <a:srgbClr val="FFFFFF"/>
                </a:solidFill>
                <a:latin typeface="Courier"/>
                <a:ea typeface="Courier"/>
                <a:cs typeface="Courier"/>
                <a:sym typeface="Courier"/>
              </a:rPr>
              <a:t> c:\chef\</a:t>
            </a:r>
            <a:r>
              <a:rPr lang="en-US" sz="4800" dirty="0" err="1" smtClean="0">
                <a:solidFill>
                  <a:srgbClr val="FFFFFF"/>
                </a:solidFill>
                <a:latin typeface="Courier"/>
                <a:ea typeface="Courier"/>
                <a:cs typeface="Courier"/>
                <a:sym typeface="Courier"/>
              </a:rPr>
              <a:t>client.rb</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42004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ln/>
        </p:spPr>
        <p:txBody>
          <a:bodyPr/>
          <a:lstStyle/>
          <a:p>
            <a:r>
              <a:rPr lang="en-US" dirty="0" smtClean="0"/>
              <a:t>Introductions</a:t>
            </a:r>
            <a:endParaRPr lang="en-US" dirty="0"/>
          </a:p>
        </p:txBody>
      </p:sp>
    </p:spTree>
    <p:extLst>
      <p:ext uri="{BB962C8B-B14F-4D97-AF65-F5344CB8AC3E}">
        <p14:creationId xmlns:p14="http://schemas.microsoft.com/office/powerpoint/2010/main" val="752065678"/>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dirty="0"/>
              <a:t>Training is really a discussion</a:t>
            </a:r>
          </a:p>
        </p:txBody>
      </p:sp>
      <p:sp>
        <p:nvSpPr>
          <p:cNvPr id="34818" name="Rectangle 2"/>
          <p:cNvSpPr>
            <a:spLocks noGrp="1" noChangeArrowheads="1"/>
          </p:cNvSpPr>
          <p:nvPr>
            <p:ph type="body" idx="1"/>
          </p:nvPr>
        </p:nvSpPr>
        <p:spPr>
          <a:ln/>
        </p:spPr>
        <p:txBody>
          <a:bodyPr/>
          <a:lstStyle/>
          <a:p>
            <a:r>
              <a:rPr lang="en-US" sz="4800" dirty="0"/>
              <a:t>We will be doing things the </a:t>
            </a:r>
            <a:r>
              <a:rPr lang="en-US" sz="4800" b="1" dirty="0">
                <a:latin typeface="Arial Bold" charset="0"/>
                <a:cs typeface="Arial Bold" charset="0"/>
                <a:sym typeface="Arial Bold" charset="0"/>
              </a:rPr>
              <a:t>hard way</a:t>
            </a:r>
            <a:endParaRPr lang="en-US" sz="4800" b="1" dirty="0"/>
          </a:p>
          <a:p>
            <a:r>
              <a:rPr lang="en-US" sz="4800" dirty="0"/>
              <a:t>We’re going to do </a:t>
            </a:r>
            <a:r>
              <a:rPr lang="en-US" sz="4800" b="1" dirty="0">
                <a:latin typeface="Arial Bold" charset="0"/>
                <a:cs typeface="Arial Bold" charset="0"/>
                <a:sym typeface="Arial Bold" charset="0"/>
              </a:rPr>
              <a:t>a lot</a:t>
            </a:r>
            <a:r>
              <a:rPr lang="en-US" sz="4800" b="1" dirty="0"/>
              <a:t> </a:t>
            </a:r>
            <a:r>
              <a:rPr lang="en-US" sz="4800" dirty="0"/>
              <a:t>of typing</a:t>
            </a:r>
          </a:p>
          <a:p>
            <a:r>
              <a:rPr lang="en-US" sz="4800" dirty="0"/>
              <a:t>You can’t be:</a:t>
            </a:r>
          </a:p>
          <a:p>
            <a:pPr lvl="1"/>
            <a:r>
              <a:rPr lang="en-US" sz="4800" dirty="0"/>
              <a:t>Absent</a:t>
            </a:r>
          </a:p>
          <a:p>
            <a:pPr lvl="1"/>
            <a:r>
              <a:rPr lang="en-US" sz="4800" dirty="0"/>
              <a:t>Late</a:t>
            </a:r>
          </a:p>
          <a:p>
            <a:pPr lvl="1"/>
            <a:r>
              <a:rPr lang="en-US" sz="4800" dirty="0"/>
              <a:t>Left Behind</a:t>
            </a:r>
          </a:p>
          <a:p>
            <a:r>
              <a:rPr lang="en-US" sz="4800" dirty="0"/>
              <a:t>We will troubleshoot and fix bugs on the spot</a:t>
            </a:r>
          </a:p>
          <a:p>
            <a:r>
              <a:rPr lang="en-US" sz="4800" dirty="0"/>
              <a:t>The result is you reaching fluency fast</a:t>
            </a:r>
          </a:p>
        </p:txBody>
      </p:sp>
    </p:spTree>
    <p:extLst>
      <p:ext uri="{BB962C8B-B14F-4D97-AF65-F5344CB8AC3E}">
        <p14:creationId xmlns:p14="http://schemas.microsoft.com/office/powerpoint/2010/main" val="275532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
          <p:cNvSpPr>
            <a:spLocks/>
          </p:cNvSpPr>
          <p:nvPr/>
        </p:nvSpPr>
        <p:spPr bwMode="auto">
          <a:xfrm>
            <a:off x="825582" y="3149605"/>
            <a:ext cx="15075612" cy="26543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800" dirty="0" err="1">
                <a:solidFill>
                  <a:schemeClr val="tx1"/>
                </a:solidFill>
                <a:latin typeface="Courier"/>
                <a:ea typeface="Courier"/>
                <a:cs typeface="Courier"/>
                <a:sym typeface="Courier"/>
              </a:rPr>
              <a:t>log_level</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19177C"/>
                </a:solidFill>
                <a:latin typeface="Courier"/>
                <a:ea typeface="Courier"/>
                <a:cs typeface="Courier"/>
                <a:sym typeface="Courier"/>
              </a:rPr>
              <a:t>:</a:t>
            </a:r>
            <a:r>
              <a:rPr lang="en-US" sz="2800" dirty="0">
                <a:solidFill>
                  <a:srgbClr val="19177C"/>
                </a:solidFill>
                <a:latin typeface="Courier"/>
                <a:ea typeface="Courier"/>
                <a:cs typeface="Courier"/>
                <a:sym typeface="Courier"/>
              </a:rPr>
              <a:t>info</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log_location</a:t>
            </a:r>
            <a:r>
              <a:rPr lang="en-US" sz="2800" dirty="0">
                <a:solidFill>
                  <a:schemeClr val="tx1"/>
                </a:solidFill>
                <a:latin typeface="Courier"/>
                <a:ea typeface="Courier"/>
                <a:cs typeface="Courier"/>
                <a:sym typeface="Courier"/>
              </a:rPr>
              <a:t>     </a:t>
            </a:r>
            <a:r>
              <a:rPr lang="en-US" sz="2800" dirty="0" smtClean="0">
                <a:solidFill>
                  <a:schemeClr val="tx1"/>
                </a:solidFill>
                <a:latin typeface="Courier"/>
                <a:ea typeface="Courier"/>
                <a:cs typeface="Courier"/>
                <a:sym typeface="Courier"/>
              </a:rPr>
              <a:t>	</a:t>
            </a:r>
            <a:r>
              <a:rPr lang="en-US" sz="2800" dirty="0" smtClean="0">
                <a:solidFill>
                  <a:srgbClr val="880000"/>
                </a:solidFill>
                <a:latin typeface="Courier"/>
                <a:ea typeface="Courier"/>
                <a:cs typeface="Courier"/>
                <a:sym typeface="Courier"/>
              </a:rPr>
              <a:t>STDOUT</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chef_server_url</a:t>
            </a:r>
            <a:r>
              <a:rPr lang="en-US" dirty="0">
                <a:latin typeface="Courier"/>
                <a:ea typeface="Courier"/>
                <a:cs typeface="Courier"/>
                <a:sym typeface="Courier"/>
              </a:rPr>
              <a:t>	</a:t>
            </a:r>
            <a:r>
              <a:rPr lang="en-US" sz="2800" dirty="0" smtClean="0">
                <a:solidFill>
                  <a:srgbClr val="BA2121"/>
                </a:solidFill>
                <a:latin typeface="Courier"/>
                <a:ea typeface="Courier"/>
                <a:cs typeface="Courier"/>
                <a:sym typeface="Courier"/>
              </a:rPr>
              <a:t>"https://api.opscode.com/organizations/</a:t>
            </a:r>
            <a:r>
              <a:rPr lang="en-US" sz="2800" b="1" dirty="0" smtClean="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a:t>
            </a:r>
            <a:endParaRPr lang="en-US" sz="2800" dirty="0">
              <a:solidFill>
                <a:schemeClr val="tx1"/>
              </a:solidFill>
              <a:latin typeface="Courier"/>
              <a:ea typeface="Courier"/>
              <a:cs typeface="Courier"/>
              <a:sym typeface="Courier"/>
            </a:endParaRPr>
          </a:p>
          <a:p>
            <a:r>
              <a:rPr lang="en-US" sz="2800" dirty="0" err="1">
                <a:solidFill>
                  <a:schemeClr val="tx1"/>
                </a:solidFill>
                <a:latin typeface="Courier"/>
                <a:ea typeface="Courier"/>
                <a:cs typeface="Courier"/>
                <a:sym typeface="Courier"/>
              </a:rPr>
              <a:t>validation_client_name</a:t>
            </a:r>
            <a:r>
              <a:rPr lang="en-US" sz="2800" dirty="0">
                <a:solidFill>
                  <a:schemeClr val="tx1"/>
                </a:solidFill>
                <a:latin typeface="Courier"/>
                <a:ea typeface="Courier"/>
                <a:cs typeface="Courier"/>
                <a:sym typeface="Courier"/>
              </a:rPr>
              <a:t> </a:t>
            </a:r>
            <a:r>
              <a:rPr lang="en-US" sz="2800" dirty="0">
                <a:solidFill>
                  <a:srgbClr val="BA2121"/>
                </a:solidFill>
                <a:latin typeface="Courier"/>
                <a:ea typeface="Courier"/>
                <a:cs typeface="Courier"/>
                <a:sym typeface="Courier"/>
              </a:rPr>
              <a:t>"</a:t>
            </a:r>
            <a:r>
              <a:rPr lang="en-US" sz="2800" b="1" dirty="0">
                <a:solidFill>
                  <a:srgbClr val="BA2121"/>
                </a:solidFill>
                <a:latin typeface="Courier"/>
                <a:ea typeface="Courier"/>
                <a:cs typeface="Courier"/>
                <a:sym typeface="Courier"/>
              </a:rPr>
              <a:t>ORGNAME</a:t>
            </a:r>
            <a:r>
              <a:rPr lang="en-US" sz="2800" dirty="0">
                <a:solidFill>
                  <a:srgbClr val="BA2121"/>
                </a:solidFill>
                <a:latin typeface="Courier"/>
                <a:ea typeface="Courier"/>
                <a:cs typeface="Courier"/>
                <a:sym typeface="Courier"/>
              </a:rPr>
              <a:t>-validator"</a:t>
            </a:r>
            <a:endParaRPr lang="en-US" sz="2800" dirty="0">
              <a:solidFill>
                <a:schemeClr val="tx1"/>
              </a:solidFill>
              <a:latin typeface="Courier"/>
              <a:ea typeface="Courier"/>
              <a:cs typeface="Courier"/>
              <a:sym typeface="Courier"/>
            </a:endParaRPr>
          </a:p>
          <a:p>
            <a:r>
              <a:rPr lang="en-US" sz="2800" dirty="0" err="1" smtClean="0">
                <a:solidFill>
                  <a:schemeClr val="tx1"/>
                </a:solidFill>
                <a:latin typeface="Courier"/>
                <a:ea typeface="Courier"/>
                <a:cs typeface="Courier"/>
                <a:sym typeface="Courier"/>
              </a:rPr>
              <a:t>node_name</a:t>
            </a:r>
            <a:r>
              <a:rPr lang="en-US" sz="2800" dirty="0" smtClean="0">
                <a:solidFill>
                  <a:schemeClr val="tx1"/>
                </a:solidFill>
                <a:latin typeface="Courier"/>
                <a:ea typeface="Courier"/>
                <a:cs typeface="Courier"/>
                <a:sym typeface="Courier"/>
              </a:rPr>
              <a:t>	</a:t>
            </a:r>
            <a:r>
              <a:rPr lang="en-US" sz="2800" dirty="0" smtClean="0">
                <a:solidFill>
                  <a:srgbClr val="BA2121"/>
                </a:solidFill>
                <a:latin typeface="Courier"/>
                <a:ea typeface="Courier"/>
                <a:cs typeface="Courier"/>
                <a:sym typeface="Courier"/>
              </a:rPr>
              <a:t>"node1"</a:t>
            </a:r>
            <a:endParaRPr lang="en-US" sz="2800" dirty="0">
              <a:solidFill>
                <a:srgbClr val="BA2121"/>
              </a:solidFill>
              <a:latin typeface="Courier"/>
              <a:ea typeface="Courier"/>
              <a:cs typeface="Courier"/>
              <a:sym typeface="Courier"/>
            </a:endParaRPr>
          </a:p>
        </p:txBody>
      </p:sp>
      <p:sp>
        <p:nvSpPr>
          <p:cNvPr id="197634" name="Rectangle 2"/>
          <p:cNvSpPr>
            <a:spLocks noGrp="1" noChangeArrowheads="1"/>
          </p:cNvSpPr>
          <p:nvPr>
            <p:ph type="title"/>
          </p:nvPr>
        </p:nvSpPr>
        <p:spPr/>
        <p:txBody>
          <a:bodyPr/>
          <a:lstStyle/>
          <a:p>
            <a:pPr eaLnBrk="1" hangingPunct="1">
              <a:defRPr/>
            </a:pPr>
            <a:r>
              <a:rPr lang="en-US" sz="6100" dirty="0">
                <a:sym typeface="Arial Bold" charset="0"/>
              </a:rPr>
              <a:t>Change the log level on your test node</a:t>
            </a:r>
          </a:p>
        </p:txBody>
      </p:sp>
      <p:sp>
        <p:nvSpPr>
          <p:cNvPr id="138244" name="Rectangle 3"/>
          <p:cNvSpPr>
            <a:spLocks/>
          </p:cNvSpPr>
          <p:nvPr/>
        </p:nvSpPr>
        <p:spPr bwMode="auto">
          <a:xfrm>
            <a:off x="965994" y="3429000"/>
            <a:ext cx="54864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38245" name="Rectangle 4"/>
          <p:cNvSpPr>
            <a:spLocks noGrp="1" noChangeArrowheads="1"/>
          </p:cNvSpPr>
          <p:nvPr>
            <p:ph type="body" idx="1"/>
          </p:nvPr>
        </p:nvSpPr>
        <p:spPr>
          <a:xfrm>
            <a:off x="800178" y="6375404"/>
            <a:ext cx="14657232" cy="2235200"/>
          </a:xfrm>
        </p:spPr>
        <p:txBody>
          <a:bodyPr/>
          <a:lstStyle/>
          <a:p>
            <a:pPr marL="842963" lvl="2" eaLnBrk="1" hangingPunct="1"/>
            <a:r>
              <a:rPr lang="en-US" sz="4100" dirty="0" smtClean="0"/>
              <a:t>Ensure the default log level for chef-client is </a:t>
            </a:r>
            <a:r>
              <a:rPr lang="en-US" sz="4100" b="1" dirty="0" smtClean="0">
                <a:solidFill>
                  <a:srgbClr val="1C1E84"/>
                </a:solidFill>
                <a:latin typeface="Courier"/>
                <a:ea typeface="Courier"/>
                <a:cs typeface="Courier"/>
                <a:sym typeface="Courier"/>
              </a:rPr>
              <a:t>:info</a:t>
            </a:r>
            <a:endParaRPr lang="en-US" sz="4100" dirty="0" smtClean="0">
              <a:latin typeface="Arial Bold" pitchFamily="34" charset="0"/>
              <a:ea typeface="ヒラギノ角ゴ ProN W6"/>
              <a:cs typeface="ヒラギノ角ゴ ProN W6"/>
              <a:sym typeface="Arial Bold" pitchFamily="34" charset="0"/>
            </a:endParaRPr>
          </a:p>
          <a:p>
            <a:pPr marL="842963" lvl="2" eaLnBrk="1" hangingPunct="1"/>
            <a:r>
              <a:rPr lang="en-US" sz="4100" dirty="0" smtClean="0"/>
              <a:t>More configuration options can be found on the docs site: </a:t>
            </a:r>
            <a:r>
              <a:rPr lang="en-US" sz="4100" u="sng" dirty="0" smtClean="0">
                <a:hlinkClick r:id="rId3"/>
              </a:rPr>
              <a:t>http://docs.opscode.com/config_rb_client.html</a:t>
            </a:r>
            <a:endParaRPr lang="en-US" sz="4100" u="sng" dirty="0" smtClean="0"/>
          </a:p>
        </p:txBody>
      </p:sp>
      <p:sp>
        <p:nvSpPr>
          <p:cNvPr id="138246" name="Rectangle 5"/>
          <p:cNvSpPr>
            <a:spLocks/>
          </p:cNvSpPr>
          <p:nvPr/>
        </p:nvSpPr>
        <p:spPr bwMode="auto">
          <a:xfrm>
            <a:off x="825582" y="2006607"/>
            <a:ext cx="15075612" cy="914401"/>
          </a:xfrm>
          <a:prstGeom prst="rect">
            <a:avLst/>
          </a:prstGeom>
          <a:solidFill>
            <a:schemeClr val="bg1"/>
          </a:solidFill>
          <a:ln w="25400">
            <a:solidFill>
              <a:srgbClr val="334150"/>
            </a:solidFill>
            <a:prstDash val="sysDot"/>
            <a:miter lim="800000"/>
            <a:headEnd/>
            <a:tailEnd/>
          </a:ln>
        </p:spPr>
        <p:txBody>
          <a:bodyPr lIns="228600" tIns="228600" rIns="228600" bIns="228600" anchor="ctr"/>
          <a:lstStyle/>
          <a:p>
            <a:r>
              <a:rPr lang="en-US" sz="2800" b="1" dirty="0" smtClean="0">
                <a:latin typeface="Courier"/>
                <a:ea typeface="Courier"/>
                <a:cs typeface="Courier"/>
                <a:sym typeface="Courier"/>
              </a:rPr>
              <a:t>Open in editor 	c:\chef\client.rb</a:t>
            </a:r>
            <a:endParaRPr lang="en-US" sz="2800" b="1" dirty="0">
              <a:latin typeface="Courier"/>
              <a:ea typeface="Courier"/>
              <a:cs typeface="Courier"/>
              <a:sym typeface="Courier"/>
            </a:endParaRPr>
          </a:p>
        </p:txBody>
      </p:sp>
    </p:spTree>
    <p:extLst>
      <p:ext uri="{BB962C8B-B14F-4D97-AF65-F5344CB8AC3E}">
        <p14:creationId xmlns:p14="http://schemas.microsoft.com/office/powerpoint/2010/main" val="1196408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defRPr/>
            </a:pPr>
            <a:r>
              <a:rPr lang="en-US" sz="7200" dirty="0">
                <a:sym typeface="Arial Bold" charset="0"/>
              </a:rPr>
              <a:t>Examine </a:t>
            </a:r>
            <a:r>
              <a:rPr lang="en-US" sz="7200" dirty="0" smtClean="0">
                <a:sym typeface="Arial Bold" charset="0"/>
              </a:rPr>
              <a:t>C:\chef\first-</a:t>
            </a:r>
            <a:r>
              <a:rPr lang="en-US" sz="7200" dirty="0" err="1" smtClean="0">
                <a:sym typeface="Arial Bold" charset="0"/>
              </a:rPr>
              <a:t>boot.json</a:t>
            </a:r>
            <a:endParaRPr lang="en-US" sz="7200" dirty="0">
              <a:sym typeface="Arial Bold" charset="0"/>
            </a:endParaRPr>
          </a:p>
        </p:txBody>
      </p:sp>
      <p:sp>
        <p:nvSpPr>
          <p:cNvPr id="137220" name="Rectangle 3"/>
          <p:cNvSpPr>
            <a:spLocks noGrp="1" noChangeArrowheads="1"/>
          </p:cNvSpPr>
          <p:nvPr>
            <p:ph type="body" idx="1"/>
          </p:nvPr>
        </p:nvSpPr>
        <p:spPr>
          <a:xfrm>
            <a:off x="800273" y="3276600"/>
            <a:ext cx="14657233" cy="2819400"/>
          </a:xfrm>
          <a:solidFill>
            <a:schemeClr val="tx1"/>
          </a:solidFill>
        </p:spPr>
        <p:txBody>
          <a:bodyPr/>
          <a:lstStyle/>
          <a:p>
            <a:pPr marL="405040" lvl="1" indent="0">
              <a:spcBef>
                <a:spcPts val="0"/>
              </a:spcBef>
              <a:buNone/>
            </a:pPr>
            <a:endParaRPr lang="en-US" sz="2800" dirty="0" smtClean="0">
              <a:solidFill>
                <a:schemeClr val="bg1"/>
              </a:solidFill>
              <a:latin typeface="Courier"/>
              <a:cs typeface="Courier"/>
            </a:endParaRPr>
          </a:p>
          <a:p>
            <a:pPr marL="190500" lvl="0" indent="-190500">
              <a:spcBef>
                <a:spcPct val="0"/>
              </a:spcBef>
              <a:buClrTx/>
              <a:buSzTx/>
              <a:buNone/>
              <a:defRPr/>
            </a:pPr>
            <a:r>
              <a:rPr lang="en-US" altLang="en-US" sz="3000" dirty="0" smtClean="0">
                <a:solidFill>
                  <a:srgbClr val="FFFFFF"/>
                </a:solidFill>
                <a:latin typeface="Courier"/>
                <a:sym typeface="Courier"/>
              </a:rPr>
              <a:t> {</a:t>
            </a:r>
            <a:r>
              <a:rPr lang="en-US" altLang="en-US" sz="3000" dirty="0">
                <a:solidFill>
                  <a:srgbClr val="FFFFFF"/>
                </a:solidFill>
                <a:latin typeface="Courier"/>
                <a:sym typeface="Courier"/>
              </a:rPr>
              <a:t>"</a:t>
            </a:r>
            <a:r>
              <a:rPr lang="en-US" altLang="en-US" sz="3000" dirty="0" err="1">
                <a:solidFill>
                  <a:srgbClr val="FFFFFF"/>
                </a:solidFill>
                <a:latin typeface="Courier"/>
                <a:sym typeface="Courier"/>
              </a:rPr>
              <a:t>run_list</a:t>
            </a:r>
            <a:r>
              <a:rPr lang="en-US" altLang="en-US" sz="3000" dirty="0">
                <a:solidFill>
                  <a:srgbClr val="FFFFFF"/>
                </a:solidFill>
                <a:latin typeface="Courier"/>
                <a:sym typeface="Courier"/>
              </a:rPr>
              <a:t>":[]</a:t>
            </a:r>
            <a:r>
              <a:rPr lang="en-US" altLang="en-US" sz="3000" dirty="0" smtClean="0">
                <a:solidFill>
                  <a:srgbClr val="FFFFFF"/>
                </a:solidFill>
                <a:latin typeface="Courier"/>
                <a:sym typeface="Courier"/>
              </a:rPr>
              <a:t>}</a:t>
            </a:r>
            <a:endParaRPr lang="en-US" altLang="en-US" sz="3000" dirty="0">
              <a:solidFill>
                <a:srgbClr val="FFFFFF"/>
              </a:solidFill>
              <a:latin typeface="Courier"/>
              <a:sym typeface="Courier"/>
            </a:endParaRPr>
          </a:p>
        </p:txBody>
      </p:sp>
      <p:sp>
        <p:nvSpPr>
          <p:cNvPr id="5"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err="1" smtClean="0">
                <a:solidFill>
                  <a:srgbClr val="00FF00"/>
                </a:solidFill>
                <a:latin typeface="Courier"/>
                <a:ea typeface="Courier"/>
                <a:cs typeface="Courier"/>
                <a:sym typeface="Courier"/>
              </a:rPr>
              <a:t>remote@PS</a:t>
            </a:r>
            <a:r>
              <a:rPr lang="en-US" sz="4400" dirty="0" smtClean="0">
                <a:solidFill>
                  <a:srgbClr val="00FF00"/>
                </a:solidFill>
                <a:latin typeface="Courier"/>
                <a:ea typeface="Courier"/>
                <a:cs typeface="Courier"/>
                <a:sym typeface="Courier"/>
              </a:rPr>
              <a:t> </a:t>
            </a:r>
            <a:r>
              <a:rPr lang="en-US" sz="4400" dirty="0" smtClean="0">
                <a:solidFill>
                  <a:schemeClr val="bg1"/>
                </a:solidFill>
                <a:latin typeface="Courier"/>
                <a:ea typeface="Courier"/>
                <a:cs typeface="Courier"/>
                <a:sym typeface="Courier"/>
              </a:rPr>
              <a:t>\&gt; </a:t>
            </a:r>
            <a:r>
              <a:rPr lang="en-US" sz="4400" dirty="0" err="1" smtClean="0">
                <a:solidFill>
                  <a:srgbClr val="FFFFFF"/>
                </a:solidFill>
                <a:latin typeface="Courier"/>
                <a:ea typeface="Courier"/>
                <a:cs typeface="Courier"/>
                <a:sym typeface="Courier"/>
              </a:rPr>
              <a:t>gc</a:t>
            </a:r>
            <a:r>
              <a:rPr lang="en-US" sz="4400" dirty="0" smtClean="0">
                <a:solidFill>
                  <a:srgbClr val="FFFFFF"/>
                </a:solidFill>
                <a:latin typeface="Courier"/>
                <a:ea typeface="Courier"/>
                <a:cs typeface="Courier"/>
                <a:sym typeface="Courier"/>
              </a:rPr>
              <a:t> </a:t>
            </a:r>
            <a:r>
              <a:rPr lang="en-US" altLang="en-US" sz="4400" kern="0" dirty="0" smtClean="0">
                <a:solidFill>
                  <a:srgbClr val="FFFFFF"/>
                </a:solidFill>
                <a:latin typeface="Courier"/>
                <a:sym typeface="Courier"/>
              </a:rPr>
              <a:t>c</a:t>
            </a:r>
            <a:r>
              <a:rPr lang="en-US" altLang="en-US" sz="4400" kern="0" dirty="0">
                <a:solidFill>
                  <a:srgbClr val="FFFFFF"/>
                </a:solidFill>
                <a:latin typeface="Courier"/>
                <a:sym typeface="Courier"/>
              </a:rPr>
              <a:t>:\chef\first-</a:t>
            </a:r>
            <a:r>
              <a:rPr lang="en-US" altLang="en-US" sz="4400" kern="0" dirty="0" err="1">
                <a:solidFill>
                  <a:srgbClr val="FFFFFF"/>
                </a:solidFill>
                <a:latin typeface="Courier"/>
                <a:sym typeface="Courier"/>
              </a:rPr>
              <a:t>boot.json</a:t>
            </a:r>
            <a:r>
              <a:rPr lang="en-US" altLang="en-US" sz="4400" kern="0" dirty="0">
                <a:solidFill>
                  <a:srgbClr val="FFFFFF"/>
                </a:solidFill>
                <a:latin typeface="Courier"/>
                <a:sym typeface="Courier"/>
              </a:rPr>
              <a:t> </a:t>
            </a:r>
            <a:endParaRPr lang="en-US" sz="4400" dirty="0">
              <a:solidFill>
                <a:srgbClr val="FFFFFF"/>
              </a:solidFill>
              <a:latin typeface="Courier"/>
              <a:ea typeface="Courier"/>
              <a:cs typeface="Courier"/>
              <a:sym typeface="Courier"/>
            </a:endParaRPr>
          </a:p>
        </p:txBody>
      </p:sp>
      <p:sp>
        <p:nvSpPr>
          <p:cNvPr id="6" name="Rectangle 2"/>
          <p:cNvSpPr txBox="1">
            <a:spLocks noChangeArrowheads="1"/>
          </p:cNvSpPr>
          <p:nvPr/>
        </p:nvSpPr>
        <p:spPr bwMode="auto">
          <a:xfrm>
            <a:off x="800273" y="6248399"/>
            <a:ext cx="14657233" cy="2362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marL="36961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4657"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55"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1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7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512"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5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94"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36" indent="-369617" algn="l" rtl="0" fontAlgn="base">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You can bootstrap nodes with recipes/run lists right away</a:t>
            </a:r>
          </a:p>
          <a:p>
            <a:r>
              <a:rPr lang="en-US" dirty="0" smtClean="0"/>
              <a:t>Disaster recovery!</a:t>
            </a:r>
          </a:p>
        </p:txBody>
      </p:sp>
    </p:spTree>
    <p:extLst>
      <p:ext uri="{BB962C8B-B14F-4D97-AF65-F5344CB8AC3E}">
        <p14:creationId xmlns:p14="http://schemas.microsoft.com/office/powerpoint/2010/main" val="1605281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1"/>
          <p:cNvSpPr>
            <a:spLocks noGrp="1" noChangeArrowheads="1"/>
          </p:cNvSpPr>
          <p:nvPr>
            <p:ph type="title"/>
          </p:nvPr>
        </p:nvSpPr>
        <p:spPr>
          <a:ln/>
        </p:spPr>
        <p:txBody>
          <a:bodyPr/>
          <a:lstStyle/>
          <a:p>
            <a:r>
              <a:rPr lang="en-US"/>
              <a:t>View Node on Chef Server</a:t>
            </a:r>
          </a:p>
        </p:txBody>
      </p:sp>
      <p:sp>
        <p:nvSpPr>
          <p:cNvPr id="378882" name="Rectangle 2"/>
          <p:cNvSpPr>
            <a:spLocks noGrp="1" noChangeArrowheads="1"/>
          </p:cNvSpPr>
          <p:nvPr>
            <p:ph type="body" idx="1"/>
          </p:nvPr>
        </p:nvSpPr>
        <p:spPr>
          <a:ln/>
        </p:spPr>
        <p:txBody>
          <a:bodyPr/>
          <a:lstStyle/>
          <a:p>
            <a:r>
              <a:rPr lang="en-US"/>
              <a:t>Login to your Hosted Enterprise Chef</a:t>
            </a:r>
          </a:p>
        </p:txBody>
      </p:sp>
      <p:pic>
        <p:nvPicPr>
          <p:cNvPr id="3788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912" y="3157539"/>
            <a:ext cx="5232911"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88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823" y="3162300"/>
            <a:ext cx="417870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78885" name="Line 5"/>
          <p:cNvSpPr>
            <a:spLocks noChangeShapeType="1"/>
          </p:cNvSpPr>
          <p:nvPr/>
        </p:nvSpPr>
        <p:spPr bwMode="auto">
          <a:xfrm flipH="1">
            <a:off x="6823742" y="5484813"/>
            <a:ext cx="3065762" cy="4762"/>
          </a:xfrm>
          <a:prstGeom prst="line">
            <a:avLst/>
          </a:prstGeom>
          <a:noFill/>
          <a:ln w="1524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22889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7153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226879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1"/>
          <p:cNvSpPr>
            <a:spLocks noGrp="1" noChangeArrowheads="1"/>
          </p:cNvSpPr>
          <p:nvPr>
            <p:ph type="title"/>
          </p:nvPr>
        </p:nvSpPr>
        <p:spPr>
          <a:ln/>
        </p:spPr>
        <p:txBody>
          <a:bodyPr/>
          <a:lstStyle/>
          <a:p>
            <a:r>
              <a:rPr lang="en-US"/>
              <a:t>Node</a:t>
            </a:r>
          </a:p>
        </p:txBody>
      </p:sp>
      <p:sp>
        <p:nvSpPr>
          <p:cNvPr id="382978" name="Rectangle 2"/>
          <p:cNvSpPr>
            <a:spLocks noGrp="1" noChangeArrowheads="1"/>
          </p:cNvSpPr>
          <p:nvPr>
            <p:ph type="body" idx="1"/>
          </p:nvPr>
        </p:nvSpPr>
        <p:spPr>
          <a:ln/>
        </p:spPr>
        <p:txBody>
          <a:bodyPr/>
          <a:lstStyle/>
          <a:p>
            <a:r>
              <a:rPr lang="en-US" dirty="0"/>
              <a:t>The node is registered with Chef Server</a:t>
            </a:r>
          </a:p>
          <a:p>
            <a:r>
              <a:rPr lang="en-US" dirty="0"/>
              <a:t>The Chef Server displays information about the node</a:t>
            </a:r>
          </a:p>
          <a:p>
            <a:r>
              <a:rPr lang="en-US" dirty="0"/>
              <a:t>This information comes from </a:t>
            </a:r>
            <a:r>
              <a:rPr lang="en-US" dirty="0" err="1"/>
              <a:t>Ohai</a:t>
            </a:r>
            <a:r>
              <a:rPr lang="en-US" dirty="0"/>
              <a:t> - we'll see </a:t>
            </a:r>
            <a:r>
              <a:rPr lang="en-US" dirty="0" err="1"/>
              <a:t>Ohai</a:t>
            </a:r>
            <a:r>
              <a:rPr lang="en-US" dirty="0"/>
              <a:t> later.....</a:t>
            </a:r>
          </a:p>
        </p:txBody>
      </p:sp>
    </p:spTree>
    <p:extLst>
      <p:ext uri="{BB962C8B-B14F-4D97-AF65-F5344CB8AC3E}">
        <p14:creationId xmlns:p14="http://schemas.microsoft.com/office/powerpoint/2010/main" val="2113998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1"/>
          <p:cNvSpPr>
            <a:spLocks noGrp="1" noChangeArrowheads="1"/>
          </p:cNvSpPr>
          <p:nvPr>
            <p:ph type="title"/>
          </p:nvPr>
        </p:nvSpPr>
        <p:spPr>
          <a:ln/>
        </p:spPr>
        <p:txBody>
          <a:bodyPr/>
          <a:lstStyle/>
          <a:p>
            <a:r>
              <a:rPr lang="en-US"/>
              <a:t>Checkpoint</a:t>
            </a:r>
          </a:p>
        </p:txBody>
      </p:sp>
      <p:pic>
        <p:nvPicPr>
          <p:cNvPr id="385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1557338"/>
            <a:ext cx="7049189" cy="737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1997668"/>
      </p:ext>
    </p:extLst>
  </p:cSld>
  <p:clrMapOvr>
    <a:masterClrMapping/>
  </p:clrMapOvr>
  <p:transition xmlns:p14="http://schemas.microsoft.com/office/powerpoint/2010/mai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1"/>
          <p:cNvSpPr>
            <a:spLocks noGrp="1" noChangeArrowheads="1"/>
          </p:cNvSpPr>
          <p:nvPr>
            <p:ph type="title"/>
          </p:nvPr>
        </p:nvSpPr>
        <p:spPr>
          <a:ln/>
        </p:spPr>
        <p:txBody>
          <a:bodyPr/>
          <a:lstStyle/>
          <a:p>
            <a:r>
              <a:rPr lang="en-US" sz="7300"/>
              <a:t>Review Questions</a:t>
            </a:r>
          </a:p>
        </p:txBody>
      </p:sp>
      <p:sp>
        <p:nvSpPr>
          <p:cNvPr id="387074" name="Rectangle 2"/>
          <p:cNvSpPr>
            <a:spLocks noGrp="1" noChangeArrowheads="1"/>
          </p:cNvSpPr>
          <p:nvPr>
            <p:ph type="body" idx="1"/>
          </p:nvPr>
        </p:nvSpPr>
        <p:spPr>
          <a:ln/>
        </p:spPr>
        <p:txBody>
          <a:bodyPr/>
          <a:lstStyle/>
          <a:p>
            <a:r>
              <a:rPr lang="en-US" dirty="0"/>
              <a:t>Where is the chef-client configuration file?</a:t>
            </a:r>
          </a:p>
          <a:p>
            <a:r>
              <a:rPr lang="en-US" dirty="0"/>
              <a:t>What is the command to run chef?</a:t>
            </a:r>
          </a:p>
          <a:p>
            <a:r>
              <a:rPr lang="en-US" dirty="0"/>
              <a:t>What does a knife bootstrap do?</a:t>
            </a:r>
          </a:p>
        </p:txBody>
      </p:sp>
    </p:spTree>
    <p:extLst>
      <p:ext uri="{BB962C8B-B14F-4D97-AF65-F5344CB8AC3E}">
        <p14:creationId xmlns:p14="http://schemas.microsoft.com/office/powerpoint/2010/main" val="1180422091"/>
      </p:ext>
    </p:extLst>
  </p:cSld>
  <p:clrMapOvr>
    <a:masterClrMapping/>
  </p:clrMapOvr>
  <p:transition xmlns:p14="http://schemas.microsoft.com/office/powerpoint/2010/mai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8833" name="Rectangle 1"/>
          <p:cNvSpPr>
            <a:spLocks noGrp="1" noChangeArrowheads="1"/>
          </p:cNvSpPr>
          <p:nvPr>
            <p:ph type="title"/>
          </p:nvPr>
        </p:nvSpPr>
        <p:spPr/>
        <p:txBody>
          <a:bodyPr/>
          <a:lstStyle/>
          <a:p>
            <a:pPr>
              <a:defRPr/>
            </a:pPr>
            <a:r>
              <a:rPr lang="en-US" dirty="0"/>
              <a:t>Chef Resources and </a:t>
            </a:r>
            <a:r>
              <a:rPr lang="en-US" dirty="0" smtClean="0"/>
              <a:t>Recipes</a:t>
            </a:r>
            <a:endParaRPr lang="en-US" dirty="0">
              <a:sym typeface="Arial Bold" charset="0"/>
            </a:endParaRPr>
          </a:p>
        </p:txBody>
      </p:sp>
      <p:sp>
        <p:nvSpPr>
          <p:cNvPr id="248834" name="Rectangle 2"/>
          <p:cNvSpPr>
            <a:spLocks noGrp="1" noChangeArrowheads="1"/>
          </p:cNvSpPr>
          <p:nvPr>
            <p:ph idx="1"/>
          </p:nvPr>
        </p:nvSpPr>
        <p:spPr/>
        <p:txBody>
          <a:bodyPr/>
          <a:lstStyle/>
          <a:p>
            <a:pPr>
              <a:defRPr/>
            </a:pPr>
            <a:r>
              <a:rPr lang="en-US" dirty="0">
                <a:sym typeface="Arial Bold" charset="0"/>
              </a:rPr>
              <a:t>Writing an IIS demo cookbook</a:t>
            </a:r>
            <a:endParaRPr lang="en-US" dirty="0">
              <a:sym typeface="Arial" charset="0"/>
            </a:endParaRPr>
          </a:p>
        </p:txBody>
      </p:sp>
    </p:spTree>
    <p:extLst>
      <p:ext uri="{BB962C8B-B14F-4D97-AF65-F5344CB8AC3E}">
        <p14:creationId xmlns:p14="http://schemas.microsoft.com/office/powerpoint/2010/main" val="163574955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1"/>
          <p:cNvSpPr>
            <a:spLocks noGrp="1" noChangeArrowheads="1"/>
          </p:cNvSpPr>
          <p:nvPr>
            <p:ph type="title"/>
          </p:nvPr>
        </p:nvSpPr>
        <p:spPr/>
        <p:txBody>
          <a:bodyPr/>
          <a:lstStyle/>
          <a:p>
            <a:pPr eaLnBrk="1" hangingPunct="1">
              <a:defRPr/>
            </a:pPr>
            <a:r>
              <a:rPr lang="en-US" sz="7200" dirty="0" smtClean="0">
                <a:sym typeface="Arial Bold" charset="0"/>
              </a:rPr>
              <a:t>Lesson Objectives</a:t>
            </a:r>
            <a:endParaRPr lang="en-US" sz="7200" dirty="0">
              <a:sym typeface="Arial Bold" charset="0"/>
            </a:endParaRPr>
          </a:p>
        </p:txBody>
      </p:sp>
      <p:sp>
        <p:nvSpPr>
          <p:cNvPr id="172035" name="Rectangle 2"/>
          <p:cNvSpPr>
            <a:spLocks noGrp="1" noChangeArrowheads="1"/>
          </p:cNvSpPr>
          <p:nvPr>
            <p:ph type="body" idx="1"/>
          </p:nvPr>
        </p:nvSpPr>
        <p:spPr>
          <a:xfrm>
            <a:off x="368409" y="1651001"/>
            <a:ext cx="15889179" cy="7239000"/>
          </a:xfrm>
        </p:spPr>
        <p:txBody>
          <a:bodyPr/>
          <a:lstStyle/>
          <a:p>
            <a:pPr>
              <a:spcBef>
                <a:spcPts val="1075"/>
              </a:spcBef>
            </a:pPr>
            <a:r>
              <a:rPr lang="en-US" sz="4000" dirty="0"/>
              <a:t>After completing the lesson, you will be able to</a:t>
            </a:r>
          </a:p>
          <a:p>
            <a:pPr lvl="1">
              <a:spcBef>
                <a:spcPts val="1075"/>
              </a:spcBef>
            </a:pPr>
            <a:r>
              <a:rPr lang="en-US" sz="4000" dirty="0" smtClean="0"/>
              <a:t>Describe </a:t>
            </a:r>
            <a:r>
              <a:rPr lang="en-US" sz="4000" dirty="0"/>
              <a:t>in detail what a </a:t>
            </a:r>
            <a:r>
              <a:rPr lang="en-US" sz="4000" dirty="0">
                <a:latin typeface="Arial Bold" charset="0"/>
                <a:cs typeface="Arial Bold" charset="0"/>
                <a:sym typeface="Arial Bold" charset="0"/>
              </a:rPr>
              <a:t>cookbook</a:t>
            </a:r>
            <a:r>
              <a:rPr lang="en-US" sz="4000" dirty="0"/>
              <a:t> is</a:t>
            </a:r>
          </a:p>
          <a:p>
            <a:pPr lvl="1">
              <a:spcBef>
                <a:spcPts val="1075"/>
              </a:spcBef>
            </a:pPr>
            <a:r>
              <a:rPr lang="en-US" sz="4000" dirty="0"/>
              <a:t>Create a new cookbook</a:t>
            </a:r>
            <a:endParaRPr lang="en-US" sz="4000" dirty="0">
              <a:latin typeface="Arial Bold" charset="0"/>
              <a:ea typeface="Heiti SC Medium" charset="0"/>
              <a:cs typeface="Heiti SC Medium" charset="0"/>
              <a:sym typeface="Arial Bold" charset="0"/>
            </a:endParaRPr>
          </a:p>
          <a:p>
            <a:pPr lvl="1">
              <a:spcBef>
                <a:spcPts val="1075"/>
              </a:spcBef>
            </a:pPr>
            <a:r>
              <a:rPr lang="en-US" sz="4000" dirty="0"/>
              <a:t>Explain what a </a:t>
            </a:r>
            <a:r>
              <a:rPr lang="en-US" sz="4000" dirty="0">
                <a:latin typeface="Arial Bold" charset="0"/>
                <a:cs typeface="Arial Bold" charset="0"/>
                <a:sym typeface="Arial Bold" charset="0"/>
              </a:rPr>
              <a:t>recipe</a:t>
            </a:r>
            <a:r>
              <a:rPr lang="en-US" sz="4000" dirty="0"/>
              <a:t> is</a:t>
            </a:r>
          </a:p>
          <a:p>
            <a:pPr lvl="1"/>
            <a:r>
              <a:rPr lang="en-US" sz="4000" dirty="0" smtClean="0"/>
              <a:t>Describe how to use the </a:t>
            </a:r>
            <a:r>
              <a:rPr lang="en-US" sz="4000" dirty="0" err="1" smtClean="0">
                <a:latin typeface="Courier"/>
                <a:cs typeface="Courier"/>
                <a:sym typeface="Arial Bold" pitchFamily="34" charset="0"/>
              </a:rPr>
              <a:t>powershell_script</a:t>
            </a:r>
            <a:r>
              <a:rPr lang="en-US" sz="4000" dirty="0" smtClean="0"/>
              <a:t>, </a:t>
            </a:r>
            <a:r>
              <a:rPr lang="en-US" sz="4000" dirty="0" smtClean="0">
                <a:latin typeface="Courier"/>
                <a:cs typeface="Courier"/>
                <a:sym typeface="Arial Bold" pitchFamily="34" charset="0"/>
              </a:rPr>
              <a:t>service</a:t>
            </a:r>
            <a:r>
              <a:rPr lang="en-US" sz="4000" dirty="0" smtClean="0"/>
              <a:t>, and </a:t>
            </a:r>
            <a:r>
              <a:rPr lang="en-US" sz="4000" dirty="0" smtClean="0">
                <a:latin typeface="Courier"/>
                <a:cs typeface="Courier"/>
                <a:sym typeface="Arial Bold" pitchFamily="34" charset="0"/>
              </a:rPr>
              <a:t>template </a:t>
            </a:r>
            <a:r>
              <a:rPr lang="en-US" sz="4000" dirty="0" smtClean="0"/>
              <a:t>resources</a:t>
            </a:r>
            <a:endParaRPr lang="en-US" sz="4000" dirty="0" smtClean="0"/>
          </a:p>
          <a:p>
            <a:pPr lvl="1"/>
            <a:r>
              <a:rPr lang="en-US" sz="4000" dirty="0" smtClean="0"/>
              <a:t>Upload </a:t>
            </a:r>
            <a:r>
              <a:rPr lang="en-US" sz="4000" dirty="0" smtClean="0">
                <a:latin typeface="Arial Bold" pitchFamily="34" charset="0"/>
                <a:cs typeface="Arial Bold" pitchFamily="34" charset="0"/>
                <a:sym typeface="Arial Bold" pitchFamily="34" charset="0"/>
              </a:rPr>
              <a:t>a cookbook</a:t>
            </a:r>
            <a:r>
              <a:rPr lang="en-US" sz="4000" dirty="0" smtClean="0"/>
              <a:t> to the Chef Server</a:t>
            </a:r>
          </a:p>
          <a:p>
            <a:pPr lvl="1">
              <a:spcBef>
                <a:spcPts val="1075"/>
              </a:spcBef>
            </a:pPr>
            <a:r>
              <a:rPr lang="en-US" sz="4000" dirty="0"/>
              <a:t>Explain what a </a:t>
            </a:r>
            <a:r>
              <a:rPr lang="en-US" sz="4000" dirty="0">
                <a:latin typeface="Arial Bold" charset="0"/>
                <a:cs typeface="Arial Bold" charset="0"/>
                <a:sym typeface="Arial Bold" charset="0"/>
              </a:rPr>
              <a:t>run list </a:t>
            </a:r>
            <a:r>
              <a:rPr lang="en-US" sz="4000" dirty="0"/>
              <a:t>is, and how to set it for a node via knife</a:t>
            </a:r>
          </a:p>
          <a:p>
            <a:pPr lvl="1">
              <a:spcBef>
                <a:spcPts val="1075"/>
              </a:spcBef>
            </a:pPr>
            <a:r>
              <a:rPr lang="en-US" sz="4000" dirty="0"/>
              <a:t>Explain the output of a chef-client run </a:t>
            </a:r>
          </a:p>
        </p:txBody>
      </p:sp>
    </p:spTree>
    <p:extLst>
      <p:ext uri="{BB962C8B-B14F-4D97-AF65-F5344CB8AC3E}">
        <p14:creationId xmlns:p14="http://schemas.microsoft.com/office/powerpoint/2010/main" val="65867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ln/>
        </p:spPr>
        <p:txBody>
          <a:bodyPr/>
          <a:lstStyle/>
          <a:p>
            <a:r>
              <a:rPr lang="en-US" dirty="0"/>
              <a:t>Training is really a discussion</a:t>
            </a:r>
          </a:p>
        </p:txBody>
      </p:sp>
      <p:sp>
        <p:nvSpPr>
          <p:cNvPr id="35842" name="Rectangle 2"/>
          <p:cNvSpPr>
            <a:spLocks noGrp="1" noChangeArrowheads="1"/>
          </p:cNvSpPr>
          <p:nvPr>
            <p:ph type="body" idx="1"/>
          </p:nvPr>
        </p:nvSpPr>
        <p:spPr>
          <a:ln/>
        </p:spPr>
        <p:txBody>
          <a:bodyPr/>
          <a:lstStyle/>
          <a:p>
            <a:r>
              <a:rPr lang="en-US" dirty="0"/>
              <a:t>I’ll post objectives at the beginning of a section</a:t>
            </a:r>
          </a:p>
          <a:p>
            <a:r>
              <a:rPr lang="en-US" dirty="0"/>
              <a:t>Ask questions when they come to you</a:t>
            </a:r>
          </a:p>
          <a:p>
            <a:r>
              <a:rPr lang="en-US" dirty="0"/>
              <a:t>Ask for help when you need it</a:t>
            </a:r>
          </a:p>
          <a:p>
            <a:r>
              <a:rPr lang="en-US" dirty="0"/>
              <a:t>You’ll get the slides </a:t>
            </a:r>
            <a:r>
              <a:rPr lang="en-US" b="1" dirty="0">
                <a:latin typeface="Arial Bold" charset="0"/>
                <a:cs typeface="Arial Bold" charset="0"/>
                <a:sym typeface="Arial Bold" charset="0"/>
              </a:rPr>
              <a:t>after</a:t>
            </a:r>
            <a:r>
              <a:rPr lang="en-US" dirty="0"/>
              <a:t> class</a:t>
            </a:r>
          </a:p>
        </p:txBody>
      </p:sp>
    </p:spTree>
    <p:extLst>
      <p:ext uri="{BB962C8B-B14F-4D97-AF65-F5344CB8AC3E}">
        <p14:creationId xmlns:p14="http://schemas.microsoft.com/office/powerpoint/2010/main" val="4665514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1"/>
          <p:cNvSpPr>
            <a:spLocks noGrp="1" noChangeArrowheads="1"/>
          </p:cNvSpPr>
          <p:nvPr>
            <p:ph type="title"/>
          </p:nvPr>
        </p:nvSpPr>
        <p:spPr/>
        <p:txBody>
          <a:bodyPr/>
          <a:lstStyle/>
          <a:p>
            <a:pPr eaLnBrk="1" hangingPunct="1">
              <a:defRPr/>
            </a:pPr>
            <a:r>
              <a:rPr lang="en-US" sz="7200" dirty="0">
                <a:sym typeface="Arial Bold" charset="0"/>
              </a:rPr>
              <a:t>What is a cookbook?</a:t>
            </a:r>
          </a:p>
        </p:txBody>
      </p:sp>
      <p:sp>
        <p:nvSpPr>
          <p:cNvPr id="173059" name="Rectangle 2"/>
          <p:cNvSpPr>
            <a:spLocks noGrp="1" noChangeArrowheads="1"/>
          </p:cNvSpPr>
          <p:nvPr>
            <p:ph type="body" idx="1"/>
          </p:nvPr>
        </p:nvSpPr>
        <p:spPr/>
        <p:txBody>
          <a:bodyPr/>
          <a:lstStyle/>
          <a:p>
            <a:pPr eaLnBrk="1" hangingPunct="1"/>
            <a:r>
              <a:rPr lang="en-US" dirty="0" smtClean="0"/>
              <a:t>A cookbook is like a “package” for Chef recipes.</a:t>
            </a:r>
          </a:p>
          <a:p>
            <a:pPr lvl="1" eaLnBrk="1" hangingPunct="1"/>
            <a:r>
              <a:rPr lang="en-US" dirty="0" smtClean="0"/>
              <a:t>It contains all the recipes, files, templates, libraries, etc. required to configure a portion of your infrastructure</a:t>
            </a:r>
          </a:p>
          <a:p>
            <a:pPr eaLnBrk="1" hangingPunct="1"/>
            <a:r>
              <a:rPr lang="en-US" dirty="0" smtClean="0"/>
              <a:t>Typically they map 1:1 to a piece of software or functionality.</a:t>
            </a:r>
          </a:p>
        </p:txBody>
      </p:sp>
    </p:spTree>
    <p:extLst>
      <p:ext uri="{BB962C8B-B14F-4D97-AF65-F5344CB8AC3E}">
        <p14:creationId xmlns:p14="http://schemas.microsoft.com/office/powerpoint/2010/main" val="28399376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1"/>
          <p:cNvSpPr>
            <a:spLocks noGrp="1" noChangeArrowheads="1"/>
          </p:cNvSpPr>
          <p:nvPr>
            <p:ph type="title"/>
          </p:nvPr>
        </p:nvSpPr>
        <p:spPr/>
        <p:txBody>
          <a:bodyPr/>
          <a:lstStyle/>
          <a:p>
            <a:pPr eaLnBrk="1" hangingPunct="1">
              <a:defRPr/>
            </a:pPr>
            <a:r>
              <a:rPr lang="en-US" sz="6300" dirty="0">
                <a:sym typeface="Arial Bold" charset="0"/>
              </a:rPr>
              <a:t>The Problem and the Success Criteria</a:t>
            </a:r>
          </a:p>
        </p:txBody>
      </p:sp>
      <p:sp>
        <p:nvSpPr>
          <p:cNvPr id="174083" name="Rectangle 2"/>
          <p:cNvSpPr>
            <a:spLocks noGrp="1" noChangeArrowheads="1"/>
          </p:cNvSpPr>
          <p:nvPr>
            <p:ph type="body" idx="1"/>
          </p:nvPr>
        </p:nvSpPr>
        <p:spPr/>
        <p:txBody>
          <a:bodyPr/>
          <a:lstStyle/>
          <a:p>
            <a:pPr eaLnBrk="1" hangingPunct="1"/>
            <a:r>
              <a:rPr lang="en-US" sz="4800" b="1" dirty="0" smtClean="0">
                <a:latin typeface="Arial Bold" pitchFamily="34" charset="0"/>
                <a:cs typeface="Arial Bold" pitchFamily="34" charset="0"/>
                <a:sym typeface="Arial Bold" pitchFamily="34" charset="0"/>
              </a:rPr>
              <a:t>The Problem:</a:t>
            </a:r>
            <a:r>
              <a:rPr lang="en-US" sz="4800" b="1" dirty="0" smtClean="0"/>
              <a:t> </a:t>
            </a:r>
            <a:r>
              <a:rPr lang="en-US" sz="4800" dirty="0" smtClean="0"/>
              <a:t>We need a web server configured to serve up our home page.</a:t>
            </a:r>
          </a:p>
          <a:p>
            <a:pPr eaLnBrk="1" hangingPunct="1"/>
            <a:r>
              <a:rPr lang="en-US" sz="4800" b="1" dirty="0" smtClean="0">
                <a:latin typeface="Arial Bold" pitchFamily="34" charset="0"/>
                <a:cs typeface="Arial Bold" pitchFamily="34" charset="0"/>
                <a:sym typeface="Arial Bold" pitchFamily="34" charset="0"/>
              </a:rPr>
              <a:t>Success Criteria:</a:t>
            </a:r>
            <a:r>
              <a:rPr lang="en-US" sz="4800" b="1" dirty="0" smtClean="0"/>
              <a:t> </a:t>
            </a:r>
            <a:r>
              <a:rPr lang="en-US" sz="4800" dirty="0" smtClean="0"/>
              <a:t>We can see the homepage in a web browser.</a:t>
            </a:r>
          </a:p>
        </p:txBody>
      </p:sp>
    </p:spTree>
    <p:extLst>
      <p:ext uri="{BB962C8B-B14F-4D97-AF65-F5344CB8AC3E}">
        <p14:creationId xmlns:p14="http://schemas.microsoft.com/office/powerpoint/2010/main" val="1410926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1"/>
          <p:cNvSpPr>
            <a:spLocks noGrp="1" noChangeArrowheads="1"/>
          </p:cNvSpPr>
          <p:nvPr>
            <p:ph type="title"/>
          </p:nvPr>
        </p:nvSpPr>
        <p:spPr/>
        <p:txBody>
          <a:bodyPr/>
          <a:lstStyle/>
          <a:p>
            <a:pPr eaLnBrk="1" hangingPunct="1">
              <a:defRPr/>
            </a:pPr>
            <a:r>
              <a:rPr lang="en-US" dirty="0">
                <a:sym typeface="Arial Bold" charset="0"/>
              </a:rPr>
              <a:t>Required steps</a:t>
            </a:r>
          </a:p>
        </p:txBody>
      </p:sp>
      <p:sp>
        <p:nvSpPr>
          <p:cNvPr id="175107" name="Rectangle 2"/>
          <p:cNvSpPr>
            <a:spLocks noGrp="1" noChangeArrowheads="1"/>
          </p:cNvSpPr>
          <p:nvPr>
            <p:ph type="body" idx="1"/>
          </p:nvPr>
        </p:nvSpPr>
        <p:spPr>
          <a:xfrm>
            <a:off x="800273" y="1676400"/>
            <a:ext cx="14948521" cy="6934203"/>
          </a:xfrm>
        </p:spPr>
        <p:txBody>
          <a:bodyPr/>
          <a:lstStyle/>
          <a:p>
            <a:pPr marL="914400" indent="-914400" eaLnBrk="1" hangingPunct="1">
              <a:buFont typeface="+mj-lt"/>
              <a:buAutoNum type="arabicPeriod"/>
            </a:pPr>
            <a:r>
              <a:rPr lang="en-US" dirty="0" smtClean="0"/>
              <a:t>Install IIS</a:t>
            </a:r>
          </a:p>
          <a:p>
            <a:pPr marL="914400" indent="-914400" eaLnBrk="1" hangingPunct="1">
              <a:buFont typeface="+mj-lt"/>
              <a:buAutoNum type="arabicPeriod"/>
            </a:pPr>
            <a:r>
              <a:rPr lang="en-US" dirty="0" smtClean="0"/>
              <a:t>Start the service, and make sure it will start when the machine boots</a:t>
            </a:r>
          </a:p>
          <a:p>
            <a:pPr marL="914400" indent="-914400" eaLnBrk="1" hangingPunct="1">
              <a:buFont typeface="+mj-lt"/>
              <a:buAutoNum type="arabicPeriod"/>
            </a:pPr>
            <a:r>
              <a:rPr lang="en-US" dirty="0" smtClean="0"/>
              <a:t>Write out the home page</a:t>
            </a:r>
          </a:p>
          <a:p>
            <a:pPr eaLnBrk="1" hangingPunct="1"/>
            <a:endParaRPr lang="en-US" dirty="0"/>
          </a:p>
          <a:p>
            <a:pPr>
              <a:spcBef>
                <a:spcPts val="1138"/>
              </a:spcBef>
            </a:pPr>
            <a:r>
              <a:rPr lang="en-US" sz="4800" dirty="0"/>
              <a:t>Please note in this course we're teaching Chef primitives, not web server management</a:t>
            </a:r>
          </a:p>
          <a:p>
            <a:pPr>
              <a:spcBef>
                <a:spcPts val="1138"/>
              </a:spcBef>
            </a:pPr>
            <a:r>
              <a:rPr lang="en-US" sz="4800" dirty="0"/>
              <a:t>This is probably not the </a:t>
            </a:r>
            <a:r>
              <a:rPr lang="en-US" sz="4800" dirty="0" smtClean="0"/>
              <a:t>IIS configuration </a:t>
            </a:r>
            <a:r>
              <a:rPr lang="en-US" sz="4800" dirty="0"/>
              <a:t>you would use in </a:t>
            </a:r>
            <a:r>
              <a:rPr lang="en-US" sz="4800" dirty="0" smtClean="0"/>
              <a:t>production</a:t>
            </a:r>
            <a:endParaRPr lang="en-US" sz="4800" dirty="0"/>
          </a:p>
        </p:txBody>
      </p:sp>
    </p:spTree>
    <p:extLst>
      <p:ext uri="{BB962C8B-B14F-4D97-AF65-F5344CB8AC3E}">
        <p14:creationId xmlns:p14="http://schemas.microsoft.com/office/powerpoint/2010/main" val="1904401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 \&gt; </a:t>
            </a:r>
            <a:r>
              <a:rPr lang="en-US" sz="4800" dirty="0" smtClean="0">
                <a:solidFill>
                  <a:srgbClr val="FFFFFF"/>
                </a:solidFill>
                <a:latin typeface="Courier"/>
                <a:ea typeface="Courier"/>
                <a:cs typeface="Courier"/>
                <a:sym typeface="Courier"/>
              </a:rPr>
              <a:t>knife </a:t>
            </a:r>
            <a:r>
              <a:rPr lang="en-US" sz="4800" dirty="0">
                <a:solidFill>
                  <a:srgbClr val="FFFFFF"/>
                </a:solidFill>
                <a:latin typeface="Courier"/>
                <a:ea typeface="Courier"/>
                <a:cs typeface="Courier"/>
                <a:sym typeface="Courier"/>
              </a:rPr>
              <a:t>cookbook create </a:t>
            </a:r>
            <a:r>
              <a:rPr lang="en-US" sz="4800" dirty="0" err="1">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6002" name="Rectangle 2"/>
          <p:cNvSpPr>
            <a:spLocks noGrp="1" noChangeArrowheads="1"/>
          </p:cNvSpPr>
          <p:nvPr>
            <p:ph type="title"/>
          </p:nvPr>
        </p:nvSpPr>
        <p:spPr/>
        <p:txBody>
          <a:bodyPr/>
          <a:lstStyle/>
          <a:p>
            <a:r>
              <a:rPr lang="en-US" smtClean="0">
                <a:sym typeface="Arial Bold" charset="0"/>
              </a:rPr>
              <a:t>Exercise:  Create a new Cookbook</a:t>
            </a:r>
            <a:endParaRPr lang="en-US">
              <a:sym typeface="Arial Bold" charset="0"/>
            </a:endParaRPr>
          </a:p>
        </p:txBody>
      </p:sp>
      <p:sp>
        <p:nvSpPr>
          <p:cNvPr id="176132" name="Rectangle 3"/>
          <p:cNvSpPr>
            <a:spLocks noGrp="1" noChangeArrowheads="1"/>
          </p:cNvSpPr>
          <p:nvPr>
            <p:ph idx="1"/>
          </p:nvPr>
        </p:nvSpPr>
        <p:spPr>
          <a:xfrm>
            <a:off x="812880" y="3200400"/>
            <a:ext cx="14631830" cy="4967288"/>
          </a:xfrm>
          <a:solidFill>
            <a:srgbClr val="000000"/>
          </a:solidFill>
          <a:ln w="25400" cap="flat">
            <a:solidFill>
              <a:srgbClr val="3C4A59"/>
            </a:solidFill>
            <a:prstDash val="sysDot"/>
            <a:miter lim="8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marL="274320" indent="0" defTabSz="1408061">
              <a:buNone/>
            </a:pPr>
            <a:r>
              <a:rPr lang="en-US" sz="3200" kern="1200" dirty="0">
                <a:solidFill>
                  <a:srgbClr val="FFFFFF"/>
                </a:solidFill>
                <a:latin typeface="Courier" charset="0"/>
                <a:ea typeface="Courier" charset="0"/>
                <a:cs typeface="Courier" charset="0"/>
              </a:rPr>
              <a:t>** Creating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README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CHANGELOG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a:p>
            <a:pPr marL="274320" indent="0" defTabSz="1408061">
              <a:buNone/>
            </a:pPr>
            <a:r>
              <a:rPr lang="en-US" sz="3200" kern="1200" dirty="0">
                <a:solidFill>
                  <a:srgbClr val="FFFFFF"/>
                </a:solidFill>
                <a:latin typeface="Courier" charset="0"/>
                <a:ea typeface="Courier" charset="0"/>
                <a:cs typeface="Courier" charset="0"/>
              </a:rPr>
              <a:t>** Creating metadata for cookbook: </a:t>
            </a:r>
            <a:r>
              <a:rPr lang="en-US" sz="3200" kern="1200" dirty="0" err="1">
                <a:solidFill>
                  <a:srgbClr val="FFFFFF"/>
                </a:solidFill>
                <a:latin typeface="Courier" charset="0"/>
                <a:ea typeface="Courier" charset="0"/>
                <a:cs typeface="Courier" charset="0"/>
              </a:rPr>
              <a:t>iis_demo</a:t>
            </a:r>
            <a:endParaRPr lang="en-US" sz="32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47206611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 \&gt; </a:t>
            </a:r>
            <a:r>
              <a:rPr lang="en-US" sz="4800" dirty="0" err="1" smtClean="0">
                <a:solidFill>
                  <a:srgbClr val="FFFFFF"/>
                </a:solidFill>
                <a:latin typeface="Courier"/>
                <a:ea typeface="Courier"/>
                <a:cs typeface="Courier"/>
                <a:sym typeface="Courier"/>
              </a:rPr>
              <a:t>dir</a:t>
            </a:r>
            <a:r>
              <a:rPr lang="en-US" sz="4800" dirty="0" smtClean="0">
                <a:solidFill>
                  <a:srgbClr val="FFFFFF"/>
                </a:solidFill>
                <a:latin typeface="Courier"/>
                <a:ea typeface="Courier"/>
                <a:cs typeface="Courier"/>
                <a:sym typeface="Courier"/>
              </a:rPr>
              <a:t> cookbooks\</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257026" name="Rectangle 2"/>
          <p:cNvSpPr>
            <a:spLocks noGrp="1" noChangeArrowheads="1"/>
          </p:cNvSpPr>
          <p:nvPr>
            <p:ph type="title"/>
          </p:nvPr>
        </p:nvSpPr>
        <p:spPr/>
        <p:txBody>
          <a:bodyPr/>
          <a:lstStyle/>
          <a:p>
            <a:pPr eaLnBrk="1" hangingPunct="1">
              <a:defRPr/>
            </a:pPr>
            <a:r>
              <a:rPr lang="en-US">
                <a:sym typeface="Arial Bold" charset="0"/>
              </a:rPr>
              <a:t>Exercise:  Explore the cookbook</a:t>
            </a:r>
          </a:p>
        </p:txBody>
      </p:sp>
      <p:sp>
        <p:nvSpPr>
          <p:cNvPr id="177156" name="Rectangle 3"/>
          <p:cNvSpPr>
            <a:spLocks noGrp="1" noChangeArrowheads="1"/>
          </p:cNvSpPr>
          <p:nvPr>
            <p:ph idx="1"/>
          </p:nvPr>
        </p:nvSpPr>
        <p:spPr>
          <a:xfrm>
            <a:off x="800273" y="3429000"/>
            <a:ext cx="14657233" cy="5181602"/>
          </a:xfrm>
          <a:solidFill>
            <a:srgbClr val="000000"/>
          </a:solidFill>
          <a:ln w="25400" cap="flat">
            <a:solidFill>
              <a:srgbClr val="3C4A59"/>
            </a:solidFill>
            <a:prstDash val="sysDot"/>
            <a:miter lim="800000"/>
            <a:headEnd type="none" w="med" len="med"/>
            <a:tailEnd type="none" w="med" len="med"/>
          </a:ln>
        </p:spPr>
        <p:txBody>
          <a:bodyPr lIns="0" tIns="0" rIns="0" bIns="0" anchor="ctr"/>
          <a:lstStyle/>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Directory: C:\Users</a:t>
            </a:r>
            <a:r>
              <a:rPr lang="en-US" sz="2000" kern="1200" dirty="0" smtClean="0">
                <a:solidFill>
                  <a:srgbClr val="FFFFFF"/>
                </a:solidFill>
                <a:latin typeface="Courier" charset="0"/>
                <a:ea typeface="Courier" charset="0"/>
                <a:cs typeface="Courier" charset="0"/>
              </a:rPr>
              <a:t>\YOU\</a:t>
            </a:r>
            <a:r>
              <a:rPr lang="en-US" sz="2000" kern="1200" dirty="0">
                <a:solidFill>
                  <a:srgbClr val="FFFFFF"/>
                </a:solidFill>
                <a:latin typeface="Courier" charset="0"/>
                <a:ea typeface="Courier" charset="0"/>
                <a:cs typeface="Courier" charset="0"/>
              </a:rPr>
              <a:t>chef-repo\cookbooks\</a:t>
            </a:r>
            <a:r>
              <a:rPr lang="en-US" sz="2000" kern="1200" dirty="0" err="1">
                <a:solidFill>
                  <a:srgbClr val="FFFFFF"/>
                </a:solidFill>
                <a:latin typeface="Courier" charset="0"/>
                <a:ea typeface="Courier" charset="0"/>
                <a:cs typeface="Courier" charset="0"/>
              </a:rPr>
              <a:t>iis_demo</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Mode                </a:t>
            </a:r>
            <a:r>
              <a:rPr lang="en-US" sz="2000" kern="1200" dirty="0" err="1">
                <a:solidFill>
                  <a:srgbClr val="FFFFFF"/>
                </a:solidFill>
                <a:latin typeface="Courier" charset="0"/>
                <a:ea typeface="Courier" charset="0"/>
                <a:cs typeface="Courier" charset="0"/>
              </a:rPr>
              <a:t>LastWriteTime</a:t>
            </a:r>
            <a:r>
              <a:rPr lang="en-US" sz="2000" kern="1200" dirty="0">
                <a:solidFill>
                  <a:srgbClr val="FFFFFF"/>
                </a:solidFill>
                <a:latin typeface="Courier" charset="0"/>
                <a:ea typeface="Courier" charset="0"/>
                <a:cs typeface="Courier" charset="0"/>
              </a:rPr>
              <a:t>     Length Name</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                -------------     ------ ----</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attributes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definitions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files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libraries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providers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recipes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resources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d----         9/15/2014  11:58 AM            templates</a:t>
            </a: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472 </a:t>
            </a:r>
            <a:r>
              <a:rPr lang="en-US" sz="2000" kern="1200" dirty="0" err="1">
                <a:solidFill>
                  <a:srgbClr val="FFFFFF"/>
                </a:solidFill>
                <a:latin typeface="Courier" charset="0"/>
                <a:ea typeface="Courier" charset="0"/>
                <a:cs typeface="Courier" charset="0"/>
              </a:rPr>
              <a:t>CHANGELOG.md</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287 </a:t>
            </a:r>
            <a:r>
              <a:rPr lang="en-US" sz="2000" kern="1200" dirty="0" err="1">
                <a:solidFill>
                  <a:srgbClr val="FFFFFF"/>
                </a:solidFill>
                <a:latin typeface="Courier" charset="0"/>
                <a:ea typeface="Courier" charset="0"/>
                <a:cs typeface="Courier" charset="0"/>
              </a:rPr>
              <a:t>metadata.rb</a:t>
            </a:r>
            <a:endParaRPr lang="en-US" sz="2000" kern="1200" dirty="0">
              <a:solidFill>
                <a:srgbClr val="FFFFFF"/>
              </a:solidFill>
              <a:latin typeface="Courier" charset="0"/>
              <a:ea typeface="Courier" charset="0"/>
              <a:cs typeface="Courier" charset="0"/>
            </a:endParaRPr>
          </a:p>
          <a:p>
            <a:pPr marL="274320" indent="0" defTabSz="1408061">
              <a:spcBef>
                <a:spcPts val="0"/>
              </a:spcBef>
              <a:buFont typeface="Arial" pitchFamily="34" charset="0"/>
              <a:buNone/>
            </a:pPr>
            <a:r>
              <a:rPr lang="en-US" sz="2000" kern="1200" dirty="0">
                <a:solidFill>
                  <a:srgbClr val="FFFFFF"/>
                </a:solidFill>
                <a:latin typeface="Courier" charset="0"/>
                <a:ea typeface="Courier" charset="0"/>
                <a:cs typeface="Courier" charset="0"/>
              </a:rPr>
              <a:t>-a---         9/15/2014  11:58 AM       1532 </a:t>
            </a:r>
            <a:r>
              <a:rPr lang="en-US" sz="2000" kern="1200" dirty="0" err="1">
                <a:solidFill>
                  <a:srgbClr val="FFFFFF"/>
                </a:solidFill>
                <a:latin typeface="Courier" charset="0"/>
                <a:ea typeface="Courier" charset="0"/>
                <a:cs typeface="Courier" charset="0"/>
              </a:rPr>
              <a:t>README.md</a:t>
            </a:r>
            <a:endParaRPr lang="en-US" sz="2000" kern="1200" dirty="0">
              <a:solidFill>
                <a:srgbClr val="FFFFFF"/>
              </a:solidFill>
              <a:latin typeface="Courier" charset="0"/>
              <a:ea typeface="Courier" charset="0"/>
              <a:cs typeface="Courier" charset="0"/>
            </a:endParaRPr>
          </a:p>
        </p:txBody>
      </p:sp>
    </p:spTree>
    <p:extLst>
      <p:ext uri="{BB962C8B-B14F-4D97-AF65-F5344CB8AC3E}">
        <p14:creationId xmlns:p14="http://schemas.microsoft.com/office/powerpoint/2010/main" val="2502467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1"/>
          <p:cNvSpPr>
            <a:spLocks noGrp="1" noChangeArrowheads="1"/>
          </p:cNvSpPr>
          <p:nvPr>
            <p:ph type="title"/>
          </p:nvPr>
        </p:nvSpPr>
        <p:spPr>
          <a:xfrm>
            <a:off x="800273" y="177800"/>
            <a:ext cx="15100921" cy="1117600"/>
          </a:xfrm>
          <a:ln/>
        </p:spPr>
        <p:txBody>
          <a:bodyPr/>
          <a:lstStyle/>
          <a:p>
            <a:r>
              <a:rPr lang="en-US" sz="4400" dirty="0"/>
              <a:t>Exercise: Open a project drawer if you're using Sublime Text</a:t>
            </a:r>
          </a:p>
        </p:txBody>
      </p:sp>
      <p:sp>
        <p:nvSpPr>
          <p:cNvPr id="399362" name="Rectangle 2"/>
          <p:cNvSpPr>
            <a:spLocks noGrp="1" noChangeArrowheads="1"/>
          </p:cNvSpPr>
          <p:nvPr>
            <p:ph type="body" idx="1"/>
          </p:nvPr>
        </p:nvSpPr>
        <p:spPr>
          <a:xfrm>
            <a:off x="800178" y="1879600"/>
            <a:ext cx="15114476" cy="1473200"/>
          </a:xfrm>
          <a:ln/>
        </p:spPr>
        <p:txBody>
          <a:bodyPr/>
          <a:lstStyle/>
          <a:p>
            <a:r>
              <a:rPr lang="en-US"/>
              <a:t>If you're using Sublime, then File&gt;Open the chef-repo directory you created earlier</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745" y="3363914"/>
            <a:ext cx="10160993"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99364" name="Oval 4"/>
          <p:cNvSpPr>
            <a:spLocks/>
          </p:cNvSpPr>
          <p:nvPr/>
        </p:nvSpPr>
        <p:spPr bwMode="auto">
          <a:xfrm>
            <a:off x="2997493" y="3670300"/>
            <a:ext cx="1651161" cy="21082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9365" name="Rectangle 5"/>
          <p:cNvSpPr>
            <a:spLocks/>
          </p:cNvSpPr>
          <p:nvPr/>
        </p:nvSpPr>
        <p:spPr bwMode="auto">
          <a:xfrm>
            <a:off x="558855" y="3937000"/>
            <a:ext cx="242593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a:solidFill>
                  <a:schemeClr val="tx1"/>
                </a:solidFill>
                <a:latin typeface="Arial" charset="0"/>
                <a:ea typeface="ＭＳ Ｐゴシック" charset="0"/>
                <a:cs typeface="Arial" charset="0"/>
                <a:sym typeface="Arial" charset="0"/>
              </a:rPr>
              <a:t>Access the cookbook files from the left menu</a:t>
            </a:r>
          </a:p>
        </p:txBody>
      </p:sp>
    </p:spTree>
    <p:extLst>
      <p:ext uri="{BB962C8B-B14F-4D97-AF65-F5344CB8AC3E}">
        <p14:creationId xmlns:p14="http://schemas.microsoft.com/office/powerpoint/2010/main" val="2518246290"/>
      </p:ext>
    </p:extLst>
  </p:cSld>
  <p:clrMapOvr>
    <a:masterClrMapping/>
  </p:clrMapOvr>
  <p:transition xmlns:p14="http://schemas.microsoft.com/office/powerpoint/2010/mai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1"/>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914400" fontAlgn="base">
              <a:spcBef>
                <a:spcPct val="0"/>
              </a:spcBef>
              <a:spcAft>
                <a:spcPct val="0"/>
              </a:spcAft>
            </a:pPr>
            <a:r>
              <a:rPr lang="en-US" sz="3200" b="1" smtClean="0">
                <a:solidFill>
                  <a:srgbClr val="000000"/>
                </a:solidFill>
                <a:latin typeface="Courier"/>
                <a:ea typeface="Courier"/>
                <a:cs typeface="Courier"/>
                <a:sym typeface="Courier"/>
              </a:rPr>
              <a:t>OPEN IN EDITOR:</a:t>
            </a:r>
          </a:p>
        </p:txBody>
      </p:sp>
      <p:sp>
        <p:nvSpPr>
          <p:cNvPr id="178179" name="Rectangle 2"/>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pPr defTabSz="914400" fontAlgn="base">
              <a:spcBef>
                <a:spcPct val="0"/>
              </a:spcBef>
              <a:spcAft>
                <a:spcPct val="0"/>
              </a:spcAft>
            </a:pPr>
            <a:r>
              <a:rPr lang="en-US" sz="3100" dirty="0">
                <a:solidFill>
                  <a:srgbClr val="000000"/>
                </a:solidFill>
                <a:latin typeface="Courier"/>
                <a:ea typeface="Courier"/>
                <a:cs typeface="Courier"/>
                <a:sym typeface="Courier"/>
              </a:rPr>
              <a:t>cookbooks\</a:t>
            </a:r>
            <a:r>
              <a:rPr lang="en-US" sz="3100" dirty="0" err="1">
                <a:solidFill>
                  <a:srgbClr val="000000"/>
                </a:solidFill>
                <a:latin typeface="Courier"/>
                <a:ea typeface="Courier"/>
                <a:cs typeface="Courier"/>
                <a:sym typeface="Courier"/>
              </a:rPr>
              <a:t>iis_demo</a:t>
            </a:r>
            <a:r>
              <a:rPr lang="en-US" sz="3100" dirty="0">
                <a:solidFill>
                  <a:srgbClr val="000000"/>
                </a:solidFill>
                <a:latin typeface="Courier"/>
                <a:ea typeface="Courier"/>
                <a:cs typeface="Courier"/>
                <a:sym typeface="Courier"/>
              </a:rPr>
              <a:t>\recipes\</a:t>
            </a:r>
            <a:r>
              <a:rPr lang="en-US" sz="3100" dirty="0" err="1">
                <a:solidFill>
                  <a:srgbClr val="000000"/>
                </a:solidFill>
                <a:latin typeface="Courier"/>
                <a:ea typeface="Courier"/>
                <a:cs typeface="Courier"/>
                <a:sym typeface="Courier"/>
              </a:rPr>
              <a:t>default.rb</a:t>
            </a:r>
            <a:endParaRPr lang="en-US" sz="3100" dirty="0" smtClean="0">
              <a:solidFill>
                <a:srgbClr val="000000"/>
              </a:solidFill>
              <a:latin typeface="Courier"/>
              <a:ea typeface="Courier"/>
              <a:cs typeface="Courier"/>
              <a:sym typeface="Courier"/>
            </a:endParaRPr>
          </a:p>
        </p:txBody>
      </p:sp>
      <p:sp>
        <p:nvSpPr>
          <p:cNvPr id="178180" name="Rectangle 3"/>
          <p:cNvSpPr>
            <a:spLocks/>
          </p:cNvSpPr>
          <p:nvPr/>
        </p:nvSpPr>
        <p:spPr bwMode="auto">
          <a:xfrm>
            <a:off x="838282" y="2381253"/>
            <a:ext cx="14631830" cy="4876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defTabSz="914400" fontAlgn="base">
              <a:spcBef>
                <a:spcPct val="0"/>
              </a:spcBef>
              <a:spcAft>
                <a:spcPct val="0"/>
              </a:spcAft>
            </a:pPr>
            <a:r>
              <a:rPr lang="en-US" sz="3700" i="1" dirty="0" smtClean="0">
                <a:solidFill>
                  <a:srgbClr val="408080"/>
                </a:solidFill>
                <a:latin typeface="Courier"/>
                <a:ea typeface="Courier"/>
                <a:cs typeface="Courier"/>
                <a:sym typeface="Courier"/>
              </a:rPr>
              <a:t>#</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Cookbook Name:: </a:t>
            </a:r>
            <a:r>
              <a:rPr lang="en-US" sz="3700" i="1" dirty="0" err="1">
                <a:solidFill>
                  <a:srgbClr val="408080"/>
                </a:solidFill>
                <a:latin typeface="Courier"/>
                <a:ea typeface="Courier"/>
                <a:cs typeface="Courier"/>
              </a:rPr>
              <a:t>iis_demo</a:t>
            </a:r>
            <a:endParaRPr lang="en-US" sz="3700" i="1" dirty="0">
              <a:solidFill>
                <a:srgbClr val="408080"/>
              </a:solidFill>
              <a:latin typeface="Courier"/>
              <a:ea typeface="Courier"/>
              <a:cs typeface="Courier"/>
            </a:endParaRPr>
          </a:p>
          <a:p>
            <a:r>
              <a:rPr lang="en-US" sz="3700" i="1" dirty="0">
                <a:solidFill>
                  <a:srgbClr val="408080"/>
                </a:solidFill>
                <a:latin typeface="Courier"/>
                <a:ea typeface="Courier"/>
                <a:cs typeface="Courier"/>
              </a:rPr>
              <a:t># Recipe:: default</a:t>
            </a:r>
          </a:p>
          <a:p>
            <a:r>
              <a:rPr lang="en-US" sz="3700" i="1" dirty="0">
                <a:solidFill>
                  <a:srgbClr val="408080"/>
                </a:solidFill>
                <a:latin typeface="Courier"/>
                <a:ea typeface="Courier"/>
                <a:cs typeface="Courier"/>
              </a:rPr>
              <a:t>#</a:t>
            </a:r>
          </a:p>
          <a:p>
            <a:r>
              <a:rPr lang="en-US" sz="3700" i="1" dirty="0" smtClean="0">
                <a:solidFill>
                  <a:srgbClr val="408080"/>
                </a:solidFill>
                <a:latin typeface="Courier"/>
                <a:ea typeface="Courier"/>
                <a:cs typeface="Courier"/>
              </a:rPr>
              <a:t># Copyright 2014, </a:t>
            </a:r>
            <a:r>
              <a:rPr lang="en-US" sz="3700" i="1" dirty="0">
                <a:solidFill>
                  <a:srgbClr val="408080"/>
                </a:solidFill>
                <a:latin typeface="Courier"/>
                <a:ea typeface="Courier"/>
                <a:cs typeface="Courier"/>
              </a:rPr>
              <a:t>YOUR_COMPANY_NAME</a:t>
            </a:r>
          </a:p>
          <a:p>
            <a:r>
              <a:rPr lang="en-US" sz="3700" i="1" dirty="0">
                <a:solidFill>
                  <a:srgbClr val="408080"/>
                </a:solidFill>
                <a:latin typeface="Courier"/>
                <a:ea typeface="Courier"/>
                <a:cs typeface="Courier"/>
              </a:rPr>
              <a:t>#</a:t>
            </a:r>
          </a:p>
          <a:p>
            <a:r>
              <a:rPr lang="en-US" sz="3700" i="1" dirty="0">
                <a:solidFill>
                  <a:srgbClr val="408080"/>
                </a:solidFill>
                <a:latin typeface="Courier"/>
                <a:ea typeface="Courier"/>
                <a:cs typeface="Courier"/>
              </a:rPr>
              <a:t># All rights reserved - Do Not Redistribute</a:t>
            </a:r>
          </a:p>
          <a:p>
            <a:r>
              <a:rPr lang="en-US" sz="3700" i="1" dirty="0">
                <a:solidFill>
                  <a:srgbClr val="408080"/>
                </a:solidFill>
                <a:latin typeface="Courier"/>
                <a:ea typeface="Courier"/>
                <a:cs typeface="Courier"/>
              </a:rPr>
              <a:t>#</a:t>
            </a:r>
          </a:p>
        </p:txBody>
      </p:sp>
      <p:sp>
        <p:nvSpPr>
          <p:cNvPr id="258052" name="Rectangle 4"/>
          <p:cNvSpPr>
            <a:spLocks noGrp="1" noChangeArrowheads="1"/>
          </p:cNvSpPr>
          <p:nvPr>
            <p:ph type="title"/>
          </p:nvPr>
        </p:nvSpPr>
        <p:spPr/>
        <p:txBody>
          <a:bodyPr/>
          <a:lstStyle/>
          <a:p>
            <a:pPr eaLnBrk="1" hangingPunct="1">
              <a:defRPr/>
            </a:pPr>
            <a:r>
              <a:rPr lang="en-US">
                <a:sym typeface="Arial Bold" charset="0"/>
              </a:rPr>
              <a:t>Edit the default recipe</a:t>
            </a:r>
          </a:p>
        </p:txBody>
      </p:sp>
    </p:spTree>
    <p:extLst>
      <p:ext uri="{BB962C8B-B14F-4D97-AF65-F5344CB8AC3E}">
        <p14:creationId xmlns:p14="http://schemas.microsoft.com/office/powerpoint/2010/main" val="30060936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1"/>
          <p:cNvSpPr>
            <a:spLocks noGrp="1" noChangeArrowheads="1"/>
          </p:cNvSpPr>
          <p:nvPr>
            <p:ph type="title"/>
          </p:nvPr>
        </p:nvSpPr>
        <p:spPr/>
        <p:txBody>
          <a:bodyPr/>
          <a:lstStyle/>
          <a:p>
            <a:pPr eaLnBrk="1" hangingPunct="1">
              <a:defRPr/>
            </a:pPr>
            <a:r>
              <a:rPr lang="en-US" sz="7200" dirty="0" smtClean="0">
                <a:sym typeface="Rockwell" charset="0"/>
              </a:rPr>
              <a:t>Recipe Naming</a:t>
            </a:r>
          </a:p>
        </p:txBody>
      </p:sp>
      <p:sp>
        <p:nvSpPr>
          <p:cNvPr id="185347" name="Rectangle 2"/>
          <p:cNvSpPr>
            <a:spLocks noGrp="1" noChangeArrowheads="1"/>
          </p:cNvSpPr>
          <p:nvPr>
            <p:ph idx="1"/>
          </p:nvPr>
        </p:nvSpPr>
        <p:spPr>
          <a:xfrm>
            <a:off x="812880" y="1752600"/>
            <a:ext cx="15240714" cy="6415088"/>
          </a:xfrm>
        </p:spPr>
        <p:txBody>
          <a:bodyPr/>
          <a:lstStyle/>
          <a:p>
            <a:pPr marL="749300" eaLnBrk="1" hangingPunct="1"/>
            <a:r>
              <a:rPr lang="en-US" sz="4000" dirty="0" smtClean="0"/>
              <a:t>Recipes are referenced using the notation ‘</a:t>
            </a:r>
            <a:r>
              <a:rPr lang="en-US" sz="4000" i="1" dirty="0" smtClean="0"/>
              <a:t>cookbook::recipe’</a:t>
            </a:r>
            <a:r>
              <a:rPr lang="en-US" sz="4000" dirty="0" smtClean="0"/>
              <a:t>, where ‘recipe’ is the name of the ‘.</a:t>
            </a:r>
            <a:r>
              <a:rPr lang="en-US" sz="4000" dirty="0" err="1" smtClean="0"/>
              <a:t>rb</a:t>
            </a:r>
            <a:r>
              <a:rPr lang="en-US" sz="4000" dirty="0" smtClean="0"/>
              <a:t>’ file in </a:t>
            </a:r>
            <a:r>
              <a:rPr lang="en-US" sz="4000" dirty="0"/>
              <a:t>the </a:t>
            </a:r>
            <a:r>
              <a:rPr lang="en-US" sz="4000" dirty="0" smtClean="0"/>
              <a:t/>
            </a:r>
            <a:br>
              <a:rPr lang="en-US" sz="4000" dirty="0" smtClean="0"/>
            </a:br>
            <a:r>
              <a:rPr lang="en-US" sz="4000" dirty="0" smtClean="0"/>
              <a:t>“cookbook/recipe” directory</a:t>
            </a:r>
            <a:endParaRPr lang="en-US" sz="4000" dirty="0"/>
          </a:p>
          <a:p>
            <a:pPr marL="749300" eaLnBrk="1" hangingPunct="1"/>
            <a:endParaRPr lang="en-US" sz="4000" dirty="0" smtClean="0"/>
          </a:p>
          <a:p>
            <a:pPr marL="749300" eaLnBrk="1" hangingPunct="1"/>
            <a:r>
              <a:rPr lang="en-US" sz="4000" dirty="0" smtClean="0"/>
              <a:t>The “</a:t>
            </a:r>
            <a:r>
              <a:rPr lang="en-US" sz="4000" dirty="0" err="1" smtClean="0"/>
              <a:t>default.rb</a:t>
            </a:r>
            <a:r>
              <a:rPr lang="en-US" sz="4000" dirty="0" smtClean="0"/>
              <a:t>” recipe for a given cookbook may be referred to just by the name of the cookbook (e.g. ‘</a:t>
            </a:r>
            <a:r>
              <a:rPr lang="en-US" sz="4000" i="1" dirty="0" err="1" smtClean="0"/>
              <a:t>iis_demo</a:t>
            </a:r>
            <a:r>
              <a:rPr lang="en-US" sz="4000" i="1" dirty="0" smtClean="0"/>
              <a:t>’</a:t>
            </a:r>
            <a:r>
              <a:rPr lang="en-US" sz="4000" dirty="0" smtClean="0"/>
              <a:t>)</a:t>
            </a:r>
          </a:p>
          <a:p>
            <a:pPr marL="749300"/>
            <a:endParaRPr lang="en-US" sz="4000" dirty="0" smtClean="0"/>
          </a:p>
          <a:p>
            <a:pPr marL="749300"/>
            <a:r>
              <a:rPr lang="en-US" sz="4000" dirty="0" smtClean="0"/>
              <a:t>However, if we added another recipe to this cookbook named “</a:t>
            </a:r>
            <a:r>
              <a:rPr lang="en-US" sz="4000" dirty="0" err="1" smtClean="0"/>
              <a:t>createsite.rb</a:t>
            </a:r>
            <a:r>
              <a:rPr lang="en-US" sz="4000" dirty="0" smtClean="0"/>
              <a:t>”, we would refer to it as ‘</a:t>
            </a:r>
            <a:r>
              <a:rPr lang="en-US" sz="4000" i="1" dirty="0" err="1" smtClean="0"/>
              <a:t>iis_demo</a:t>
            </a:r>
            <a:r>
              <a:rPr lang="en-US" sz="4000" i="1" dirty="0" smtClean="0"/>
              <a:t>::</a:t>
            </a:r>
            <a:r>
              <a:rPr lang="en-US" sz="4000" i="1" dirty="0" err="1" smtClean="0"/>
              <a:t>createsite</a:t>
            </a:r>
            <a:r>
              <a:rPr lang="en-US" sz="4000" i="1" dirty="0" smtClean="0"/>
              <a:t>’</a:t>
            </a:r>
          </a:p>
        </p:txBody>
      </p:sp>
    </p:spTree>
    <p:extLst>
      <p:ext uri="{BB962C8B-B14F-4D97-AF65-F5344CB8AC3E}">
        <p14:creationId xmlns:p14="http://schemas.microsoft.com/office/powerpoint/2010/main" val="32686764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1250" name="Rectangle 1"/>
          <p:cNvSpPr>
            <a:spLocks/>
          </p:cNvSpPr>
          <p:nvPr/>
        </p:nvSpPr>
        <p:spPr bwMode="auto">
          <a:xfrm>
            <a:off x="7773233" y="1974851"/>
            <a:ext cx="8103391" cy="657860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2146" name="Rectangle 2"/>
          <p:cNvSpPr>
            <a:spLocks noGrp="1" noChangeArrowheads="1"/>
          </p:cNvSpPr>
          <p:nvPr>
            <p:ph type="title"/>
          </p:nvPr>
        </p:nvSpPr>
        <p:spPr/>
        <p:txBody>
          <a:bodyPr/>
          <a:lstStyle/>
          <a:p>
            <a:pPr eaLnBrk="1" hangingPunct="1">
              <a:defRPr/>
            </a:pPr>
            <a:r>
              <a:rPr lang="en-US" dirty="0">
                <a:sym typeface="Arial Bold" charset="0"/>
              </a:rPr>
              <a:t>Chef Resources</a:t>
            </a:r>
          </a:p>
        </p:txBody>
      </p:sp>
    </p:spTree>
    <p:extLst>
      <p:ext uri="{BB962C8B-B14F-4D97-AF65-F5344CB8AC3E}">
        <p14:creationId xmlns:p14="http://schemas.microsoft.com/office/powerpoint/2010/main" val="3269911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858714" cy="6034088"/>
          </a:xfrm>
        </p:spPr>
        <p:txBody>
          <a:bodyPr/>
          <a:lstStyle/>
          <a:p>
            <a:pPr eaLnBrk="1" hangingPunct="1"/>
            <a:r>
              <a:rPr lang="en-US" dirty="0" smtClean="0"/>
              <a:t>Have a </a:t>
            </a:r>
            <a:r>
              <a:rPr lang="en-US" b="1" dirty="0" smtClean="0"/>
              <a:t>type</a:t>
            </a:r>
          </a:p>
        </p:txBody>
      </p:sp>
      <p:sp>
        <p:nvSpPr>
          <p:cNvPr id="9" name="Rectangle 5"/>
          <p:cNvSpPr>
            <a:spLocks/>
          </p:cNvSpPr>
          <p:nvPr/>
        </p:nvSpPr>
        <p:spPr bwMode="auto">
          <a:xfrm>
            <a:off x="9500394" y="2133600"/>
            <a:ext cx="2590800" cy="1143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1" name="Rectangle 5"/>
          <p:cNvSpPr>
            <a:spLocks/>
          </p:cNvSpPr>
          <p:nvPr/>
        </p:nvSpPr>
        <p:spPr bwMode="auto">
          <a:xfrm>
            <a:off x="7823994" y="2667000"/>
            <a:ext cx="182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5"/>
          <p:cNvSpPr>
            <a:spLocks/>
          </p:cNvSpPr>
          <p:nvPr/>
        </p:nvSpPr>
        <p:spPr bwMode="auto">
          <a:xfrm>
            <a:off x="9652794" y="3581400"/>
            <a:ext cx="5791200" cy="2819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7823994" y="4267200"/>
            <a:ext cx="1905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9424194" y="6553200"/>
            <a:ext cx="4114800" cy="1828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7900194" y="7239000"/>
            <a:ext cx="15240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310297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a:t>
            </a:r>
            <a:endParaRPr lang="en-US" dirty="0"/>
          </a:p>
        </p:txBody>
      </p:sp>
      <p:sp>
        <p:nvSpPr>
          <p:cNvPr id="3" name="Content Placeholder 2"/>
          <p:cNvSpPr>
            <a:spLocks noGrp="1"/>
          </p:cNvSpPr>
          <p:nvPr>
            <p:ph idx="1"/>
          </p:nvPr>
        </p:nvSpPr>
        <p:spPr/>
        <p:txBody>
          <a:bodyPr/>
          <a:lstStyle/>
          <a:p>
            <a:r>
              <a:rPr lang="en-US" dirty="0"/>
              <a:t>This course covers the fundamentals of Chef</a:t>
            </a:r>
          </a:p>
          <a:p>
            <a:r>
              <a:rPr lang="en-US" dirty="0"/>
              <a:t>We likely will not have time to discuss the latest trends in the Chef ecosystem</a:t>
            </a:r>
          </a:p>
          <a:p>
            <a:r>
              <a:rPr lang="en-US" dirty="0"/>
              <a:t>Any discussion items that are too far off topic will be captured</a:t>
            </a:r>
          </a:p>
          <a:p>
            <a:pPr lvl="1"/>
            <a:r>
              <a:rPr lang="en-US" dirty="0"/>
              <a:t>We'll return to these items as time permits</a:t>
            </a:r>
          </a:p>
        </p:txBody>
      </p:sp>
    </p:spTree>
    <p:extLst>
      <p:ext uri="{BB962C8B-B14F-4D97-AF65-F5344CB8AC3E}">
        <p14:creationId xmlns:p14="http://schemas.microsoft.com/office/powerpoint/2010/main" val="1825068691"/>
      </p:ext>
    </p:extLst>
  </p:cSld>
  <p:clrMapOvr>
    <a:masterClrMapping/>
  </p:clrMapOvr>
  <p:transition xmlns:p14="http://schemas.microsoft.com/office/powerpoint/2010/mai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b="1" dirty="0"/>
              <a:t>name</a:t>
            </a:r>
          </a:p>
          <a:p>
            <a:pPr eaLnBrk="1" hangingPunct="1"/>
            <a:endParaRPr lang="en-US" dirty="0" smtClean="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4191000"/>
            <a:ext cx="7696200" cy="2286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3"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239000"/>
            <a:ext cx="5486400" cy="1066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1447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1524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802113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p:txBody>
          <a:bodyPr/>
          <a:lstStyle/>
          <a:p>
            <a:pPr eaLnBrk="1" hangingPunct="1"/>
            <a:r>
              <a:rPr lang="en-US" dirty="0" smtClean="0"/>
              <a:t>Have a type</a:t>
            </a:r>
          </a:p>
          <a:p>
            <a:r>
              <a:rPr lang="en-US" dirty="0"/>
              <a:t>Have a </a:t>
            </a:r>
            <a:r>
              <a:rPr lang="en-US" dirty="0" smtClean="0"/>
              <a:t>name</a:t>
            </a:r>
          </a:p>
          <a:p>
            <a:r>
              <a:rPr lang="en-US" dirty="0"/>
              <a:t>Have </a:t>
            </a:r>
            <a:r>
              <a:rPr lang="en-US" b="1" dirty="0"/>
              <a:t>parameters</a:t>
            </a:r>
          </a:p>
          <a:p>
            <a:endParaRPr lang="en-US" dirty="0"/>
          </a:p>
          <a:p>
            <a:pPr eaLnBrk="1" hangingPunct="1"/>
            <a:endParaRPr lang="en-US" dirty="0" smtClean="0"/>
          </a:p>
        </p:txBody>
      </p:sp>
      <p:sp>
        <p:nvSpPr>
          <p:cNvPr id="24"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823994" y="2667000"/>
            <a:ext cx="42672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8" name="Rectangle 5"/>
          <p:cNvSpPr>
            <a:spLocks/>
          </p:cNvSpPr>
          <p:nvPr/>
        </p:nvSpPr>
        <p:spPr bwMode="auto">
          <a:xfrm>
            <a:off x="11329194" y="6781800"/>
            <a:ext cx="609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9" name="Rectangle 5"/>
          <p:cNvSpPr>
            <a:spLocks/>
          </p:cNvSpPr>
          <p:nvPr/>
        </p:nvSpPr>
        <p:spPr bwMode="auto">
          <a:xfrm>
            <a:off x="7900194" y="7620000"/>
            <a:ext cx="5486400" cy="685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0"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1" name="Rectangle 5"/>
          <p:cNvSpPr>
            <a:spLocks/>
          </p:cNvSpPr>
          <p:nvPr/>
        </p:nvSpPr>
        <p:spPr bwMode="auto">
          <a:xfrm>
            <a:off x="7900194" y="3657600"/>
            <a:ext cx="74676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2" name="Rectangle 5"/>
          <p:cNvSpPr>
            <a:spLocks/>
          </p:cNvSpPr>
          <p:nvPr/>
        </p:nvSpPr>
        <p:spPr bwMode="auto">
          <a:xfrm>
            <a:off x="7900194" y="6705600"/>
            <a:ext cx="34290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60901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t>
            </a:r>
            <a:r>
              <a:rPr lang="en-US" b="1" dirty="0"/>
              <a:t>action</a:t>
            </a:r>
            <a:r>
              <a:rPr lang="en-US" dirty="0"/>
              <a:t> to put the resource into the desired </a:t>
            </a:r>
            <a:r>
              <a:rPr lang="en-US" dirty="0" smtClean="0"/>
              <a:t>state</a:t>
            </a:r>
            <a:endParaRPr lang="en-US" dirty="0"/>
          </a:p>
        </p:txBody>
      </p:sp>
      <p:sp>
        <p:nvSpPr>
          <p:cNvPr id="19" name="Rectangle 5"/>
          <p:cNvSpPr>
            <a:spLocks/>
          </p:cNvSpPr>
          <p:nvPr/>
        </p:nvSpPr>
        <p:spPr bwMode="auto">
          <a:xfrm>
            <a:off x="11176794" y="2133600"/>
            <a:ext cx="9144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0" name="Rectangle 5"/>
          <p:cNvSpPr>
            <a:spLocks/>
          </p:cNvSpPr>
          <p:nvPr/>
        </p:nvSpPr>
        <p:spPr bwMode="auto">
          <a:xfrm>
            <a:off x="7823994" y="2971800"/>
            <a:ext cx="42672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1"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2" name="Rectangle 5"/>
          <p:cNvSpPr>
            <a:spLocks/>
          </p:cNvSpPr>
          <p:nvPr/>
        </p:nvSpPr>
        <p:spPr bwMode="auto">
          <a:xfrm>
            <a:off x="7823994" y="5638800"/>
            <a:ext cx="7696200" cy="838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4" name="Rectangle 5"/>
          <p:cNvSpPr>
            <a:spLocks/>
          </p:cNvSpPr>
          <p:nvPr/>
        </p:nvSpPr>
        <p:spPr bwMode="auto">
          <a:xfrm>
            <a:off x="7900194" y="7924800"/>
            <a:ext cx="5486400" cy="3810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6" name="Rectangle 5"/>
          <p:cNvSpPr>
            <a:spLocks/>
          </p:cNvSpPr>
          <p:nvPr/>
        </p:nvSpPr>
        <p:spPr bwMode="auto">
          <a:xfrm>
            <a:off x="7976394" y="2133600"/>
            <a:ext cx="33528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7" name="Rectangle 5"/>
          <p:cNvSpPr>
            <a:spLocks/>
          </p:cNvSpPr>
          <p:nvPr/>
        </p:nvSpPr>
        <p:spPr bwMode="auto">
          <a:xfrm>
            <a:off x="7900194" y="3657600"/>
            <a:ext cx="6858000" cy="2133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38" name="Rectangle 5"/>
          <p:cNvSpPr>
            <a:spLocks/>
          </p:cNvSpPr>
          <p:nvPr/>
        </p:nvSpPr>
        <p:spPr bwMode="auto">
          <a:xfrm>
            <a:off x="7900194" y="6705600"/>
            <a:ext cx="56388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24107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1"/>
          <p:cNvSpPr>
            <a:spLocks/>
          </p:cNvSpPr>
          <p:nvPr/>
        </p:nvSpPr>
        <p:spPr bwMode="auto">
          <a:xfrm>
            <a:off x="7773233" y="1974851"/>
            <a:ext cx="8103391" cy="6578600"/>
          </a:xfrm>
          <a:prstGeom prst="rect">
            <a:avLst/>
          </a:prstGeom>
          <a:solidFill>
            <a:srgbClr val="FFFFFF"/>
          </a:solidFill>
          <a:ln w="25400">
            <a:solidFill>
              <a:schemeClr val="tx1"/>
            </a:solidFill>
            <a:prstDash val="sysDot"/>
            <a:miter lim="800000"/>
            <a:headEnd/>
            <a:tailEnd/>
          </a:ln>
        </p:spPr>
        <p:txBody>
          <a:bodyPr lIns="228600" tIns="228600" rIns="228600" bIns="228600" anchor="ctr"/>
          <a:lstStyle/>
          <a:p>
            <a:r>
              <a:rPr lang="en-US" sz="2500" dirty="0">
                <a:solidFill>
                  <a:schemeClr val="tx1"/>
                </a:solidFill>
                <a:latin typeface="Courier"/>
                <a:ea typeface="Courier"/>
                <a:cs typeface="Courier"/>
                <a:sym typeface="Courier"/>
              </a:rPr>
              <a:t>package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19177C"/>
                </a:solidFill>
                <a:latin typeface="Courier"/>
                <a:ea typeface="Courier"/>
                <a:cs typeface="Courier"/>
                <a:sym typeface="Courier"/>
              </a:rPr>
              <a:t>:install</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template </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etc</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a:t>
            </a:r>
            <a:r>
              <a:rPr lang="en-US" sz="2500" dirty="0" smtClean="0">
                <a:solidFill>
                  <a:srgbClr val="BA2121"/>
                </a:solidFill>
                <a:latin typeface="Courier"/>
                <a:ea typeface="Courier"/>
                <a:cs typeface="Courier"/>
                <a:sym typeface="Courier"/>
              </a:rPr>
              <a:t>/</a:t>
            </a:r>
            <a:r>
              <a:rPr lang="en-US" sz="2500" dirty="0" err="1" smtClean="0">
                <a:solidFill>
                  <a:srgbClr val="BA2121"/>
                </a:solidFill>
                <a:latin typeface="Courier"/>
                <a:ea typeface="Courier"/>
                <a:cs typeface="Courier"/>
                <a:sym typeface="Courier"/>
              </a:rPr>
              <a:t>haproxy.cfg</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source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haproxy.cfg.erb</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owner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group </a:t>
            </a:r>
            <a:r>
              <a:rPr lang="en-US" sz="2500" dirty="0">
                <a:solidFill>
                  <a:srgbClr val="BA2121"/>
                </a:solidFill>
                <a:latin typeface="Courier"/>
                <a:ea typeface="Courier"/>
                <a:cs typeface="Courier"/>
                <a:sym typeface="Courier"/>
              </a:rPr>
              <a:t>"root"</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mode </a:t>
            </a:r>
            <a:r>
              <a:rPr lang="en-US" sz="2500" dirty="0">
                <a:solidFill>
                  <a:srgbClr val="BA2121"/>
                </a:solidFill>
                <a:latin typeface="Courier"/>
                <a:ea typeface="Courier"/>
                <a:cs typeface="Courier"/>
                <a:sym typeface="Courier"/>
              </a:rPr>
              <a:t>"0644"</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notifies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BA2121"/>
                </a:solidFill>
                <a:latin typeface="Courier"/>
                <a:ea typeface="Courier"/>
                <a:cs typeface="Courier"/>
                <a:sym typeface="Courier"/>
              </a:rPr>
              <a:t>"service[</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endParaRPr lang="en-US" sz="2500" dirty="0">
              <a:solidFill>
                <a:schemeClr val="tx1"/>
              </a:solidFill>
              <a:latin typeface="Courier"/>
              <a:ea typeface="Courier"/>
              <a:cs typeface="Courier"/>
              <a:sym typeface="Courier"/>
            </a:endParaRPr>
          </a:p>
          <a:p>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service </a:t>
            </a:r>
            <a:r>
              <a:rPr lang="en-US" sz="2500" dirty="0">
                <a:solidFill>
                  <a:srgbClr val="BA2121"/>
                </a:solidFill>
                <a:latin typeface="Courier"/>
                <a:ea typeface="Courier"/>
                <a:cs typeface="Courier"/>
                <a:sym typeface="Courier"/>
              </a:rPr>
              <a:t>"</a:t>
            </a:r>
            <a:r>
              <a:rPr lang="en-US" sz="2500" dirty="0" err="1">
                <a:solidFill>
                  <a:srgbClr val="BA2121"/>
                </a:solidFill>
                <a:latin typeface="Courier"/>
                <a:ea typeface="Courier"/>
                <a:cs typeface="Courier"/>
                <a:sym typeface="Courier"/>
              </a:rPr>
              <a:t>haproxy</a:t>
            </a:r>
            <a:r>
              <a:rPr lang="en-US" sz="2500" dirty="0">
                <a:solidFill>
                  <a:srgbClr val="BA2121"/>
                </a:solidFill>
                <a:latin typeface="Courier"/>
                <a:ea typeface="Courier"/>
                <a:cs typeface="Courier"/>
                <a:sym typeface="Courier"/>
              </a:rPr>
              <a:t>"</a:t>
            </a:r>
            <a:r>
              <a:rPr lang="en-US" sz="2500" dirty="0">
                <a:solidFill>
                  <a:schemeClr val="tx1"/>
                </a:solidFill>
                <a:latin typeface="Courier"/>
                <a:ea typeface="Courier"/>
                <a:cs typeface="Courier"/>
                <a:sym typeface="Courier"/>
              </a:rPr>
              <a:t> </a:t>
            </a:r>
            <a:r>
              <a:rPr lang="en-US" sz="2500" b="1" dirty="0">
                <a:solidFill>
                  <a:srgbClr val="008000"/>
                </a:solidFill>
                <a:latin typeface="Courier"/>
                <a:ea typeface="Courier"/>
                <a:cs typeface="Courier"/>
                <a:sym typeface="Courier"/>
              </a:rPr>
              <a:t>do</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supports </a:t>
            </a:r>
            <a:r>
              <a:rPr lang="en-US" sz="2500" dirty="0">
                <a:solidFill>
                  <a:srgbClr val="19177C"/>
                </a:solidFill>
                <a:latin typeface="Courier"/>
                <a:ea typeface="Courier"/>
                <a:cs typeface="Courier"/>
                <a:sym typeface="Courier"/>
              </a:rPr>
              <a:t>:restart</a:t>
            </a:r>
            <a:r>
              <a:rPr lang="en-US" sz="2500" dirty="0">
                <a:solidFill>
                  <a:schemeClr val="tx1"/>
                </a:solidFill>
                <a:latin typeface="Courier"/>
                <a:ea typeface="Courier"/>
                <a:cs typeface="Courier"/>
                <a:sym typeface="Courier"/>
              </a:rPr>
              <a:t> </a:t>
            </a:r>
            <a:r>
              <a:rPr lang="en-US" sz="2500" dirty="0">
                <a:solidFill>
                  <a:srgbClr val="666666"/>
                </a:solidFill>
                <a:latin typeface="Courier"/>
                <a:ea typeface="Courier"/>
                <a:cs typeface="Courier"/>
                <a:sym typeface="Courier"/>
              </a:rPr>
              <a:t>=&gt;</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:true</a:t>
            </a:r>
            <a:endParaRPr lang="en-US" sz="2500" dirty="0">
              <a:solidFill>
                <a:schemeClr val="tx1"/>
              </a:solidFill>
              <a:latin typeface="Courier"/>
              <a:ea typeface="Courier"/>
              <a:cs typeface="Courier"/>
              <a:sym typeface="Courier"/>
            </a:endParaRPr>
          </a:p>
          <a:p>
            <a:r>
              <a:rPr lang="en-US" sz="2500" dirty="0">
                <a:solidFill>
                  <a:schemeClr val="tx1"/>
                </a:solidFill>
                <a:latin typeface="Courier"/>
                <a:ea typeface="Courier"/>
                <a:cs typeface="Courier"/>
                <a:sym typeface="Courier"/>
              </a:rPr>
              <a:t>  action </a:t>
            </a:r>
            <a:r>
              <a:rPr lang="en-US" sz="2500" dirty="0">
                <a:solidFill>
                  <a:srgbClr val="666666"/>
                </a:solidFill>
                <a:latin typeface="Courier"/>
                <a:ea typeface="Courier"/>
                <a:cs typeface="Courier"/>
                <a:sym typeface="Courier"/>
              </a:rPr>
              <a:t>[</a:t>
            </a:r>
            <a:r>
              <a:rPr lang="en-US" sz="2500" dirty="0">
                <a:solidFill>
                  <a:srgbClr val="19177C"/>
                </a:solidFill>
                <a:latin typeface="Courier"/>
                <a:ea typeface="Courier"/>
                <a:cs typeface="Courier"/>
                <a:sym typeface="Courier"/>
              </a:rPr>
              <a:t>:enable</a:t>
            </a:r>
            <a:r>
              <a:rPr lang="en-US" sz="2500" dirty="0">
                <a:solidFill>
                  <a:schemeClr val="tx1"/>
                </a:solidFill>
                <a:latin typeface="Courier"/>
                <a:ea typeface="Courier"/>
                <a:cs typeface="Courier"/>
                <a:sym typeface="Courier"/>
              </a:rPr>
              <a:t>, </a:t>
            </a:r>
            <a:r>
              <a:rPr lang="en-US" sz="2500" dirty="0">
                <a:solidFill>
                  <a:srgbClr val="19177C"/>
                </a:solidFill>
                <a:latin typeface="Courier"/>
                <a:ea typeface="Courier"/>
                <a:cs typeface="Courier"/>
                <a:sym typeface="Courier"/>
              </a:rPr>
              <a:t>:start</a:t>
            </a:r>
            <a:r>
              <a:rPr lang="en-US" sz="2500" dirty="0">
                <a:solidFill>
                  <a:srgbClr val="666666"/>
                </a:solidFill>
                <a:latin typeface="Courier"/>
                <a:ea typeface="Courier"/>
                <a:cs typeface="Courier"/>
                <a:sym typeface="Courier"/>
              </a:rPr>
              <a:t>]</a:t>
            </a:r>
            <a:endParaRPr lang="en-US" sz="2500" dirty="0">
              <a:solidFill>
                <a:schemeClr val="tx1"/>
              </a:solidFill>
              <a:latin typeface="Courier"/>
              <a:ea typeface="Courier"/>
              <a:cs typeface="Courier"/>
              <a:sym typeface="Courier"/>
            </a:endParaRPr>
          </a:p>
          <a:p>
            <a:r>
              <a:rPr lang="en-US" sz="2500" b="1" dirty="0">
                <a:solidFill>
                  <a:srgbClr val="008000"/>
                </a:solidFill>
                <a:latin typeface="Courier"/>
                <a:ea typeface="Courier"/>
                <a:cs typeface="Courier"/>
                <a:sym typeface="Courier"/>
              </a:rPr>
              <a:t>end</a:t>
            </a:r>
          </a:p>
        </p:txBody>
      </p:sp>
      <p:sp>
        <p:nvSpPr>
          <p:cNvPr id="264194" name="Rectangle 2"/>
          <p:cNvSpPr>
            <a:spLocks noGrp="1" noChangeArrowheads="1"/>
          </p:cNvSpPr>
          <p:nvPr>
            <p:ph type="title"/>
          </p:nvPr>
        </p:nvSpPr>
        <p:spPr/>
        <p:txBody>
          <a:bodyPr/>
          <a:lstStyle/>
          <a:p>
            <a:pPr eaLnBrk="1" hangingPunct="1">
              <a:defRPr/>
            </a:pPr>
            <a:r>
              <a:rPr lang="en-US">
                <a:sym typeface="Arial Bold" charset="0"/>
              </a:rPr>
              <a:t>Chef Resources</a:t>
            </a:r>
          </a:p>
        </p:txBody>
      </p:sp>
      <p:sp>
        <p:nvSpPr>
          <p:cNvPr id="182276" name="Rectangle 3"/>
          <p:cNvSpPr>
            <a:spLocks noGrp="1" noChangeArrowheads="1"/>
          </p:cNvSpPr>
          <p:nvPr>
            <p:ph type="body" idx="1"/>
          </p:nvPr>
        </p:nvSpPr>
        <p:spPr>
          <a:xfrm>
            <a:off x="812880" y="2133600"/>
            <a:ext cx="6960353" cy="6034088"/>
          </a:xfrm>
        </p:spPr>
        <p:txBody>
          <a:bodyPr/>
          <a:lstStyle/>
          <a:p>
            <a:pPr eaLnBrk="1" hangingPunct="1"/>
            <a:r>
              <a:rPr lang="en-US" dirty="0" smtClean="0"/>
              <a:t>Have a type</a:t>
            </a:r>
          </a:p>
          <a:p>
            <a:r>
              <a:rPr lang="en-US" dirty="0"/>
              <a:t>Have a </a:t>
            </a:r>
            <a:r>
              <a:rPr lang="en-US" dirty="0" smtClean="0"/>
              <a:t>name</a:t>
            </a:r>
          </a:p>
          <a:p>
            <a:r>
              <a:rPr lang="en-US" dirty="0"/>
              <a:t>Have parameters</a:t>
            </a:r>
          </a:p>
          <a:p>
            <a:r>
              <a:rPr lang="en-US" dirty="0"/>
              <a:t>Take action to put the resource into the desired </a:t>
            </a:r>
            <a:r>
              <a:rPr lang="en-US" dirty="0" smtClean="0"/>
              <a:t>state</a:t>
            </a:r>
          </a:p>
          <a:p>
            <a:r>
              <a:rPr lang="en-US" dirty="0"/>
              <a:t>Can send </a:t>
            </a:r>
            <a:r>
              <a:rPr lang="en-US" b="1" dirty="0"/>
              <a:t>notifications</a:t>
            </a:r>
            <a:r>
              <a:rPr lang="en-US" dirty="0"/>
              <a:t> to other resources</a:t>
            </a:r>
          </a:p>
          <a:p>
            <a:endParaRPr lang="en-US" dirty="0"/>
          </a:p>
        </p:txBody>
      </p:sp>
      <p:sp>
        <p:nvSpPr>
          <p:cNvPr id="23" name="Rectangle 5"/>
          <p:cNvSpPr>
            <a:spLocks/>
          </p:cNvSpPr>
          <p:nvPr/>
        </p:nvSpPr>
        <p:spPr bwMode="auto">
          <a:xfrm>
            <a:off x="14758194" y="3581400"/>
            <a:ext cx="685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5" name="Rectangle 5"/>
          <p:cNvSpPr>
            <a:spLocks/>
          </p:cNvSpPr>
          <p:nvPr/>
        </p:nvSpPr>
        <p:spPr bwMode="auto">
          <a:xfrm>
            <a:off x="7976394" y="2133600"/>
            <a:ext cx="41910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6" name="Rectangle 5"/>
          <p:cNvSpPr>
            <a:spLocks/>
          </p:cNvSpPr>
          <p:nvPr/>
        </p:nvSpPr>
        <p:spPr bwMode="auto">
          <a:xfrm>
            <a:off x="7900194" y="3657600"/>
            <a:ext cx="6858000" cy="1981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 name="Rectangle 5"/>
          <p:cNvSpPr>
            <a:spLocks/>
          </p:cNvSpPr>
          <p:nvPr/>
        </p:nvSpPr>
        <p:spPr bwMode="auto">
          <a:xfrm>
            <a:off x="7900194" y="6705600"/>
            <a:ext cx="5638800" cy="1676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42" name="Rectangle 5"/>
          <p:cNvSpPr>
            <a:spLocks/>
          </p:cNvSpPr>
          <p:nvPr/>
        </p:nvSpPr>
        <p:spPr bwMode="auto">
          <a:xfrm>
            <a:off x="7900194" y="6096000"/>
            <a:ext cx="9144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615819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a:defRPr/>
            </a:pPr>
            <a:r>
              <a:rPr lang="en-US" sz="4400" dirty="0"/>
              <a:t>Exercise:  Add a </a:t>
            </a:r>
            <a:r>
              <a:rPr lang="en-US" sz="4400" dirty="0" smtClean="0"/>
              <a:t>powershell resource </a:t>
            </a:r>
            <a:r>
              <a:rPr lang="en-US" sz="4400" dirty="0"/>
              <a:t>to install </a:t>
            </a:r>
            <a:r>
              <a:rPr lang="en-US" sz="4400" dirty="0" smtClean="0"/>
              <a:t>IIS</a:t>
            </a:r>
            <a:endParaRPr lang="en-US" sz="4400" dirty="0" smtClean="0">
              <a:sym typeface="Rockwell" charset="0"/>
            </a:endParaRPr>
          </a:p>
        </p:txBody>
      </p:sp>
      <p:sp>
        <p:nvSpPr>
          <p:cNvPr id="186371" name="Rectangle 2"/>
          <p:cNvSpPr>
            <a:spLocks noGrp="1" noChangeArrowheads="1"/>
          </p:cNvSpPr>
          <p:nvPr>
            <p:ph idx="1"/>
          </p:nvPr>
        </p:nvSpPr>
        <p:spPr>
          <a:xfrm>
            <a:off x="812880" y="1557725"/>
            <a:ext cx="14631830" cy="6609964"/>
          </a:xfrm>
        </p:spPr>
        <p:txBody>
          <a:bodyPr/>
          <a:lstStyle/>
          <a:p>
            <a:pPr marL="0" indent="0" eaLnBrk="1" hangingPunct="1">
              <a:buNone/>
            </a:pPr>
            <a:r>
              <a:rPr lang="en-US" sz="3300" dirty="0" smtClean="0"/>
              <a:t>      Add the following to cookbooks\</a:t>
            </a:r>
            <a:r>
              <a:rPr lang="en-US" sz="3300" dirty="0" err="1" smtClean="0"/>
              <a:t>iis_demo</a:t>
            </a:r>
            <a:r>
              <a:rPr lang="en-US" sz="3300" dirty="0" smtClean="0"/>
              <a:t>\recipes\</a:t>
            </a:r>
            <a:r>
              <a:rPr lang="en-US" sz="3300" dirty="0" err="1" smtClean="0"/>
              <a:t>default.rb</a:t>
            </a:r>
            <a:endParaRPr lang="en-US" sz="3300" dirty="0" smtClean="0"/>
          </a:p>
          <a:p>
            <a:pPr eaLnBrk="1" hangingPunct="1"/>
            <a:endParaRPr lang="en-US" sz="3300" dirty="0"/>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Cookbook Name:: </a:t>
            </a:r>
            <a:r>
              <a:rPr lang="en-US" sz="2400" i="1" dirty="0" err="1" smtClean="0">
                <a:solidFill>
                  <a:srgbClr val="408080"/>
                </a:solidFill>
                <a:latin typeface="Courier"/>
                <a:ea typeface="Courier"/>
                <a:cs typeface="Courier"/>
                <a:sym typeface="Courier"/>
              </a:rPr>
              <a:t>iis_demo</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Recipe:: default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smtClean="0">
                <a:solidFill>
                  <a:srgbClr val="408080"/>
                </a:solidFill>
                <a:latin typeface="Courier"/>
                <a:ea typeface="Courier"/>
                <a:cs typeface="Courier"/>
                <a:sym typeface="Courier"/>
              </a:rPr>
              <a:t># Copyright 2014, </a:t>
            </a:r>
            <a:r>
              <a:rPr lang="en-US" sz="2400" i="1" dirty="0">
                <a:solidFill>
                  <a:srgbClr val="408080"/>
                </a:solidFill>
                <a:latin typeface="Courier"/>
                <a:ea typeface="Courier"/>
                <a:cs typeface="Courier"/>
                <a:sym typeface="Courier"/>
              </a:rPr>
              <a:t>YOUR_COMPANY_NAME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 All rights reserved - Do Not Redistribute</a:t>
            </a:r>
            <a:endParaRPr lang="en-US" sz="2400" dirty="0">
              <a:latin typeface="Courier"/>
              <a:ea typeface="Courier"/>
              <a:cs typeface="Courier"/>
              <a:sym typeface="Courier"/>
            </a:endParaRPr>
          </a:p>
          <a:p>
            <a:pPr marL="0" indent="0">
              <a:spcBef>
                <a:spcPts val="0"/>
              </a:spcBef>
              <a:buNone/>
            </a:pPr>
            <a:r>
              <a:rPr lang="en-US" sz="2400" i="1" dirty="0">
                <a:solidFill>
                  <a:srgbClr val="408080"/>
                </a:solidFill>
                <a:latin typeface="Courier"/>
                <a:ea typeface="Courier"/>
                <a:cs typeface="Courier"/>
                <a:sym typeface="Courier"/>
              </a:rPr>
              <a:t>#</a:t>
            </a:r>
          </a:p>
          <a:p>
            <a:pPr marL="0" indent="0">
              <a:spcBef>
                <a:spcPts val="0"/>
              </a:spcBef>
              <a:buNone/>
            </a:pPr>
            <a:endParaRPr lang="en-US" sz="1300" dirty="0"/>
          </a:p>
          <a:p>
            <a:pPr marL="0" indent="0">
              <a:buNone/>
            </a:pPr>
            <a:r>
              <a:rPr lang="en-US" sz="3200" dirty="0" err="1">
                <a:latin typeface="Courier"/>
                <a:cs typeface="Courier"/>
              </a:rPr>
              <a:t>powershell_script</a:t>
            </a:r>
            <a:r>
              <a:rPr lang="en-US" sz="3200" dirty="0">
                <a:latin typeface="Courier"/>
                <a:cs typeface="Courier"/>
              </a:rPr>
              <a:t> </a:t>
            </a:r>
            <a:r>
              <a:rPr lang="en-US" sz="3200" dirty="0">
                <a:solidFill>
                  <a:srgbClr val="BA2121"/>
                </a:solidFill>
                <a:latin typeface="Courier"/>
                <a:cs typeface="Courier"/>
              </a:rPr>
              <a:t>"Install IIS" </a:t>
            </a:r>
            <a:r>
              <a:rPr lang="en-US" sz="3200" b="1" dirty="0">
                <a:solidFill>
                  <a:srgbClr val="008000"/>
                </a:solidFill>
                <a:latin typeface="Courier"/>
                <a:cs typeface="Courier"/>
              </a:rPr>
              <a:t>do </a:t>
            </a:r>
          </a:p>
          <a:p>
            <a:pPr marL="0" indent="0">
              <a:buNone/>
            </a:pPr>
            <a:r>
              <a:rPr lang="en-US" sz="3200" dirty="0">
                <a:latin typeface="Courier"/>
                <a:cs typeface="Courier"/>
              </a:rPr>
              <a:t>  code </a:t>
            </a:r>
            <a:r>
              <a:rPr lang="en-US" sz="3200" dirty="0">
                <a:solidFill>
                  <a:srgbClr val="BA2121"/>
                </a:solidFill>
                <a:latin typeface="Courier"/>
                <a:cs typeface="Courier"/>
              </a:rPr>
              <a:t>"add-</a:t>
            </a:r>
            <a:r>
              <a:rPr lang="en-US" sz="3200" dirty="0" err="1">
                <a:solidFill>
                  <a:srgbClr val="BA2121"/>
                </a:solidFill>
                <a:latin typeface="Courier"/>
                <a:cs typeface="Courier"/>
              </a:rPr>
              <a:t>windowsfeature</a:t>
            </a:r>
            <a:r>
              <a:rPr lang="en-US" sz="3200" dirty="0">
                <a:solidFill>
                  <a:srgbClr val="BA2121"/>
                </a:solidFill>
                <a:latin typeface="Courier"/>
                <a:cs typeface="Courier"/>
              </a:rPr>
              <a:t> Web-Server"</a:t>
            </a:r>
          </a:p>
          <a:p>
            <a:pPr marL="0" indent="0">
              <a:buNone/>
            </a:pPr>
            <a:r>
              <a:rPr lang="en-US" sz="3200" dirty="0">
                <a:latin typeface="Courier"/>
                <a:cs typeface="Courier"/>
              </a:rPr>
              <a:t>  action </a:t>
            </a:r>
            <a:r>
              <a:rPr lang="en-US" sz="3200" dirty="0">
                <a:solidFill>
                  <a:srgbClr val="19177C"/>
                </a:solidFill>
                <a:latin typeface="Courier"/>
                <a:cs typeface="Courier"/>
              </a:rPr>
              <a:t>:run</a:t>
            </a:r>
          </a:p>
          <a:p>
            <a:pPr marL="0" indent="0">
              <a:buNone/>
            </a:pPr>
            <a:r>
              <a:rPr lang="en-US" sz="3200" b="1" dirty="0">
                <a:solidFill>
                  <a:srgbClr val="008000"/>
                </a:solidFill>
                <a:latin typeface="Courier"/>
                <a:cs typeface="Courier"/>
              </a:rPr>
              <a:t>end</a:t>
            </a:r>
          </a:p>
        </p:txBody>
      </p:sp>
      <p:sp>
        <p:nvSpPr>
          <p:cNvPr id="186373" name="Rectangle 4"/>
          <p:cNvSpPr>
            <a:spLocks/>
          </p:cNvSpPr>
          <p:nvPr/>
        </p:nvSpPr>
        <p:spPr bwMode="auto">
          <a:xfrm>
            <a:off x="463283" y="5985741"/>
            <a:ext cx="10402316" cy="254865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5" name="Rectangle 1"/>
          <p:cNvSpPr>
            <a:spLocks/>
          </p:cNvSpPr>
          <p:nvPr/>
        </p:nvSpPr>
        <p:spPr bwMode="auto">
          <a:xfrm>
            <a:off x="6642100" y="8470900"/>
            <a:ext cx="30480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dirty="0">
                <a:solidFill>
                  <a:schemeClr val="tx1"/>
                </a:solidFill>
                <a:latin typeface="Courier"/>
                <a:ea typeface="Courier"/>
                <a:cs typeface="Courier"/>
                <a:sym typeface="Courier"/>
              </a:rPr>
              <a:t>SAVE FILE!</a:t>
            </a:r>
          </a:p>
        </p:txBody>
      </p:sp>
      <p:sp>
        <p:nvSpPr>
          <p:cNvPr id="7" name="Rectangle 5"/>
          <p:cNvSpPr>
            <a:spLocks/>
          </p:cNvSpPr>
          <p:nvPr/>
        </p:nvSpPr>
        <p:spPr bwMode="auto">
          <a:xfrm>
            <a:off x="356394" y="2514600"/>
            <a:ext cx="14401800" cy="3124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294655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812880"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kern="0" dirty="0" smtClean="0"/>
          </a:p>
          <a:p>
            <a:pPr marL="0" indent="0" defTabSz="914400">
              <a:buNone/>
            </a:pPr>
            <a:endParaRPr lang="en-US" dirty="0"/>
          </a:p>
        </p:txBody>
      </p:sp>
    </p:spTree>
    <p:extLst>
      <p:ext uri="{BB962C8B-B14F-4D97-AF65-F5344CB8AC3E}">
        <p14:creationId xmlns:p14="http://schemas.microsoft.com/office/powerpoint/2010/main" val="120747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383872"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b="1"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marL="0" indent="0" defTabSz="914400">
              <a:buNone/>
            </a:pPr>
            <a:endParaRPr lang="en-US" dirty="0"/>
          </a:p>
        </p:txBody>
      </p:sp>
      <p:sp>
        <p:nvSpPr>
          <p:cNvPr id="7" name="Rectangle 5"/>
          <p:cNvSpPr>
            <a:spLocks/>
          </p:cNvSpPr>
          <p:nvPr/>
        </p:nvSpPr>
        <p:spPr bwMode="auto">
          <a:xfrm>
            <a:off x="10719594" y="2514600"/>
            <a:ext cx="5029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90091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b="1"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marL="0" indent="0" defTabSz="914400">
              <a:buNone/>
            </a:pPr>
            <a:endParaRPr lang="en-US" dirty="0"/>
          </a:p>
        </p:txBody>
      </p:sp>
      <p:sp>
        <p:nvSpPr>
          <p:cNvPr id="13" name="Rectangle 5"/>
          <p:cNvSpPr>
            <a:spLocks/>
          </p:cNvSpPr>
          <p:nvPr/>
        </p:nvSpPr>
        <p:spPr bwMode="auto">
          <a:xfrm>
            <a:off x="14072394" y="2514600"/>
            <a:ext cx="16764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3124200"/>
            <a:ext cx="9601200" cy="14478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6299994" y="2667000"/>
            <a:ext cx="441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2939549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a:t>
            </a:r>
            <a:r>
              <a:rPr lang="en-US" b="1" dirty="0" smtClean="0"/>
              <a:t>parameter</a:t>
            </a:r>
            <a:endParaRPr lang="en-US" b="1" dirty="0" smtClean="0">
              <a:latin typeface="Arial Italic" pitchFamily="34" charset="0"/>
              <a:sym typeface="Arial Italic" pitchFamily="34" charset="0"/>
            </a:endParaRPr>
          </a:p>
          <a:p>
            <a:pPr marL="0" indent="0" defTabSz="914400">
              <a:buNone/>
            </a:pPr>
            <a:endParaRPr lang="en-US" dirty="0"/>
          </a:p>
        </p:txBody>
      </p:sp>
      <p:sp>
        <p:nvSpPr>
          <p:cNvPr id="13" name="Rectangle 5"/>
          <p:cNvSpPr>
            <a:spLocks/>
          </p:cNvSpPr>
          <p:nvPr/>
        </p:nvSpPr>
        <p:spPr bwMode="auto">
          <a:xfrm>
            <a:off x="6299994" y="3581400"/>
            <a:ext cx="9601200" cy="990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6299994" y="2667000"/>
            <a:ext cx="88392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81482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
          <p:cNvSpPr>
            <a:spLocks/>
          </p:cNvSpPr>
          <p:nvPr/>
        </p:nvSpPr>
        <p:spPr bwMode="auto">
          <a:xfrm>
            <a:off x="6223794" y="2197099"/>
            <a:ext cx="97536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err="1">
                <a:latin typeface="Courier"/>
                <a:ea typeface="Courier"/>
                <a:cs typeface="Courier"/>
                <a:sym typeface="Courier"/>
              </a:rPr>
              <a:t>p</a:t>
            </a:r>
            <a:r>
              <a:rPr lang="en-US" sz="3200" dirty="0" err="1" smtClean="0">
                <a:solidFill>
                  <a:schemeClr val="tx1"/>
                </a:solidFill>
                <a:latin typeface="Courier"/>
                <a:ea typeface="Courier"/>
                <a:cs typeface="Courier"/>
                <a:sym typeface="Courier"/>
              </a:rPr>
              <a:t>owershell_script</a:t>
            </a:r>
            <a:r>
              <a:rPr lang="en-US" sz="3200" dirty="0" smtClean="0">
                <a:solidFill>
                  <a:schemeClr val="tx1"/>
                </a:solidFill>
                <a:latin typeface="Courier"/>
                <a:ea typeface="Courier"/>
                <a:cs typeface="Courier"/>
                <a:sym typeface="Courier"/>
              </a:rPr>
              <a:t> </a:t>
            </a:r>
            <a:r>
              <a:rPr lang="en-US" sz="3200" dirty="0" smtClean="0">
                <a:solidFill>
                  <a:srgbClr val="BA2121"/>
                </a:solidFill>
                <a:latin typeface="Courier"/>
                <a:ea typeface="Courier"/>
                <a:cs typeface="Courier"/>
                <a:sym typeface="Courier"/>
              </a:rPr>
              <a:t>"Install IIS"</a:t>
            </a:r>
            <a:r>
              <a:rPr lang="en-US" sz="3200" dirty="0" smtClean="0">
                <a:solidFill>
                  <a:schemeClr val="tx1"/>
                </a:solidFill>
                <a:latin typeface="Courier"/>
                <a:ea typeface="Courier"/>
                <a:cs typeface="Courier"/>
                <a:sym typeface="Courier"/>
              </a:rPr>
              <a:t> </a:t>
            </a:r>
            <a:r>
              <a:rPr lang="en-US" sz="3200" b="1" dirty="0" smtClean="0">
                <a:solidFill>
                  <a:srgbClr val="008000"/>
                </a:solidFill>
                <a:latin typeface="Courier"/>
                <a:ea typeface="Courier"/>
                <a:cs typeface="Courier"/>
                <a:sym typeface="Courier"/>
              </a:rPr>
              <a:t>do</a:t>
            </a:r>
            <a:endParaRPr lang="en-US" sz="3200" dirty="0" smtClean="0">
              <a:solidFill>
                <a:schemeClr val="tx1"/>
              </a:solidFill>
              <a:latin typeface="Courier"/>
              <a:ea typeface="Courier"/>
              <a:cs typeface="Courier"/>
              <a:sym typeface="Courier"/>
            </a:endParaRPr>
          </a:p>
          <a:p>
            <a:r>
              <a:rPr lang="en-US" sz="3200" dirty="0" smtClean="0">
                <a:latin typeface="Courier"/>
                <a:ea typeface="Courier"/>
                <a:cs typeface="Courier"/>
                <a:sym typeface="Courier"/>
              </a:rPr>
              <a:t>  code "add-</a:t>
            </a:r>
            <a:r>
              <a:rPr lang="en-US" sz="3200" dirty="0" err="1" smtClean="0">
                <a:latin typeface="Courier"/>
                <a:ea typeface="Courier"/>
                <a:cs typeface="Courier"/>
                <a:sym typeface="Courier"/>
              </a:rPr>
              <a:t>windowsfeature</a:t>
            </a:r>
            <a:r>
              <a:rPr lang="en-US" sz="3200" dirty="0" smtClean="0">
                <a:latin typeface="Courier"/>
                <a:ea typeface="Courier"/>
                <a:cs typeface="Courier"/>
                <a:sym typeface="Courier"/>
              </a:rPr>
              <a:t> </a:t>
            </a:r>
            <a:r>
              <a:rPr lang="en-US" sz="3200" dirty="0">
                <a:latin typeface="Courier"/>
                <a:ea typeface="Courier"/>
                <a:cs typeface="Courier"/>
                <a:sym typeface="Courier"/>
              </a:rPr>
              <a:t>Web-Server"</a:t>
            </a:r>
            <a:endParaRPr lang="en-US" sz="3200" dirty="0" smtClean="0">
              <a:latin typeface="Courier"/>
              <a:ea typeface="Courier"/>
              <a:cs typeface="Courier"/>
              <a:sym typeface="Courier"/>
            </a:endParaRPr>
          </a:p>
          <a:p>
            <a:r>
              <a:rPr lang="en-US" sz="3200" dirty="0" smtClean="0">
                <a:solidFill>
                  <a:schemeClr val="tx1"/>
                </a:solidFill>
                <a:latin typeface="Courier"/>
                <a:ea typeface="Courier"/>
                <a:cs typeface="Courier"/>
                <a:sym typeface="Courier"/>
              </a:rPr>
              <a:t>  action :run</a:t>
            </a:r>
          </a:p>
          <a:p>
            <a:r>
              <a:rPr lang="en-US" sz="3200" b="1" dirty="0" smtClean="0">
                <a:solidFill>
                  <a:srgbClr val="008000"/>
                </a:solidFill>
                <a:latin typeface="Courier"/>
                <a:ea typeface="Courier"/>
                <a:cs typeface="Courier"/>
                <a:sym typeface="Courier"/>
              </a:rPr>
              <a:t>end</a:t>
            </a:r>
            <a:endParaRPr lang="en-US" sz="3200" b="1" dirty="0">
              <a:solidFill>
                <a:srgbClr val="008000"/>
              </a:solidFill>
              <a:latin typeface="Courier"/>
              <a:ea typeface="Courier"/>
              <a:cs typeface="Courier"/>
              <a:sym typeface="Courier"/>
            </a:endParaRPr>
          </a:p>
        </p:txBody>
      </p:sp>
      <p:sp>
        <p:nvSpPr>
          <p:cNvPr id="269314" name="Rectangle 2"/>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4" name="Rectangle 3"/>
          <p:cNvSpPr txBox="1">
            <a:spLocks noChangeArrowheads="1"/>
          </p:cNvSpPr>
          <p:nvPr/>
        </p:nvSpPr>
        <p:spPr>
          <a:xfrm>
            <a:off x="432594" y="2133600"/>
            <a:ext cx="6289211" cy="60340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Is a </a:t>
            </a:r>
            <a:r>
              <a:rPr lang="en-US" kern="0" dirty="0" err="1" smtClean="0">
                <a:latin typeface="Arial Bold" pitchFamily="34" charset="0"/>
                <a:cs typeface="Arial Bold" pitchFamily="34" charset="0"/>
                <a:sym typeface="Arial Bold" pitchFamily="34" charset="0"/>
              </a:rPr>
              <a:t>powershell_script</a:t>
            </a:r>
            <a:r>
              <a:rPr lang="en-US" kern="0" dirty="0" smtClean="0">
                <a:latin typeface="Arial Bold" pitchFamily="34" charset="0"/>
                <a:cs typeface="Arial Bold" pitchFamily="34" charset="0"/>
                <a:sym typeface="Arial Bold" pitchFamily="34" charset="0"/>
              </a:rPr>
              <a:t> </a:t>
            </a:r>
            <a:r>
              <a:rPr lang="en-US" kern="0" dirty="0" smtClean="0"/>
              <a:t>resource</a:t>
            </a:r>
          </a:p>
          <a:p>
            <a:pPr defTabSz="914400"/>
            <a:r>
              <a:rPr lang="en-US" dirty="0"/>
              <a:t>Whose </a:t>
            </a:r>
            <a:r>
              <a:rPr lang="en-US" dirty="0">
                <a:latin typeface="Arial Bold" pitchFamily="34" charset="0"/>
                <a:cs typeface="Arial Bold" pitchFamily="34" charset="0"/>
                <a:sym typeface="Arial Bold" pitchFamily="34" charset="0"/>
              </a:rPr>
              <a:t>name</a:t>
            </a:r>
            <a:r>
              <a:rPr lang="en-US" dirty="0"/>
              <a:t> is </a:t>
            </a:r>
            <a:r>
              <a:rPr lang="en-US" sz="4800" dirty="0">
                <a:solidFill>
                  <a:srgbClr val="BA2121"/>
                </a:solidFill>
                <a:latin typeface="Courier"/>
                <a:ea typeface="Courier"/>
                <a:cs typeface="Courier"/>
                <a:sym typeface="Courier"/>
              </a:rPr>
              <a:t>Install </a:t>
            </a:r>
            <a:r>
              <a:rPr lang="en-US" sz="4800" dirty="0" smtClean="0">
                <a:solidFill>
                  <a:srgbClr val="BA2121"/>
                </a:solidFill>
                <a:latin typeface="Courier"/>
                <a:ea typeface="Courier"/>
                <a:cs typeface="Courier"/>
                <a:sym typeface="Courier"/>
              </a:rPr>
              <a:t>IIS</a:t>
            </a:r>
          </a:p>
          <a:p>
            <a:pPr defTabSz="914400"/>
            <a:r>
              <a:rPr lang="en-US" dirty="0" smtClean="0"/>
              <a:t>With code parameter</a:t>
            </a:r>
            <a:endParaRPr lang="en-US" dirty="0" smtClean="0">
              <a:latin typeface="Arial Italic" pitchFamily="34" charset="0"/>
              <a:sym typeface="Arial Italic" pitchFamily="34" charset="0"/>
            </a:endParaRPr>
          </a:p>
          <a:p>
            <a:pPr defTabSz="914400"/>
            <a:r>
              <a:rPr lang="en-US" dirty="0"/>
              <a:t>With </a:t>
            </a:r>
            <a:r>
              <a:rPr lang="en-US" dirty="0" smtClean="0"/>
              <a:t>a </a:t>
            </a:r>
            <a:r>
              <a:rPr lang="en-US" dirty="0">
                <a:sym typeface="Courier"/>
              </a:rPr>
              <a:t>run </a:t>
            </a:r>
            <a:r>
              <a:rPr lang="en-US" b="1" dirty="0">
                <a:sym typeface="Arial Bold" pitchFamily="34" charset="0"/>
              </a:rPr>
              <a:t>action</a:t>
            </a:r>
            <a:endParaRPr lang="en-US" b="1" dirty="0"/>
          </a:p>
        </p:txBody>
      </p:sp>
      <p:sp>
        <p:nvSpPr>
          <p:cNvPr id="14" name="Rectangle 5"/>
          <p:cNvSpPr>
            <a:spLocks/>
          </p:cNvSpPr>
          <p:nvPr/>
        </p:nvSpPr>
        <p:spPr bwMode="auto">
          <a:xfrm>
            <a:off x="6299994" y="4038600"/>
            <a:ext cx="960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6299994" y="2667000"/>
            <a:ext cx="9525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28172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Stages of Learning - </a:t>
            </a:r>
            <a:r>
              <a:rPr lang="en-US" b="1" dirty="0" err="1"/>
              <a:t>Shuhari</a:t>
            </a:r>
            <a:endParaRPr lang="en-US" dirty="0"/>
          </a:p>
        </p:txBody>
      </p:sp>
      <p:sp>
        <p:nvSpPr>
          <p:cNvPr id="3" name="Content Placeholder 2"/>
          <p:cNvSpPr>
            <a:spLocks noGrp="1"/>
          </p:cNvSpPr>
          <p:nvPr>
            <p:ph idx="1"/>
          </p:nvPr>
        </p:nvSpPr>
        <p:spPr/>
        <p:txBody>
          <a:bodyPr/>
          <a:lstStyle/>
          <a:p>
            <a:r>
              <a:rPr lang="en-US" dirty="0" err="1"/>
              <a:t>Shuhari</a:t>
            </a:r>
            <a:r>
              <a:rPr lang="en-US" dirty="0"/>
              <a:t> - first learn, then detach, and finally transcend</a:t>
            </a:r>
          </a:p>
          <a:p>
            <a:pPr lvl="1"/>
            <a:r>
              <a:rPr lang="en-US" dirty="0" err="1"/>
              <a:t>shu</a:t>
            </a:r>
            <a:r>
              <a:rPr lang="en-US" dirty="0"/>
              <a:t> - "obey" - traditional wisdom</a:t>
            </a:r>
          </a:p>
          <a:p>
            <a:pPr lvl="1"/>
            <a:r>
              <a:rPr lang="en-US" dirty="0"/>
              <a:t>ha - "detach" - break with tradition</a:t>
            </a:r>
          </a:p>
          <a:p>
            <a:pPr lvl="1"/>
            <a:r>
              <a:rPr lang="en-US" dirty="0" err="1"/>
              <a:t>ri</a:t>
            </a:r>
            <a:r>
              <a:rPr lang="en-US" dirty="0"/>
              <a:t> - "separate" - transcend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394" y="3124200"/>
            <a:ext cx="3048000" cy="1308100"/>
          </a:xfrm>
          <a:prstGeom prst="rect">
            <a:avLst/>
          </a:prstGeom>
        </p:spPr>
      </p:pic>
    </p:spTree>
    <p:extLst>
      <p:ext uri="{BB962C8B-B14F-4D97-AF65-F5344CB8AC3E}">
        <p14:creationId xmlns:p14="http://schemas.microsoft.com/office/powerpoint/2010/main" val="2264658641"/>
      </p:ext>
    </p:extLst>
  </p:cSld>
  <p:clrMapOvr>
    <a:masterClrMapping/>
  </p:clrMapOvr>
  <p:transition xmlns:p14="http://schemas.microsoft.com/office/powerpoint/2010/mai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
          <p:cNvSpPr>
            <a:spLocks/>
          </p:cNvSpPr>
          <p:nvPr/>
        </p:nvSpPr>
        <p:spPr bwMode="auto">
          <a:xfrm>
            <a:off x="6642749" y="8394704"/>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2515" name="Rectangle 2"/>
          <p:cNvSpPr>
            <a:spLocks/>
          </p:cNvSpPr>
          <p:nvPr/>
        </p:nvSpPr>
        <p:spPr bwMode="auto">
          <a:xfrm>
            <a:off x="838282" y="2381250"/>
            <a:ext cx="14631830" cy="5994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i="1" dirty="0">
                <a:solidFill>
                  <a:srgbClr val="408080"/>
                </a:solidFill>
                <a:latin typeface="Courier"/>
                <a:ea typeface="Courier"/>
                <a:cs typeface="Courier"/>
                <a:sym typeface="Courier"/>
              </a:rPr>
              <a:t>...</a:t>
            </a:r>
          </a:p>
          <a:p>
            <a:r>
              <a:rPr lang="en-US" i="1" dirty="0">
                <a:solidFill>
                  <a:srgbClr val="408080"/>
                </a:solidFill>
                <a:latin typeface="Courier"/>
                <a:ea typeface="Courier"/>
                <a:cs typeface="Courier"/>
                <a:sym typeface="Courier"/>
              </a:rPr>
              <a:t># All rights reserved - Do Not Redistribute</a:t>
            </a:r>
            <a:endParaRPr lang="en-US" dirty="0">
              <a:solidFill>
                <a:schemeClr val="tx1"/>
              </a:solidFill>
              <a:latin typeface="Courier"/>
              <a:ea typeface="Courier"/>
              <a:cs typeface="Courier"/>
              <a:sym typeface="Courier"/>
            </a:endParaRPr>
          </a:p>
          <a:p>
            <a:r>
              <a:rPr lang="en-US" i="1" dirty="0">
                <a:solidFill>
                  <a:srgbClr val="408080"/>
                </a:solidFill>
                <a:latin typeface="Courier"/>
                <a:ea typeface="Courier"/>
                <a:cs typeface="Courier"/>
                <a:sym typeface="Courier"/>
              </a:rPr>
              <a:t>#</a:t>
            </a:r>
          </a:p>
          <a:p>
            <a:endParaRPr lang="en-US" i="1" dirty="0">
              <a:solidFill>
                <a:srgbClr val="408080"/>
              </a:solidFill>
              <a:latin typeface="Courier"/>
              <a:ea typeface="Courier"/>
              <a:cs typeface="Courier"/>
              <a:sym typeface="Courier"/>
            </a:endParaRPr>
          </a:p>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"Install IIS"</a:t>
            </a:r>
            <a:r>
              <a:rPr lang="en-US" dirty="0" smtClean="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t>
            </a:r>
            <a:r>
              <a:rPr lang="en-US" dirty="0">
                <a:latin typeface="Courier"/>
                <a:ea typeface="Courier"/>
                <a:cs typeface="Courier"/>
                <a:sym typeface="Courier"/>
              </a:rPr>
              <a:t>"</a:t>
            </a:r>
            <a:r>
              <a:rPr lang="en-US" dirty="0" smtClean="0">
                <a:latin typeface="Courier"/>
                <a:cs typeface="Courier"/>
              </a:rPr>
              <a:t>add</a:t>
            </a:r>
            <a:r>
              <a:rPr lang="en-US" dirty="0">
                <a:latin typeface="Courier"/>
                <a:cs typeface="Courier"/>
              </a:rPr>
              <a:t>-</a:t>
            </a:r>
            <a:r>
              <a:rPr lang="en-US" dirty="0" err="1">
                <a:latin typeface="Courier"/>
                <a:cs typeface="Courier"/>
              </a:rPr>
              <a:t>windowsfeature</a:t>
            </a:r>
            <a:r>
              <a:rPr lang="en-US" dirty="0">
                <a:latin typeface="Courier"/>
                <a:cs typeface="Courier"/>
              </a:rPr>
              <a:t> </a:t>
            </a:r>
            <a:r>
              <a:rPr lang="en-US" dirty="0" smtClean="0">
                <a:latin typeface="Courier"/>
                <a:cs typeface="Courier"/>
              </a:rPr>
              <a:t>Web-Server</a:t>
            </a:r>
            <a:r>
              <a:rPr lang="en-US" dirty="0">
                <a:latin typeface="Courier"/>
                <a:ea typeface="Courier"/>
                <a:cs typeface="Courier"/>
                <a:sym typeface="Courier"/>
              </a:rPr>
              <a:t>"</a:t>
            </a:r>
            <a:endParaRPr lang="en-US" dirty="0">
              <a:latin typeface="Courier"/>
              <a:cs typeface="Courier"/>
            </a:endParaRP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solidFill>
                  <a:schemeClr val="tx1"/>
                </a:solidFill>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smtClean="0">
                <a:solidFill>
                  <a:srgbClr val="BA2121"/>
                </a:solidFill>
                <a:latin typeface="Courier"/>
                <a:ea typeface="Courier"/>
                <a:cs typeface="Courier"/>
                <a:sym typeface="Courier"/>
              </a:rPr>
              <a:t>"</a:t>
            </a:r>
            <a:r>
              <a:rPr lang="en-US" dirty="0" smtClean="0">
                <a:solidFill>
                  <a:schemeClr val="tx1"/>
                </a:solidFill>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solidFill>
                <a:schemeClr val="tx1"/>
              </a:solidFill>
              <a:latin typeface="Courier"/>
              <a:ea typeface="Courier"/>
              <a:cs typeface="Courier"/>
              <a:sym typeface="Courier"/>
            </a:endParaRPr>
          </a:p>
          <a:p>
            <a:r>
              <a:rPr lang="en-US" dirty="0">
                <a:solidFill>
                  <a:schemeClr val="tx1"/>
                </a:solidFill>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solidFill>
                  <a:schemeClr val="tx1"/>
                </a:solidFill>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solidFill>
                  <a:schemeClr val="tx1"/>
                </a:solidFill>
                <a:latin typeface="Courier"/>
                <a:ea typeface="Courier"/>
                <a:cs typeface="Courier"/>
                <a:sym typeface="Courier"/>
              </a:rPr>
              <a:t> ]</a:t>
            </a:r>
          </a:p>
          <a:p>
            <a:r>
              <a:rPr lang="en-US" b="1" dirty="0">
                <a:solidFill>
                  <a:srgbClr val="008000"/>
                </a:solidFill>
                <a:latin typeface="Courier"/>
                <a:ea typeface="Courier"/>
                <a:cs typeface="Courier"/>
                <a:sym typeface="Courier"/>
              </a:rPr>
              <a:t>end</a:t>
            </a:r>
          </a:p>
        </p:txBody>
      </p:sp>
      <p:sp>
        <p:nvSpPr>
          <p:cNvPr id="275459" name="Rectangle 3"/>
          <p:cNvSpPr>
            <a:spLocks noGrp="1" noChangeArrowheads="1"/>
          </p:cNvSpPr>
          <p:nvPr>
            <p:ph type="title"/>
          </p:nvPr>
        </p:nvSpPr>
        <p:spPr/>
        <p:txBody>
          <a:bodyPr/>
          <a:lstStyle/>
          <a:p>
            <a:pPr eaLnBrk="1" hangingPunct="1">
              <a:defRPr/>
            </a:pPr>
            <a:r>
              <a:rPr lang="en-US" sz="3500">
                <a:sym typeface="Arial Bold" charset="0"/>
              </a:rPr>
              <a:t>Exercise:  Add a service resource to ensure the service is started and enabled at boot</a:t>
            </a:r>
          </a:p>
        </p:txBody>
      </p:sp>
      <p:sp>
        <p:nvSpPr>
          <p:cNvPr id="192517" name="Rectangle 4"/>
          <p:cNvSpPr>
            <a:spLocks/>
          </p:cNvSpPr>
          <p:nvPr/>
        </p:nvSpPr>
        <p:spPr bwMode="auto">
          <a:xfrm rot="10800000" flipH="1">
            <a:off x="914489" y="6248400"/>
            <a:ext cx="7328616" cy="16891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2518" name="Rectangle 5"/>
          <p:cNvSpPr>
            <a:spLocks/>
          </p:cNvSpPr>
          <p:nvPr/>
        </p:nvSpPr>
        <p:spPr bwMode="auto">
          <a:xfrm rot="10800000" flipH="1">
            <a:off x="990769" y="2559962"/>
            <a:ext cx="11088183" cy="3644896"/>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2519"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2520" name="Rectangle 7"/>
          <p:cNvSpPr>
            <a:spLocks/>
          </p:cNvSpPr>
          <p:nvPr/>
        </p:nvSpPr>
        <p:spPr bwMode="auto">
          <a:xfrm>
            <a:off x="5048743" y="1644664"/>
            <a:ext cx="14657232"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1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7466352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4"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Tree>
    <p:extLst>
      <p:ext uri="{BB962C8B-B14F-4D97-AF65-F5344CB8AC3E}">
        <p14:creationId xmlns:p14="http://schemas.microsoft.com/office/powerpoint/2010/main" val="41596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b="1" dirty="0" smtClean="0">
                <a:latin typeface="Arial Bold" pitchFamily="34" charset="0"/>
                <a:cs typeface="Arial Bold" pitchFamily="34" charset="0"/>
                <a:sym typeface="Arial Bold" pitchFamily="34" charset="0"/>
              </a:rPr>
              <a:t>service</a:t>
            </a:r>
            <a:r>
              <a:rPr lang="en-US" dirty="0" smtClean="0"/>
              <a:t> resource</a:t>
            </a:r>
          </a:p>
          <a:p>
            <a:pPr eaLnBrk="1" hangingPunct="1"/>
            <a:endParaRPr lang="en-US" dirty="0" smtClean="0"/>
          </a:p>
        </p:txBody>
      </p:sp>
      <p:sp>
        <p:nvSpPr>
          <p:cNvPr id="8" name="Rectangle 5"/>
          <p:cNvSpPr>
            <a:spLocks/>
          </p:cNvSpPr>
          <p:nvPr/>
        </p:nvSpPr>
        <p:spPr bwMode="auto">
          <a:xfrm>
            <a:off x="8433595" y="3200400"/>
            <a:ext cx="19812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14794" y="2667000"/>
            <a:ext cx="4876800" cy="1371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20441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pPr eaLnBrk="1" hangingPunct="1"/>
            <a:endParaRPr lang="en-US" dirty="0" smtClean="0"/>
          </a:p>
        </p:txBody>
      </p:sp>
      <p:sp>
        <p:nvSpPr>
          <p:cNvPr id="11" name="Rectangle 5"/>
          <p:cNvSpPr>
            <a:spLocks/>
          </p:cNvSpPr>
          <p:nvPr/>
        </p:nvSpPr>
        <p:spPr bwMode="auto">
          <a:xfrm>
            <a:off x="8357394" y="2590800"/>
            <a:ext cx="1981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4" name="Rectangle 5"/>
          <p:cNvSpPr>
            <a:spLocks/>
          </p:cNvSpPr>
          <p:nvPr/>
        </p:nvSpPr>
        <p:spPr bwMode="auto">
          <a:xfrm>
            <a:off x="8433594" y="3124200"/>
            <a:ext cx="6858000" cy="91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a:off x="12243594" y="2590800"/>
            <a:ext cx="1981200" cy="533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414208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p:cNvSpPr>
          <p:nvPr/>
        </p:nvSpPr>
        <p:spPr bwMode="auto">
          <a:xfrm>
            <a:off x="8281194" y="2520950"/>
            <a:ext cx="7582729" cy="174625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a:latin typeface="Courier"/>
                <a:ea typeface="Courier"/>
                <a:cs typeface="Courier"/>
                <a:sym typeface="Courier"/>
              </a:rPr>
              <a:t>service </a:t>
            </a:r>
            <a:r>
              <a:rPr lang="en-US" sz="3200" dirty="0" smtClean="0">
                <a:solidFill>
                  <a:srgbClr val="BA2121"/>
                </a:solidFill>
                <a:latin typeface="Courier"/>
                <a:ea typeface="Courier"/>
                <a:cs typeface="Courier"/>
                <a:sym typeface="Courier"/>
              </a:rPr>
              <a:t>"w3svc</a:t>
            </a:r>
            <a:r>
              <a:rPr lang="en-US" sz="3200" dirty="0">
                <a:solidFill>
                  <a:srgbClr val="BA2121"/>
                </a:solidFill>
                <a:latin typeface="Courier"/>
                <a:ea typeface="Courier"/>
                <a:cs typeface="Courier"/>
                <a:sym typeface="Courier"/>
              </a:rPr>
              <a:t>"</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p:txBody>
      </p:sp>
      <p:sp>
        <p:nvSpPr>
          <p:cNvPr id="13" name="Rectangle 5"/>
          <p:cNvSpPr>
            <a:spLocks/>
          </p:cNvSpPr>
          <p:nvPr/>
        </p:nvSpPr>
        <p:spPr bwMode="auto">
          <a:xfrm>
            <a:off x="8357394" y="2590800"/>
            <a:ext cx="69342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8" name="Rectangle 5"/>
          <p:cNvSpPr>
            <a:spLocks/>
          </p:cNvSpPr>
          <p:nvPr/>
        </p:nvSpPr>
        <p:spPr bwMode="auto">
          <a:xfrm>
            <a:off x="8433594" y="3657600"/>
            <a:ext cx="68580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278530" name="Rectangle 2"/>
          <p:cNvSpPr>
            <a:spLocks noGrp="1" noChangeArrowheads="1"/>
          </p:cNvSpPr>
          <p:nvPr>
            <p:ph type="title"/>
          </p:nvPr>
        </p:nvSpPr>
        <p:spPr/>
        <p:txBody>
          <a:bodyPr/>
          <a:lstStyle/>
          <a:p>
            <a:pPr eaLnBrk="1" hangingPunct="1">
              <a:defRPr/>
            </a:pPr>
            <a:r>
              <a:rPr lang="en-US" sz="7200" dirty="0">
                <a:sym typeface="Arial Bold" charset="0"/>
              </a:rPr>
              <a:t>So the resource we just wrote...</a:t>
            </a:r>
          </a:p>
        </p:txBody>
      </p:sp>
      <p:sp>
        <p:nvSpPr>
          <p:cNvPr id="194564" name="Rectangle 3"/>
          <p:cNvSpPr>
            <a:spLocks noGrp="1" noChangeArrowheads="1"/>
          </p:cNvSpPr>
          <p:nvPr>
            <p:ph type="body" idx="1"/>
          </p:nvPr>
        </p:nvSpPr>
        <p:spPr>
          <a:xfrm>
            <a:off x="812880" y="2133600"/>
            <a:ext cx="7544514" cy="6034088"/>
          </a:xfrm>
        </p:spPr>
        <p:txBody>
          <a:bodyPr/>
          <a:lstStyle/>
          <a:p>
            <a:pPr eaLnBrk="1" hangingPunct="1"/>
            <a:r>
              <a:rPr lang="en-US" dirty="0" smtClean="0"/>
              <a:t>Is a </a:t>
            </a:r>
            <a:r>
              <a:rPr lang="en-US" dirty="0" smtClean="0">
                <a:latin typeface="Arial Bold" pitchFamily="34" charset="0"/>
                <a:cs typeface="Arial Bold" pitchFamily="34" charset="0"/>
                <a:sym typeface="Arial Bold" pitchFamily="34" charset="0"/>
              </a:rPr>
              <a:t>service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is </a:t>
            </a:r>
            <a:r>
              <a:rPr lang="en-US" dirty="0" smtClean="0">
                <a:latin typeface="Arial Italic" pitchFamily="34" charset="0"/>
                <a:cs typeface="Arial Italic" pitchFamily="34" charset="0"/>
                <a:sym typeface="Arial Italic" pitchFamily="34" charset="0"/>
              </a:rPr>
              <a:t>w3svc</a:t>
            </a:r>
            <a:endParaRPr lang="en-US" dirty="0" smtClean="0"/>
          </a:p>
          <a:p>
            <a:r>
              <a:rPr lang="en-US" dirty="0"/>
              <a:t>With two </a:t>
            </a:r>
            <a:r>
              <a:rPr lang="en-US" b="1" dirty="0"/>
              <a:t>actions</a:t>
            </a:r>
            <a:r>
              <a:rPr lang="en-US" dirty="0"/>
              <a:t>:  </a:t>
            </a:r>
            <a:r>
              <a:rPr lang="en-US" dirty="0">
                <a:latin typeface="Arial Bold" pitchFamily="34" charset="0"/>
                <a:cs typeface="Arial Bold" pitchFamily="34" charset="0"/>
                <a:sym typeface="Arial Bold" pitchFamily="34" charset="0"/>
              </a:rPr>
              <a:t>start</a:t>
            </a:r>
            <a:r>
              <a:rPr lang="en-US" dirty="0"/>
              <a:t> and </a:t>
            </a:r>
            <a:r>
              <a:rPr lang="en-US" dirty="0">
                <a:latin typeface="Arial Bold" pitchFamily="34" charset="0"/>
                <a:cs typeface="Arial Bold" pitchFamily="34" charset="0"/>
                <a:sym typeface="Arial Bold" pitchFamily="34" charset="0"/>
              </a:rPr>
              <a:t>enable</a:t>
            </a:r>
            <a:endParaRPr lang="en-US" dirty="0">
              <a:latin typeface="Arial Bold" pitchFamily="34" charset="0"/>
              <a:ea typeface="ヒラギノ角ゴ ProN W6"/>
              <a:cs typeface="ヒラギノ角ゴ ProN W6"/>
              <a:sym typeface="Arial Bold" pitchFamily="34" charset="0"/>
            </a:endParaRPr>
          </a:p>
          <a:p>
            <a:pPr eaLnBrk="1" hangingPunct="1"/>
            <a:endParaRPr lang="en-US" dirty="0" smtClean="0"/>
          </a:p>
        </p:txBody>
      </p:sp>
    </p:spTree>
    <p:extLst>
      <p:ext uri="{BB962C8B-B14F-4D97-AF65-F5344CB8AC3E}">
        <p14:creationId xmlns:p14="http://schemas.microsoft.com/office/powerpoint/2010/main" val="4223090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1"/>
          <p:cNvSpPr>
            <a:spLocks noGrp="1" noChangeArrowheads="1"/>
          </p:cNvSpPr>
          <p:nvPr>
            <p:ph type="title"/>
          </p:nvPr>
        </p:nvSpPr>
        <p:spPr/>
        <p:txBody>
          <a:bodyPr/>
          <a:lstStyle/>
          <a:p>
            <a:pPr eaLnBrk="1" hangingPunct="1">
              <a:defRPr/>
            </a:pPr>
            <a:r>
              <a:rPr lang="en-US" sz="5100" dirty="0">
                <a:sym typeface="Arial Bold" charset="0"/>
              </a:rPr>
              <a:t>Notice we didn’t say how to </a:t>
            </a:r>
            <a:r>
              <a:rPr lang="en-US" sz="5100" dirty="0" smtClean="0">
                <a:sym typeface="Arial Bold" charset="0"/>
              </a:rPr>
              <a:t>restart the service</a:t>
            </a:r>
            <a:endParaRPr lang="en-US" sz="5100" dirty="0">
              <a:sym typeface="Arial Bold" charset="0"/>
            </a:endParaRPr>
          </a:p>
        </p:txBody>
      </p:sp>
      <p:sp>
        <p:nvSpPr>
          <p:cNvPr id="191491" name="Rectangle 2"/>
          <p:cNvSpPr>
            <a:spLocks noGrp="1" noChangeArrowheads="1"/>
          </p:cNvSpPr>
          <p:nvPr>
            <p:ph type="body" idx="1"/>
          </p:nvPr>
        </p:nvSpPr>
        <p:spPr/>
        <p:txBody>
          <a:bodyPr/>
          <a:lstStyle/>
          <a:p>
            <a:r>
              <a:rPr lang="en-US" dirty="0" smtClean="0"/>
              <a:t>Resources are </a:t>
            </a:r>
            <a:r>
              <a:rPr lang="en-US" dirty="0" smtClean="0">
                <a:latin typeface="Arial Bold" pitchFamily="34" charset="0"/>
                <a:cs typeface="Arial Bold" pitchFamily="34" charset="0"/>
                <a:sym typeface="Arial Bold" pitchFamily="34" charset="0"/>
              </a:rPr>
              <a:t>declarative</a:t>
            </a:r>
            <a:r>
              <a:rPr lang="en-US" dirty="0" smtClean="0"/>
              <a:t> - that means we say </a:t>
            </a:r>
            <a:r>
              <a:rPr lang="en-US" b="1" dirty="0" smtClean="0">
                <a:latin typeface="Arial Italic" pitchFamily="34" charset="0"/>
                <a:cs typeface="Arial Italic" pitchFamily="34" charset="0"/>
                <a:sym typeface="Arial Italic" pitchFamily="34" charset="0"/>
              </a:rPr>
              <a:t>what</a:t>
            </a:r>
            <a:r>
              <a:rPr lang="en-US" dirty="0" smtClean="0"/>
              <a:t> we want to have happen, rather than </a:t>
            </a:r>
            <a:r>
              <a:rPr lang="en-US" b="1" dirty="0" smtClean="0">
                <a:latin typeface="Arial Italic" pitchFamily="34" charset="0"/>
                <a:cs typeface="Arial Italic" pitchFamily="34" charset="0"/>
                <a:sym typeface="Arial Italic" pitchFamily="34" charset="0"/>
              </a:rPr>
              <a:t>how</a:t>
            </a:r>
            <a:endParaRPr lang="en-US" b="1" dirty="0"/>
          </a:p>
          <a:p>
            <a:endParaRPr lang="en-US" dirty="0"/>
          </a:p>
          <a:p>
            <a:r>
              <a:rPr lang="en-US" dirty="0"/>
              <a:t>Resources take action through </a:t>
            </a:r>
            <a:r>
              <a:rPr lang="en-US" dirty="0">
                <a:latin typeface="Arial Bold" charset="0"/>
                <a:cs typeface="Arial Bold" charset="0"/>
                <a:sym typeface="Arial Bold" charset="0"/>
              </a:rPr>
              <a:t>Providers</a:t>
            </a:r>
            <a:r>
              <a:rPr lang="en-US" dirty="0"/>
              <a:t> - providers perform the how </a:t>
            </a:r>
          </a:p>
          <a:p>
            <a:r>
              <a:rPr lang="en-US" dirty="0"/>
              <a:t>Chef </a:t>
            </a:r>
            <a:r>
              <a:rPr lang="en-US" dirty="0" smtClean="0"/>
              <a:t>determines the </a:t>
            </a:r>
            <a:r>
              <a:rPr lang="en-US" dirty="0" smtClean="0">
                <a:latin typeface="Arial Bold" charset="0"/>
                <a:cs typeface="Arial Bold" charset="0"/>
                <a:sym typeface="Arial Bold" charset="0"/>
              </a:rPr>
              <a:t>platform</a:t>
            </a:r>
            <a:r>
              <a:rPr lang="en-US" dirty="0" smtClean="0"/>
              <a:t> </a:t>
            </a:r>
            <a:r>
              <a:rPr lang="en-US" dirty="0"/>
              <a:t>the node is running to determine the correct </a:t>
            </a:r>
            <a:r>
              <a:rPr lang="en-US" dirty="0">
                <a:latin typeface="Arial Bold" charset="0"/>
                <a:cs typeface="Arial Bold" charset="0"/>
                <a:sym typeface="Arial Bold" charset="0"/>
              </a:rPr>
              <a:t>provider</a:t>
            </a:r>
            <a:r>
              <a:rPr lang="en-US" dirty="0"/>
              <a:t> for a resource</a:t>
            </a:r>
          </a:p>
        </p:txBody>
      </p:sp>
    </p:spTree>
    <p:extLst>
      <p:ext uri="{BB962C8B-B14F-4D97-AF65-F5344CB8AC3E}">
        <p14:creationId xmlns:p14="http://schemas.microsoft.com/office/powerpoint/2010/main" val="2050057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7" name="Rectangle 1"/>
          <p:cNvSpPr>
            <a:spLocks noGrp="1" noChangeArrowheads="1"/>
          </p:cNvSpPr>
          <p:nvPr>
            <p:ph type="body" idx="1"/>
          </p:nvPr>
        </p:nvSpPr>
        <p:spPr>
          <a:ln/>
        </p:spPr>
        <p:txBody>
          <a:bodyPr/>
          <a:lstStyle/>
          <a:p>
            <a:pPr marL="0" indent="0">
              <a:spcBef>
                <a:spcPct val="0"/>
              </a:spcBef>
              <a:buNone/>
            </a:pPr>
            <a:r>
              <a:rPr lang="en-US" sz="2800" dirty="0" err="1">
                <a:latin typeface="Courier" charset="0"/>
                <a:cs typeface="Courier" charset="0"/>
                <a:sym typeface="Courier" charset="0"/>
              </a:rPr>
              <a:t>def</a:t>
            </a:r>
            <a:r>
              <a:rPr lang="en-US" sz="2800" dirty="0">
                <a:latin typeface="Courier" charset="0"/>
                <a:cs typeface="Courier" charset="0"/>
                <a:sym typeface="Courier" charset="0"/>
              </a:rPr>
              <a:t> </a:t>
            </a:r>
            <a:r>
              <a:rPr lang="en-US" sz="2800" dirty="0" err="1">
                <a:latin typeface="Courier" charset="0"/>
                <a:cs typeface="Courier" charset="0"/>
                <a:sym typeface="Courier" charset="0"/>
              </a:rPr>
              <a:t>install_package</a:t>
            </a:r>
            <a:r>
              <a:rPr lang="en-US" sz="2800" dirty="0">
                <a:latin typeface="Courier" charset="0"/>
                <a:cs typeface="Courier" charset="0"/>
                <a:sym typeface="Courier" charset="0"/>
              </a:rPr>
              <a:t>(name, 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"#{name}=#{version}"</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 = name if @</a:t>
            </a:r>
            <a:r>
              <a:rPr lang="en-US" sz="2800" dirty="0" err="1">
                <a:latin typeface="Courier" charset="0"/>
                <a:cs typeface="Courier" charset="0"/>
                <a:sym typeface="Courier" charset="0"/>
              </a:rPr>
              <a:t>is_virtual_package</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run_command_with_systems_locale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:command =&gt; "apt-get -q -y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r>
              <a:rPr lang="en-US" sz="2800" dirty="0" err="1">
                <a:latin typeface="Courier" charset="0"/>
                <a:cs typeface="Courier" charset="0"/>
                <a:sym typeface="Courier" charset="0"/>
              </a:rPr>
              <a:t>expand_options</a:t>
            </a:r>
            <a:r>
              <a:rPr lang="en-US" sz="2800" dirty="0">
                <a:latin typeface="Courier" charset="0"/>
                <a:cs typeface="Courier" charset="0"/>
                <a:sym typeface="Courier" charset="0"/>
              </a:rPr>
              <a:t>(@</a:t>
            </a:r>
            <a:r>
              <a:rPr lang="en-US" sz="2800" dirty="0" err="1">
                <a:latin typeface="Courier" charset="0"/>
                <a:cs typeface="Courier" charset="0"/>
                <a:sym typeface="Courier" charset="0"/>
              </a:rPr>
              <a:t>new_resource.options</a:t>
            </a: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install #{</a:t>
            </a:r>
            <a:r>
              <a:rPr lang="en-US" sz="2800" dirty="0" err="1">
                <a:latin typeface="Courier" charset="0"/>
                <a:cs typeface="Courier" charset="0"/>
                <a:sym typeface="Courier" charset="0"/>
              </a:rPr>
              <a:t>package_name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:environment =&gt;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"DEBIAN_FRONTEND" =&gt; "</a:t>
            </a:r>
            <a:r>
              <a:rPr lang="en-US" sz="2800" dirty="0" err="1">
                <a:latin typeface="Courier" charset="0"/>
                <a:cs typeface="Courier" charset="0"/>
                <a:sym typeface="Courier" charset="0"/>
              </a:rPr>
              <a:t>noninteractive</a:t>
            </a:r>
            <a:r>
              <a:rPr lang="en-US" sz="2800" dirty="0">
                <a:latin typeface="Courier" charset="0"/>
                <a:cs typeface="Courier" charset="0"/>
                <a:sym typeface="Courier" charset="0"/>
              </a:rPr>
              <a:t>"</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  )</a:t>
            </a:r>
            <a:endParaRPr lang="en-US" sz="2800" dirty="0">
              <a:latin typeface="Courier" charset="0"/>
              <a:sym typeface="Courier" charset="0"/>
            </a:endParaRPr>
          </a:p>
          <a:p>
            <a:pPr marL="0" indent="0">
              <a:spcBef>
                <a:spcPts val="688"/>
              </a:spcBef>
              <a:buNone/>
            </a:pPr>
            <a:r>
              <a:rPr lang="en-US" sz="2800" dirty="0">
                <a:latin typeface="Courier" charset="0"/>
                <a:cs typeface="Courier" charset="0"/>
                <a:sym typeface="Courier" charset="0"/>
              </a:rPr>
              <a:t>end</a:t>
            </a:r>
            <a:endParaRPr lang="en-US" sz="2800" dirty="0">
              <a:latin typeface="Courier" charset="0"/>
              <a:sym typeface="Courier" charset="0"/>
            </a:endParaRPr>
          </a:p>
        </p:txBody>
      </p:sp>
      <p:sp>
        <p:nvSpPr>
          <p:cNvPr id="423938" name="Rectangle 2"/>
          <p:cNvSpPr>
            <a:spLocks noGrp="1" noChangeArrowheads="1"/>
          </p:cNvSpPr>
          <p:nvPr>
            <p:ph type="title"/>
          </p:nvPr>
        </p:nvSpPr>
        <p:spPr>
          <a:ln/>
        </p:spPr>
        <p:txBody>
          <a:bodyPr/>
          <a:lstStyle/>
          <a:p>
            <a:r>
              <a:rPr lang="en-US"/>
              <a:t>Provider Example</a:t>
            </a:r>
          </a:p>
        </p:txBody>
      </p:sp>
      <p:sp>
        <p:nvSpPr>
          <p:cNvPr id="423939" name="Rectangle 3"/>
          <p:cNvSpPr>
            <a:spLocks/>
          </p:cNvSpPr>
          <p:nvPr/>
        </p:nvSpPr>
        <p:spPr bwMode="auto">
          <a:xfrm>
            <a:off x="1536850" y="4000500"/>
            <a:ext cx="9792657" cy="14859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716039942"/>
      </p:ext>
    </p:extLst>
  </p:cSld>
  <p:clrMapOvr>
    <a:masterClrMapping/>
  </p:clrMapOvr>
  <p:transition xmlns:p14="http://schemas.microsoft.com/office/powerpoint/2010/mai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1"/>
          <p:cNvSpPr>
            <a:spLocks noGrp="1" noChangeArrowheads="1"/>
          </p:cNvSpPr>
          <p:nvPr>
            <p:ph type="title"/>
          </p:nvPr>
        </p:nvSpPr>
        <p:spPr>
          <a:ln/>
        </p:spPr>
        <p:txBody>
          <a:bodyPr/>
          <a:lstStyle/>
          <a:p>
            <a:r>
              <a:rPr lang="en-US"/>
              <a:t>Package Resource</a:t>
            </a:r>
          </a:p>
        </p:txBody>
      </p:sp>
      <p:sp>
        <p:nvSpPr>
          <p:cNvPr id="425986" name="Rectangle 2"/>
          <p:cNvSpPr>
            <a:spLocks noGrp="1" noChangeArrowheads="1"/>
          </p:cNvSpPr>
          <p:nvPr>
            <p:ph type="body" idx="1"/>
          </p:nvPr>
        </p:nvSpPr>
        <p:spPr>
          <a:ln/>
        </p:spPr>
        <p:txBody>
          <a:bodyPr/>
          <a:lstStyle/>
          <a:p>
            <a:pPr marL="0" indent="0"/>
            <a:r>
              <a:rPr lang="en-US"/>
              <a:t>package "git"</a:t>
            </a:r>
          </a:p>
        </p:txBody>
      </p:sp>
      <p:sp>
        <p:nvSpPr>
          <p:cNvPr id="425987" name="Rectangle 3"/>
          <p:cNvSpPr>
            <a:spLocks/>
          </p:cNvSpPr>
          <p:nvPr/>
        </p:nvSpPr>
        <p:spPr bwMode="auto">
          <a:xfrm rot="5400000">
            <a:off x="2378881" y="1798489"/>
            <a:ext cx="1084807" cy="3642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p>
            <a:r>
              <a:rPr lang="en-US" sz="23000">
                <a:solidFill>
                  <a:srgbClr val="2F3A44"/>
                </a:solidFill>
                <a:latin typeface="Rockwell" charset="0"/>
                <a:ea typeface="ＭＳ Ｐゴシック" charset="0"/>
                <a:cs typeface="Rockwell" charset="0"/>
                <a:sym typeface="Rockwell" charset="0"/>
              </a:rPr>
              <a:t>{</a:t>
            </a:r>
          </a:p>
        </p:txBody>
      </p:sp>
      <p:sp>
        <p:nvSpPr>
          <p:cNvPr id="425988" name="Rectangle 4"/>
          <p:cNvSpPr>
            <a:spLocks/>
          </p:cNvSpPr>
          <p:nvPr/>
        </p:nvSpPr>
        <p:spPr bwMode="auto">
          <a:xfrm>
            <a:off x="1058967" y="4432300"/>
            <a:ext cx="7468329"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p>
            <a:pPr algn="l"/>
            <a:r>
              <a:rPr lang="en-US" sz="3600">
                <a:solidFill>
                  <a:srgbClr val="222320"/>
                </a:solidFill>
                <a:latin typeface="Menlo Regular" charset="0"/>
                <a:ea typeface="ＭＳ Ｐゴシック" charset="0"/>
                <a:cs typeface="Menlo Regular" charset="0"/>
                <a:sym typeface="Menlo Regular" charset="0"/>
              </a:rPr>
              <a:t>yum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apt-get install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pacman sync git</a:t>
            </a:r>
          </a:p>
          <a:p>
            <a:pPr algn="l"/>
            <a:endParaRPr lang="en-US" sz="3600">
              <a:solidFill>
                <a:srgbClr val="222320"/>
              </a:solidFill>
              <a:latin typeface="Menlo Regular" charset="0"/>
              <a:ea typeface="ＭＳ Ｐゴシック" charset="0"/>
              <a:cs typeface="Menlo Regular" charset="0"/>
              <a:sym typeface="Menlo Regular" charset="0"/>
            </a:endParaRPr>
          </a:p>
          <a:p>
            <a:pPr algn="l"/>
            <a:r>
              <a:rPr lang="en-US" sz="3600">
                <a:solidFill>
                  <a:srgbClr val="222320"/>
                </a:solidFill>
                <a:latin typeface="Menlo Regular" charset="0"/>
                <a:ea typeface="ＭＳ Ｐゴシック" charset="0"/>
                <a:cs typeface="Menlo Regular" charset="0"/>
                <a:sym typeface="Menlo Regular" charset="0"/>
              </a:rPr>
              <a:t>pkg_add -r git</a:t>
            </a:r>
          </a:p>
        </p:txBody>
      </p:sp>
      <p:grpSp>
        <p:nvGrpSpPr>
          <p:cNvPr id="425991" name="Group 7"/>
          <p:cNvGrpSpPr>
            <a:grpSpLocks/>
          </p:cNvGrpSpPr>
          <p:nvPr/>
        </p:nvGrpSpPr>
        <p:grpSpPr bwMode="auto">
          <a:xfrm>
            <a:off x="6360146" y="1709738"/>
            <a:ext cx="9970474" cy="6553200"/>
            <a:chOff x="0" y="0"/>
            <a:chExt cx="6280" cy="4128"/>
          </a:xfrm>
        </p:grpSpPr>
        <p:sp>
          <p:nvSpPr>
            <p:cNvPr id="425989" name="Rectangle 5"/>
            <p:cNvSpPr>
              <a:spLocks/>
            </p:cNvSpPr>
            <p:nvPr/>
          </p:nvSpPr>
          <p:spPr bwMode="auto">
            <a:xfrm rot="1065068">
              <a:off x="392" y="926"/>
              <a:ext cx="5552" cy="2128"/>
            </a:xfrm>
            <a:prstGeom prst="rect">
              <a:avLst/>
            </a:prstGeom>
            <a:solidFill>
              <a:srgbClr val="EDA12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7200" b="1">
                  <a:solidFill>
                    <a:schemeClr val="tx1"/>
                  </a:solidFill>
                  <a:latin typeface="Helvetica" charset="0"/>
                  <a:ea typeface="ＭＳ Ｐゴシック" charset="0"/>
                  <a:cs typeface="Helvetica" charset="0"/>
                  <a:sym typeface="Helvetica" charset="0"/>
                </a:rPr>
                <a:t>Providers are determined</a:t>
              </a:r>
            </a:p>
            <a:p>
              <a:r>
                <a:rPr lang="en-US" sz="7200" b="1">
                  <a:solidFill>
                    <a:schemeClr val="tx1"/>
                  </a:solidFill>
                  <a:latin typeface="Helvetica" charset="0"/>
                  <a:ea typeface="ＭＳ Ｐゴシック" charset="0"/>
                  <a:cs typeface="Helvetica" charset="0"/>
                  <a:sym typeface="Helvetica" charset="0"/>
                </a:rPr>
                <a:t>by node's platform</a:t>
              </a:r>
            </a:p>
          </p:txBody>
        </p:sp>
        <p:pic>
          <p:nvPicPr>
            <p:cNvPr id="425990"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280" cy="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29381901"/>
      </p:ext>
    </p:extLst>
  </p:cSld>
  <p:clrMapOvr>
    <a:masterClrMapping/>
  </p:clrMapOvr>
  <p:transition xmlns:p14="http://schemas.microsoft.com/office/powerpoint/2010/mai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smtClean="0">
                <a:latin typeface="Courier"/>
                <a:cs typeface="Courier"/>
              </a:rPr>
              <a:t>template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Default.htm.erb</a:t>
            </a:r>
            <a:r>
              <a:rPr lang="en-US" sz="3200" dirty="0" smtClean="0">
                <a:solidFill>
                  <a:srgbClr val="BA2121"/>
                </a:solidFill>
                <a:latin typeface="Courier"/>
                <a:cs typeface="Courier"/>
              </a:rPr>
              <a:t>"</a:t>
            </a:r>
            <a:endParaRPr lang="en-US" sz="3200" dirty="0">
              <a:solidFill>
                <a:srgbClr val="BA2121"/>
              </a:solidFill>
              <a:latin typeface="Courier"/>
              <a:cs typeface="Courier"/>
            </a:endParaRP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smtClean="0">
                <a:sym typeface="Arial Bold" charset="0"/>
              </a:rPr>
              <a:t>template resource </a:t>
            </a:r>
            <a:r>
              <a:rPr lang="en-US" sz="4000" dirty="0">
                <a:sym typeface="Arial Bold" charset="0"/>
              </a:rPr>
              <a:t>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Tree>
    <p:extLst>
      <p:ext uri="{BB962C8B-B14F-4D97-AF65-F5344CB8AC3E}">
        <p14:creationId xmlns:p14="http://schemas.microsoft.com/office/powerpoint/2010/main" val="23807399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8658" name="Rectangle 1"/>
          <p:cNvSpPr>
            <a:spLocks/>
          </p:cNvSpPr>
          <p:nvPr/>
        </p:nvSpPr>
        <p:spPr bwMode="auto">
          <a:xfrm>
            <a:off x="6642749" y="8407403"/>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198659" name="Rectangle 2"/>
          <p:cNvSpPr>
            <a:spLocks/>
          </p:cNvSpPr>
          <p:nvPr/>
        </p:nvSpPr>
        <p:spPr bwMode="auto">
          <a:xfrm>
            <a:off x="838282" y="2381253"/>
            <a:ext cx="14631830" cy="5848347"/>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300" dirty="0">
                <a:solidFill>
                  <a:schemeClr val="tx1"/>
                </a:solidFill>
                <a:latin typeface="Courier"/>
                <a:ea typeface="Courier"/>
                <a:cs typeface="Courier"/>
                <a:sym typeface="Courier"/>
              </a:rPr>
              <a:t>...</a:t>
            </a:r>
          </a:p>
          <a:p>
            <a:endParaRPr lang="en-US" sz="3300" dirty="0">
              <a:solidFill>
                <a:schemeClr val="tx1"/>
              </a:solidFill>
              <a:latin typeface="Courier"/>
              <a:ea typeface="Courier"/>
              <a:cs typeface="Courier"/>
              <a:sym typeface="Courier"/>
            </a:endParaRPr>
          </a:p>
          <a:p>
            <a:r>
              <a:rPr lang="en-US" sz="3200" dirty="0">
                <a:latin typeface="Courier"/>
                <a:ea typeface="Courier"/>
                <a:cs typeface="Courier"/>
                <a:sym typeface="Courier"/>
              </a:rPr>
              <a:t>service </a:t>
            </a:r>
            <a:r>
              <a:rPr lang="en-US" sz="3200" dirty="0">
                <a:solidFill>
                  <a:srgbClr val="BA2121"/>
                </a:solidFill>
                <a:latin typeface="Courier"/>
                <a:ea typeface="Courier"/>
                <a:cs typeface="Courier"/>
                <a:sym typeface="Courier"/>
              </a:rPr>
              <a:t>"w3svc"</a:t>
            </a:r>
            <a:r>
              <a:rPr lang="en-US" sz="3200" dirty="0">
                <a:latin typeface="Courier"/>
                <a:ea typeface="Courier"/>
                <a:cs typeface="Courier"/>
                <a:sym typeface="Courier"/>
              </a:rPr>
              <a:t> </a:t>
            </a:r>
            <a:r>
              <a:rPr lang="en-US" sz="3200" b="1" dirty="0">
                <a:solidFill>
                  <a:srgbClr val="008000"/>
                </a:solidFill>
                <a:latin typeface="Courier"/>
                <a:ea typeface="Courier"/>
                <a:cs typeface="Courier"/>
                <a:sym typeface="Courier"/>
              </a:rPr>
              <a:t>do</a:t>
            </a:r>
            <a:endParaRPr lang="en-US" sz="3200" dirty="0">
              <a:latin typeface="Courier"/>
              <a:ea typeface="Courier"/>
              <a:cs typeface="Courier"/>
              <a:sym typeface="Courier"/>
            </a:endParaRPr>
          </a:p>
          <a:p>
            <a:r>
              <a:rPr lang="en-US" sz="3200" dirty="0">
                <a:latin typeface="Courier"/>
                <a:ea typeface="Courier"/>
                <a:cs typeface="Courier"/>
                <a:sym typeface="Courier"/>
              </a:rPr>
              <a:t>  action </a:t>
            </a:r>
            <a:r>
              <a:rPr lang="en-US" sz="3200" dirty="0">
                <a:solidFill>
                  <a:srgbClr val="666666"/>
                </a:solidFill>
                <a:latin typeface="Courier"/>
                <a:ea typeface="Courier"/>
                <a:cs typeface="Courier"/>
                <a:sym typeface="Courier"/>
              </a:rPr>
              <a:t>[</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:enable</a:t>
            </a:r>
            <a:r>
              <a:rPr lang="en-US" sz="3200" dirty="0">
                <a:latin typeface="Courier"/>
                <a:ea typeface="Courier"/>
                <a:cs typeface="Courier"/>
                <a:sym typeface="Courier"/>
              </a:rPr>
              <a:t>, </a:t>
            </a:r>
            <a:r>
              <a:rPr lang="en-US" sz="3200" dirty="0">
                <a:solidFill>
                  <a:srgbClr val="19177C"/>
                </a:solidFill>
                <a:latin typeface="Courier"/>
                <a:ea typeface="Courier"/>
                <a:cs typeface="Courier"/>
                <a:sym typeface="Courier"/>
              </a:rPr>
              <a:t>:start</a:t>
            </a:r>
            <a:r>
              <a:rPr lang="en-US" sz="3200" dirty="0">
                <a:latin typeface="Courier"/>
                <a:ea typeface="Courier"/>
                <a:cs typeface="Courier"/>
                <a:sym typeface="Courier"/>
              </a:rPr>
              <a:t> ]</a:t>
            </a:r>
          </a:p>
          <a:p>
            <a:r>
              <a:rPr lang="en-US" sz="3200" b="1" dirty="0">
                <a:solidFill>
                  <a:srgbClr val="008000"/>
                </a:solidFill>
                <a:latin typeface="Courier"/>
                <a:ea typeface="Courier"/>
                <a:cs typeface="Courier"/>
                <a:sym typeface="Courier"/>
              </a:rPr>
              <a:t>end</a:t>
            </a:r>
          </a:p>
          <a:p>
            <a:endParaRPr lang="en-US" sz="3100" b="1" dirty="0">
              <a:solidFill>
                <a:schemeClr val="tx1"/>
              </a:solidFill>
              <a:latin typeface="Courier"/>
              <a:ea typeface="Courier"/>
              <a:cs typeface="Courier"/>
              <a:sym typeface="Courier"/>
            </a:endParaRPr>
          </a:p>
          <a:p>
            <a:r>
              <a:rPr lang="en-US" sz="3200" dirty="0" err="1">
                <a:latin typeface="Courier"/>
                <a:cs typeface="Courier"/>
              </a:rPr>
              <a:t>cookbook_file</a:t>
            </a:r>
            <a:r>
              <a:rPr lang="en-US" sz="3200" dirty="0">
                <a:latin typeface="Courier"/>
                <a:cs typeface="Courier"/>
              </a:rPr>
              <a:t> </a:t>
            </a:r>
            <a:r>
              <a:rPr lang="en-US" sz="3200" dirty="0" smtClean="0">
                <a:solidFill>
                  <a:srgbClr val="BA2121"/>
                </a:solidFill>
                <a:latin typeface="Courier"/>
                <a:cs typeface="Courier"/>
              </a:rPr>
              <a:t>'c</a:t>
            </a:r>
            <a:r>
              <a:rPr lang="en-US" sz="3200" dirty="0">
                <a:solidFill>
                  <a:srgbClr val="BA2121"/>
                </a:solidFill>
                <a:latin typeface="Courier"/>
                <a:cs typeface="Courier"/>
              </a:rPr>
              <a:t>:\</a:t>
            </a:r>
            <a:r>
              <a:rPr lang="en-US" sz="3200" dirty="0" err="1">
                <a:solidFill>
                  <a:srgbClr val="BA2121"/>
                </a:solidFill>
                <a:latin typeface="Courier"/>
                <a:cs typeface="Courier"/>
              </a:rPr>
              <a:t>inetpub</a:t>
            </a:r>
            <a:r>
              <a:rPr lang="en-US" sz="3200" dirty="0">
                <a:solidFill>
                  <a:srgbClr val="BA2121"/>
                </a:solidFill>
                <a:latin typeface="Courier"/>
                <a:cs typeface="Courier"/>
              </a:rPr>
              <a:t>\</a:t>
            </a:r>
            <a:r>
              <a:rPr lang="en-US" sz="3200" dirty="0" err="1">
                <a:solidFill>
                  <a:srgbClr val="BA2121"/>
                </a:solidFill>
                <a:latin typeface="Courier"/>
                <a:cs typeface="Courier"/>
              </a:rPr>
              <a:t>wwwroot</a:t>
            </a:r>
            <a:r>
              <a:rPr lang="en-US" sz="3200" dirty="0">
                <a:solidFill>
                  <a:srgbClr val="BA2121"/>
                </a:solidFill>
                <a:latin typeface="Courier"/>
                <a:cs typeface="Courier"/>
              </a:rPr>
              <a:t>\</a:t>
            </a:r>
            <a:r>
              <a:rPr lang="en-US" sz="3200" dirty="0" err="1" smtClean="0">
                <a:solidFill>
                  <a:srgbClr val="BA2121"/>
                </a:solidFill>
                <a:latin typeface="Courier"/>
                <a:cs typeface="Courier"/>
              </a:rPr>
              <a:t>Default.htm</a:t>
            </a:r>
            <a:r>
              <a:rPr lang="en-US" sz="3200" dirty="0" smtClean="0">
                <a:solidFill>
                  <a:srgbClr val="BA2121"/>
                </a:solidFill>
                <a:latin typeface="Courier"/>
                <a:cs typeface="Courier"/>
              </a:rPr>
              <a:t>' </a:t>
            </a:r>
            <a:r>
              <a:rPr lang="en-US" sz="3200" dirty="0">
                <a:solidFill>
                  <a:srgbClr val="008000"/>
                </a:solidFill>
                <a:latin typeface="Courier"/>
                <a:cs typeface="Courier"/>
              </a:rPr>
              <a:t>do</a:t>
            </a:r>
          </a:p>
          <a:p>
            <a:r>
              <a:rPr lang="en-US" sz="3200" dirty="0">
                <a:latin typeface="Courier"/>
                <a:cs typeface="Courier"/>
              </a:rPr>
              <a:t>  source </a:t>
            </a:r>
            <a:r>
              <a:rPr lang="en-US" sz="3200" dirty="0">
                <a:solidFill>
                  <a:srgbClr val="BA2121"/>
                </a:solidFill>
                <a:latin typeface="Courier"/>
                <a:cs typeface="Courier"/>
              </a:rPr>
              <a:t>"Default.htm"</a:t>
            </a:r>
          </a:p>
          <a:p>
            <a:r>
              <a:rPr lang="en-US" sz="3200" dirty="0">
                <a:latin typeface="Courier"/>
                <a:cs typeface="Courier"/>
              </a:rPr>
              <a:t>  rights </a:t>
            </a:r>
            <a:r>
              <a:rPr lang="en-US" sz="3200" dirty="0" smtClean="0">
                <a:solidFill>
                  <a:srgbClr val="19177C"/>
                </a:solidFill>
                <a:latin typeface="Courier"/>
                <a:cs typeface="Courier"/>
              </a:rPr>
              <a:t>:read, </a:t>
            </a:r>
            <a:r>
              <a:rPr lang="en-US" sz="3200" dirty="0">
                <a:solidFill>
                  <a:srgbClr val="BA2121"/>
                </a:solidFill>
                <a:latin typeface="Courier"/>
                <a:cs typeface="Courier"/>
              </a:rPr>
              <a:t>"Everyone"</a:t>
            </a:r>
          </a:p>
          <a:p>
            <a:r>
              <a:rPr lang="en-US" sz="3200" dirty="0">
                <a:solidFill>
                  <a:srgbClr val="008000"/>
                </a:solidFill>
                <a:latin typeface="Courier"/>
                <a:cs typeface="Courier"/>
              </a:rPr>
              <a:t>end</a:t>
            </a:r>
          </a:p>
        </p:txBody>
      </p:sp>
      <p:sp>
        <p:nvSpPr>
          <p:cNvPr id="283651" name="Rectangle 3"/>
          <p:cNvSpPr>
            <a:spLocks noGrp="1" noChangeArrowheads="1"/>
          </p:cNvSpPr>
          <p:nvPr>
            <p:ph type="title"/>
          </p:nvPr>
        </p:nvSpPr>
        <p:spPr>
          <a:xfrm>
            <a:off x="800274" y="177800"/>
            <a:ext cx="15100920" cy="1117600"/>
          </a:xfrm>
        </p:spPr>
        <p:txBody>
          <a:bodyPr/>
          <a:lstStyle/>
          <a:p>
            <a:pPr eaLnBrk="1" hangingPunct="1">
              <a:defRPr/>
            </a:pPr>
            <a:r>
              <a:rPr lang="en-US" sz="3500" dirty="0">
                <a:sym typeface="Arial Bold" charset="0"/>
              </a:rPr>
              <a:t>Exercise:  </a:t>
            </a:r>
            <a:r>
              <a:rPr lang="en-US" sz="3500" dirty="0" smtClean="0">
                <a:sym typeface="Arial Bold" charset="0"/>
              </a:rPr>
              <a:t/>
            </a:r>
            <a:br>
              <a:rPr lang="en-US" sz="3500" dirty="0" smtClean="0">
                <a:sym typeface="Arial Bold" charset="0"/>
              </a:rPr>
            </a:br>
            <a:r>
              <a:rPr lang="en-US" sz="4000" dirty="0" smtClean="0">
                <a:sym typeface="Arial Bold" charset="0"/>
              </a:rPr>
              <a:t>Add </a:t>
            </a:r>
            <a:r>
              <a:rPr lang="en-US" sz="4000" dirty="0">
                <a:sym typeface="Arial Bold" charset="0"/>
              </a:rPr>
              <a:t>a </a:t>
            </a:r>
            <a:r>
              <a:rPr lang="en-US" sz="4000" dirty="0" err="1">
                <a:sym typeface="Arial Bold" charset="0"/>
              </a:rPr>
              <a:t>cookbook_file</a:t>
            </a:r>
            <a:r>
              <a:rPr lang="en-US" sz="4000" dirty="0">
                <a:sym typeface="Arial Bold" charset="0"/>
              </a:rPr>
              <a:t> resource to copy the home page in place</a:t>
            </a:r>
          </a:p>
        </p:txBody>
      </p:sp>
      <p:sp>
        <p:nvSpPr>
          <p:cNvPr id="198661" name="Rectangle 4"/>
          <p:cNvSpPr>
            <a:spLocks/>
          </p:cNvSpPr>
          <p:nvPr/>
        </p:nvSpPr>
        <p:spPr bwMode="auto">
          <a:xfrm rot="10800000" flipH="1">
            <a:off x="914488" y="5334000"/>
            <a:ext cx="12243505" cy="2480425"/>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98662" name="Rectangle 5"/>
          <p:cNvSpPr>
            <a:spLocks/>
          </p:cNvSpPr>
          <p:nvPr/>
        </p:nvSpPr>
        <p:spPr bwMode="auto">
          <a:xfrm rot="10800000" flipH="1">
            <a:off x="990769" y="2603500"/>
            <a:ext cx="11088183" cy="255270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p>
            <a:pPr algn="ctr"/>
            <a:endParaRPr lang="en-US"/>
          </a:p>
        </p:txBody>
      </p:sp>
      <p:sp>
        <p:nvSpPr>
          <p:cNvPr id="198663" name="Rectangle 6"/>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8664" name="Rectangle 7"/>
          <p:cNvSpPr>
            <a:spLocks/>
          </p:cNvSpPr>
          <p:nvPr/>
        </p:nvSpPr>
        <p:spPr bwMode="auto">
          <a:xfrm>
            <a:off x="5048743" y="1644664"/>
            <a:ext cx="10395251"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sz="3200" dirty="0">
                <a:latin typeface="Courier"/>
                <a:cs typeface="Courier"/>
              </a:rPr>
              <a:t>cookbooks\</a:t>
            </a:r>
            <a:r>
              <a:rPr lang="en-US" sz="3200" dirty="0" err="1">
                <a:latin typeface="Courier"/>
                <a:cs typeface="Courier"/>
              </a:rPr>
              <a:t>iis_demo</a:t>
            </a:r>
            <a:r>
              <a:rPr lang="en-US" sz="3200" dirty="0">
                <a:latin typeface="Courier"/>
                <a:cs typeface="Courier"/>
              </a:rPr>
              <a:t>\recipes\</a:t>
            </a:r>
            <a:r>
              <a:rPr lang="en-US" sz="3200" dirty="0" err="1">
                <a:latin typeface="Courier"/>
                <a:cs typeface="Courier"/>
              </a:rPr>
              <a:t>default.rb</a:t>
            </a:r>
            <a:endParaRPr lang="en-US" sz="3200" dirty="0">
              <a:latin typeface="Courier"/>
              <a:ea typeface="Courier"/>
              <a:cs typeface="Courier"/>
              <a:sym typeface="Courier"/>
            </a:endParaRPr>
          </a:p>
        </p:txBody>
      </p:sp>
      <p:sp>
        <p:nvSpPr>
          <p:cNvPr id="9" name="TextBox 8"/>
          <p:cNvSpPr txBox="1"/>
          <p:nvPr/>
        </p:nvSpPr>
        <p:spPr>
          <a:xfrm>
            <a:off x="1194594" y="2438400"/>
            <a:ext cx="13868400" cy="1446550"/>
          </a:xfrm>
          <a:prstGeom prst="rect">
            <a:avLst/>
          </a:prstGeom>
          <a:noFill/>
        </p:spPr>
        <p:txBody>
          <a:bodyPr wrap="square" rtlCol="0">
            <a:spAutoFit/>
          </a:bodyPr>
          <a:lstStyle/>
          <a:p>
            <a:r>
              <a:rPr lang="en-US" sz="4400" dirty="0" smtClean="0">
                <a:solidFill>
                  <a:srgbClr val="FF0000"/>
                </a:solidFill>
              </a:rPr>
              <a:t>&lt;&lt;WIP OLD Slide uses </a:t>
            </a:r>
            <a:r>
              <a:rPr lang="en-US" sz="4400" dirty="0" err="1" smtClean="0">
                <a:solidFill>
                  <a:srgbClr val="FF0000"/>
                </a:solidFill>
              </a:rPr>
              <a:t>cookbook_file</a:t>
            </a:r>
            <a:r>
              <a:rPr lang="en-US" sz="4400" dirty="0" smtClean="0">
                <a:solidFill>
                  <a:srgbClr val="FF0000"/>
                </a:solidFill>
              </a:rPr>
              <a:t> resource – check continuity </a:t>
            </a:r>
            <a:r>
              <a:rPr lang="en-US" sz="4400" dirty="0" err="1" smtClean="0">
                <a:solidFill>
                  <a:srgbClr val="FF0000"/>
                </a:solidFill>
              </a:rPr>
              <a:t>acorss</a:t>
            </a:r>
            <a:r>
              <a:rPr lang="en-US" sz="4400" dirty="0" smtClean="0">
                <a:solidFill>
                  <a:srgbClr val="FF0000"/>
                </a:solidFill>
              </a:rPr>
              <a:t> the rest of the class</a:t>
            </a:r>
            <a:endParaRPr lang="en-US" sz="4400" dirty="0">
              <a:solidFill>
                <a:srgbClr val="FF0000"/>
              </a:solidFill>
            </a:endParaRPr>
          </a:p>
        </p:txBody>
      </p:sp>
    </p:spTree>
    <p:extLst>
      <p:ext uri="{BB962C8B-B14F-4D97-AF65-F5344CB8AC3E}">
        <p14:creationId xmlns:p14="http://schemas.microsoft.com/office/powerpoint/2010/main" val="255060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ln/>
        </p:spPr>
        <p:txBody>
          <a:bodyPr/>
          <a:lstStyle/>
          <a:p>
            <a:r>
              <a:rPr lang="en-US" dirty="0"/>
              <a:t>Agenda</a:t>
            </a:r>
          </a:p>
        </p:txBody>
      </p:sp>
    </p:spTree>
    <p:extLst>
      <p:ext uri="{BB962C8B-B14F-4D97-AF65-F5344CB8AC3E}">
        <p14:creationId xmlns:p14="http://schemas.microsoft.com/office/powerpoint/2010/main" val="13811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9968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\Default.htm'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smtClean="0">
                <a:solidFill>
                  <a:srgbClr val="BA2121"/>
                </a:solidFill>
                <a:latin typeface="Courier"/>
              </a:rPr>
              <a:t>Default.htm.erb</a:t>
            </a:r>
            <a:r>
              <a:rPr lang="en-US" sz="3200" dirty="0" smtClean="0">
                <a:solidFill>
                  <a:srgbClr val="BA2121"/>
                </a:solidFill>
                <a:latin typeface="Courier"/>
              </a:rPr>
              <a:t>"</a:t>
            </a:r>
            <a:endParaRPr lang="en-US" sz="3200" dirty="0">
              <a:solidFill>
                <a:srgbClr val="BA2121"/>
              </a:solidFill>
              <a:latin typeface="Courier"/>
            </a:endParaRPr>
          </a:p>
          <a:p>
            <a:r>
              <a:rPr lang="en-US" sz="3200" dirty="0">
                <a:latin typeface="Courier"/>
              </a:rPr>
              <a:t>  rights </a:t>
            </a:r>
            <a:r>
              <a:rPr lang="en-US" sz="3200" dirty="0" smtClean="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Tree>
    <p:extLst>
      <p:ext uri="{BB962C8B-B14F-4D97-AF65-F5344CB8AC3E}">
        <p14:creationId xmlns:p14="http://schemas.microsoft.com/office/powerpoint/2010/main" val="25777404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b="1" dirty="0" err="1" smtClean="0">
                <a:latin typeface="Arial Bold" pitchFamily="34" charset="0"/>
                <a:cs typeface="Arial Bold" pitchFamily="34" charset="0"/>
                <a:sym typeface="Arial Bold" pitchFamily="34" charset="0"/>
              </a:rPr>
              <a:t>cookbook_file</a:t>
            </a:r>
            <a:r>
              <a:rPr lang="en-US" dirty="0" smtClean="0"/>
              <a:t> resource</a:t>
            </a:r>
          </a:p>
        </p:txBody>
      </p:sp>
      <p:sp>
        <p:nvSpPr>
          <p:cNvPr id="8" name="Rectangle 5"/>
          <p:cNvSpPr>
            <a:spLocks/>
          </p:cNvSpPr>
          <p:nvPr/>
        </p:nvSpPr>
        <p:spPr bwMode="auto">
          <a:xfrm>
            <a:off x="7366794" y="2133600"/>
            <a:ext cx="8610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57256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b="1"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endParaRPr lang="en-US" sz="3600" dirty="0">
              <a:latin typeface="Courier"/>
              <a:cs typeface="Courier"/>
            </a:endParaRPr>
          </a:p>
          <a:p>
            <a:endParaRPr lang="en-US" dirty="0"/>
          </a:p>
        </p:txBody>
      </p:sp>
      <p:sp>
        <p:nvSpPr>
          <p:cNvPr id="14"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9" name="Rectangle 5"/>
          <p:cNvSpPr>
            <a:spLocks/>
          </p:cNvSpPr>
          <p:nvPr/>
        </p:nvSpPr>
        <p:spPr bwMode="auto">
          <a:xfrm flipH="1">
            <a:off x="4013994" y="2133600"/>
            <a:ext cx="33528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3" name="Rectangle 5"/>
          <p:cNvSpPr>
            <a:spLocks/>
          </p:cNvSpPr>
          <p:nvPr/>
        </p:nvSpPr>
        <p:spPr bwMode="auto">
          <a:xfrm>
            <a:off x="4013994" y="2743200"/>
            <a:ext cx="12039600" cy="1295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5" name="Rectangle 5"/>
          <p:cNvSpPr>
            <a:spLocks/>
          </p:cNvSpPr>
          <p:nvPr/>
        </p:nvSpPr>
        <p:spPr bwMode="auto">
          <a:xfrm flipH="1">
            <a:off x="15367792" y="2057400"/>
            <a:ext cx="685801"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9114820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
          <p:cNvSpPr>
            <a:spLocks/>
          </p:cNvSpPr>
          <p:nvPr/>
        </p:nvSpPr>
        <p:spPr bwMode="auto">
          <a:xfrm>
            <a:off x="3817537" y="1981200"/>
            <a:ext cx="12420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200" dirty="0" smtClean="0">
                <a:latin typeface="Courier"/>
              </a:rPr>
              <a:t>template </a:t>
            </a:r>
            <a:r>
              <a:rPr lang="en-US" sz="3200" dirty="0" smtClean="0">
                <a:solidFill>
                  <a:srgbClr val="BA2121"/>
                </a:solidFill>
                <a:latin typeface="Courier"/>
              </a:rPr>
              <a:t>'</a:t>
            </a:r>
            <a:r>
              <a:rPr lang="en-US" sz="3200" dirty="0">
                <a:solidFill>
                  <a:srgbClr val="BA2121"/>
                </a:solidFill>
                <a:latin typeface="Courier"/>
              </a:rPr>
              <a:t>c:\</a:t>
            </a:r>
            <a:r>
              <a:rPr lang="en-US" sz="3200" dirty="0" err="1">
                <a:solidFill>
                  <a:srgbClr val="BA2121"/>
                </a:solidFill>
                <a:latin typeface="Courier"/>
              </a:rPr>
              <a:t>inetpub</a:t>
            </a:r>
            <a:r>
              <a:rPr lang="en-US" sz="3200" dirty="0">
                <a:solidFill>
                  <a:srgbClr val="BA2121"/>
                </a:solidFill>
                <a:latin typeface="Courier"/>
              </a:rPr>
              <a:t>\</a:t>
            </a:r>
            <a:r>
              <a:rPr lang="en-US" sz="3200" dirty="0" err="1">
                <a:solidFill>
                  <a:srgbClr val="BA2121"/>
                </a:solidFill>
                <a:latin typeface="Courier"/>
              </a:rPr>
              <a:t>wwwroot</a:t>
            </a:r>
            <a:r>
              <a:rPr lang="en-US" sz="3200" dirty="0">
                <a:solidFill>
                  <a:srgbClr val="BA2121"/>
                </a:solidFill>
                <a:latin typeface="Courier"/>
              </a:rPr>
              <a:t>\</a:t>
            </a:r>
            <a:r>
              <a:rPr lang="en-US" sz="3200" dirty="0" err="1">
                <a:solidFill>
                  <a:srgbClr val="BA2121"/>
                </a:solidFill>
                <a:latin typeface="Courier"/>
              </a:rPr>
              <a:t>Default.htm</a:t>
            </a:r>
            <a:r>
              <a:rPr lang="en-US" sz="3200" dirty="0">
                <a:solidFill>
                  <a:srgbClr val="BA2121"/>
                </a:solidFill>
                <a:latin typeface="Courier"/>
              </a:rPr>
              <a:t>' </a:t>
            </a:r>
            <a:r>
              <a:rPr lang="en-US" sz="3200" dirty="0">
                <a:solidFill>
                  <a:srgbClr val="008000"/>
                </a:solidFill>
                <a:latin typeface="Courier"/>
              </a:rPr>
              <a:t>do</a:t>
            </a:r>
          </a:p>
          <a:p>
            <a:r>
              <a:rPr lang="en-US" sz="3200" dirty="0">
                <a:latin typeface="Courier"/>
              </a:rPr>
              <a:t>  source </a:t>
            </a:r>
            <a:r>
              <a:rPr lang="en-US" sz="3200" dirty="0">
                <a:solidFill>
                  <a:srgbClr val="BA2121"/>
                </a:solidFill>
                <a:latin typeface="Courier"/>
              </a:rPr>
              <a:t>"</a:t>
            </a:r>
            <a:r>
              <a:rPr lang="en-US" sz="3200" dirty="0" err="1">
                <a:solidFill>
                  <a:srgbClr val="BA2121"/>
                </a:solidFill>
                <a:latin typeface="Courier"/>
              </a:rPr>
              <a:t>Default.htm.erb</a:t>
            </a:r>
            <a:r>
              <a:rPr lang="en-US" sz="3200" dirty="0">
                <a:solidFill>
                  <a:srgbClr val="BA2121"/>
                </a:solidFill>
                <a:latin typeface="Courier"/>
              </a:rPr>
              <a:t>"</a:t>
            </a:r>
          </a:p>
          <a:p>
            <a:r>
              <a:rPr lang="en-US" sz="3200" dirty="0">
                <a:latin typeface="Courier"/>
              </a:rPr>
              <a:t>  rights </a:t>
            </a:r>
            <a:r>
              <a:rPr lang="en-US" sz="3200" dirty="0">
                <a:solidFill>
                  <a:srgbClr val="19177C"/>
                </a:solidFill>
                <a:latin typeface="Courier"/>
              </a:rPr>
              <a:t>:read, </a:t>
            </a:r>
            <a:r>
              <a:rPr lang="en-US" sz="3200" dirty="0">
                <a:solidFill>
                  <a:srgbClr val="BA2121"/>
                </a:solidFill>
                <a:latin typeface="Courier"/>
              </a:rPr>
              <a:t>"Everyone"</a:t>
            </a:r>
          </a:p>
          <a:p>
            <a:r>
              <a:rPr lang="en-US" sz="3200" dirty="0">
                <a:solidFill>
                  <a:srgbClr val="008000"/>
                </a:solidFill>
                <a:latin typeface="Courier"/>
              </a:rPr>
              <a:t>end</a:t>
            </a:r>
          </a:p>
        </p:txBody>
      </p:sp>
      <p:sp>
        <p:nvSpPr>
          <p:cNvPr id="11" name="Rectangle 2"/>
          <p:cNvSpPr txBox="1">
            <a:spLocks noChangeArrowheads="1"/>
          </p:cNvSpPr>
          <p:nvPr/>
        </p:nvSpPr>
        <p:spPr>
          <a:xfrm>
            <a:off x="812880" y="4495800"/>
            <a:ext cx="15164514" cy="3671888"/>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r>
              <a:rPr lang="en-US" dirty="0" smtClean="0"/>
              <a:t>Is a </a:t>
            </a:r>
            <a:r>
              <a:rPr lang="en-US" dirty="0" err="1" smtClean="0">
                <a:latin typeface="Arial Bold" pitchFamily="34" charset="0"/>
                <a:cs typeface="Arial Bold" pitchFamily="34" charset="0"/>
                <a:sym typeface="Arial Bold" pitchFamily="34" charset="0"/>
              </a:rPr>
              <a:t>cookbook_file</a:t>
            </a:r>
            <a:r>
              <a:rPr lang="en-US" dirty="0" smtClean="0"/>
              <a:t> resource</a:t>
            </a:r>
          </a:p>
          <a:p>
            <a:r>
              <a:rPr lang="en-US" dirty="0"/>
              <a:t>Whose </a:t>
            </a:r>
            <a:r>
              <a:rPr lang="en-US" dirty="0">
                <a:latin typeface="Arial Bold" pitchFamily="34" charset="0"/>
                <a:cs typeface="Arial Bold" pitchFamily="34" charset="0"/>
                <a:sym typeface="Arial Bold" pitchFamily="34" charset="0"/>
              </a:rPr>
              <a:t>name</a:t>
            </a:r>
            <a:r>
              <a:rPr lang="en-US" dirty="0"/>
              <a:t> </a:t>
            </a:r>
            <a:r>
              <a:rPr lang="en-US" dirty="0" smtClean="0"/>
              <a:t>is </a:t>
            </a:r>
            <a:r>
              <a:rPr lang="en-US" sz="3600" dirty="0" smtClean="0">
                <a:latin typeface="Courier"/>
                <a:cs typeface="Courier"/>
              </a:rPr>
              <a:t>c</a:t>
            </a:r>
            <a:r>
              <a:rPr lang="en-US" sz="3600" dirty="0">
                <a:latin typeface="Courier"/>
                <a:cs typeface="Courier"/>
              </a:rPr>
              <a:t>:\</a:t>
            </a:r>
            <a:r>
              <a:rPr lang="en-US" sz="3600" dirty="0" err="1">
                <a:latin typeface="Courier"/>
                <a:cs typeface="Courier"/>
              </a:rPr>
              <a:t>inetpub</a:t>
            </a:r>
            <a:r>
              <a:rPr lang="en-US" sz="3600" dirty="0">
                <a:latin typeface="Courier"/>
                <a:cs typeface="Courier"/>
              </a:rPr>
              <a:t>\</a:t>
            </a:r>
            <a:r>
              <a:rPr lang="en-US" sz="3600" dirty="0" err="1">
                <a:latin typeface="Courier"/>
                <a:cs typeface="Courier"/>
              </a:rPr>
              <a:t>wwwroot</a:t>
            </a:r>
            <a:r>
              <a:rPr lang="en-US" sz="3600" dirty="0">
                <a:latin typeface="Courier"/>
                <a:cs typeface="Courier"/>
              </a:rPr>
              <a:t>\</a:t>
            </a:r>
            <a:r>
              <a:rPr lang="en-US" sz="3600" dirty="0" err="1" smtClean="0">
                <a:latin typeface="Courier"/>
                <a:cs typeface="Courier"/>
              </a:rPr>
              <a:t>Default.htm</a:t>
            </a:r>
            <a:endParaRPr lang="en-US" sz="3600" dirty="0" smtClean="0">
              <a:latin typeface="Courier"/>
              <a:cs typeface="Courier"/>
            </a:endParaRPr>
          </a:p>
          <a:p>
            <a:r>
              <a:rPr lang="en-US" dirty="0"/>
              <a:t>With two </a:t>
            </a:r>
            <a:r>
              <a:rPr lang="en-US" b="1" dirty="0" smtClean="0">
                <a:latin typeface="Arial Bold" pitchFamily="34" charset="0"/>
                <a:cs typeface="Arial Bold" pitchFamily="34" charset="0"/>
                <a:sym typeface="Arial Bold" pitchFamily="34" charset="0"/>
              </a:rPr>
              <a:t>parameters</a:t>
            </a:r>
            <a:r>
              <a:rPr lang="en-US" dirty="0" smtClean="0"/>
              <a:t>:</a:t>
            </a:r>
          </a:p>
          <a:p>
            <a:pPr lvl="1"/>
            <a:r>
              <a:rPr lang="en-US" sz="3500" b="1" dirty="0" smtClean="0">
                <a:sym typeface="Arial Bold" pitchFamily="34" charset="0"/>
              </a:rPr>
              <a:t>source</a:t>
            </a:r>
            <a:r>
              <a:rPr lang="en-US" sz="3500" i="1" dirty="0" smtClean="0"/>
              <a:t> </a:t>
            </a:r>
            <a:r>
              <a:rPr lang="en-US" sz="3500" dirty="0"/>
              <a:t>of </a:t>
            </a:r>
            <a:r>
              <a:rPr lang="en-US" sz="3500" dirty="0" err="1" smtClean="0">
                <a:latin typeface="Courier"/>
                <a:cs typeface="Courier"/>
              </a:rPr>
              <a:t>Default.htm</a:t>
            </a:r>
            <a:endParaRPr lang="en-US" sz="3500" dirty="0" smtClean="0">
              <a:latin typeface="Courier"/>
              <a:cs typeface="Courier"/>
            </a:endParaRPr>
          </a:p>
          <a:p>
            <a:pPr lvl="1"/>
            <a:r>
              <a:rPr lang="en-US" sz="3500" b="1" dirty="0">
                <a:sym typeface="Arial Bold" pitchFamily="34" charset="0"/>
              </a:rPr>
              <a:t>r</a:t>
            </a:r>
            <a:r>
              <a:rPr lang="en-US" sz="3500" b="1" dirty="0" smtClean="0">
                <a:sym typeface="Arial Bold" pitchFamily="34" charset="0"/>
              </a:rPr>
              <a:t>ights </a:t>
            </a:r>
            <a:r>
              <a:rPr lang="en-US" sz="3500" dirty="0"/>
              <a:t>of </a:t>
            </a:r>
            <a:r>
              <a:rPr lang="en-US" sz="3500" dirty="0">
                <a:latin typeface="Courier"/>
                <a:cs typeface="Courier"/>
                <a:sym typeface="Arial Italic" pitchFamily="34" charset="0"/>
              </a:rPr>
              <a:t>:</a:t>
            </a:r>
            <a:r>
              <a:rPr lang="en-US" sz="3500" dirty="0" err="1">
                <a:latin typeface="Courier"/>
                <a:cs typeface="Courier"/>
                <a:sym typeface="Arial Italic" pitchFamily="34" charset="0"/>
              </a:rPr>
              <a:t>read,"Everyone</a:t>
            </a:r>
            <a:r>
              <a:rPr lang="en-US" sz="3500" dirty="0">
                <a:latin typeface="Courier"/>
                <a:cs typeface="Courier"/>
                <a:sym typeface="Arial Italic" pitchFamily="34" charset="0"/>
              </a:rPr>
              <a:t>"</a:t>
            </a:r>
            <a:endParaRPr lang="en-US" sz="3500" dirty="0">
              <a:latin typeface="Courier"/>
              <a:cs typeface="Courier"/>
            </a:endParaRPr>
          </a:p>
          <a:p>
            <a:endParaRPr lang="en-US" sz="3600" dirty="0">
              <a:latin typeface="Courier"/>
              <a:cs typeface="Courier"/>
            </a:endParaRPr>
          </a:p>
          <a:p>
            <a:endParaRPr lang="en-US" dirty="0"/>
          </a:p>
        </p:txBody>
      </p:sp>
      <p:sp>
        <p:nvSpPr>
          <p:cNvPr id="285697" name="Rectangle 1"/>
          <p:cNvSpPr>
            <a:spLocks noGrp="1" noChangeArrowheads="1"/>
          </p:cNvSpPr>
          <p:nvPr>
            <p:ph type="title"/>
          </p:nvPr>
        </p:nvSpPr>
        <p:spPr/>
        <p:txBody>
          <a:bodyPr/>
          <a:lstStyle/>
          <a:p>
            <a:pPr eaLnBrk="1" hangingPunct="1">
              <a:defRPr/>
            </a:pPr>
            <a:r>
              <a:rPr lang="en-US">
                <a:sym typeface="Arial Bold" charset="0"/>
              </a:rPr>
              <a:t>So the resource we just wrote...</a:t>
            </a:r>
          </a:p>
        </p:txBody>
      </p:sp>
      <p:sp>
        <p:nvSpPr>
          <p:cNvPr id="16" name="Rectangle 5"/>
          <p:cNvSpPr>
            <a:spLocks/>
          </p:cNvSpPr>
          <p:nvPr/>
        </p:nvSpPr>
        <p:spPr bwMode="auto">
          <a:xfrm flipH="1">
            <a:off x="4013994" y="2133600"/>
            <a:ext cx="12039600" cy="6096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7" name="Rectangle 5"/>
          <p:cNvSpPr>
            <a:spLocks/>
          </p:cNvSpPr>
          <p:nvPr/>
        </p:nvSpPr>
        <p:spPr bwMode="auto">
          <a:xfrm>
            <a:off x="4013994" y="3657600"/>
            <a:ext cx="12039600" cy="4572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90974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ln/>
        </p:spPr>
        <p:txBody>
          <a:bodyPr/>
          <a:lstStyle/>
          <a:p>
            <a:r>
              <a:rPr lang="en-US"/>
              <a:t>Order Matters</a:t>
            </a:r>
          </a:p>
        </p:txBody>
      </p:sp>
      <p:sp>
        <p:nvSpPr>
          <p:cNvPr id="434179" name="Rectangle 3"/>
          <p:cNvSpPr>
            <a:spLocks/>
          </p:cNvSpPr>
          <p:nvPr/>
        </p:nvSpPr>
        <p:spPr bwMode="auto">
          <a:xfrm>
            <a:off x="7256952" y="1974850"/>
            <a:ext cx="8768816" cy="65786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2400" dirty="0" err="1">
                <a:latin typeface="Courier"/>
                <a:ea typeface="Courier"/>
                <a:cs typeface="Courier"/>
                <a:sym typeface="Courier"/>
              </a:rPr>
              <a:t>powershell_script</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"Install IIS"</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cs typeface="Courier"/>
              </a:rPr>
              <a:t>  action :run</a:t>
            </a:r>
          </a:p>
          <a:p>
            <a:r>
              <a:rPr lang="en-US" sz="2400" dirty="0">
                <a:latin typeface="Courier"/>
                <a:cs typeface="Courier"/>
              </a:rPr>
              <a:t>  code "add-</a:t>
            </a:r>
            <a:r>
              <a:rPr lang="en-US" sz="2400" dirty="0" err="1">
                <a:latin typeface="Courier"/>
                <a:cs typeface="Courier"/>
              </a:rPr>
              <a:t>windowsfeature</a:t>
            </a:r>
            <a:r>
              <a:rPr lang="en-US" sz="2400" dirty="0">
                <a:latin typeface="Courier"/>
                <a:cs typeface="Courier"/>
              </a:rPr>
              <a:t> Web-Server"</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a:latin typeface="Courier"/>
                <a:ea typeface="Courier"/>
                <a:cs typeface="Courier"/>
                <a:sym typeface="Courier"/>
              </a:rPr>
              <a:t>service </a:t>
            </a:r>
            <a:r>
              <a:rPr lang="en-US" sz="2400" dirty="0">
                <a:solidFill>
                  <a:srgbClr val="BA2121"/>
                </a:solidFill>
                <a:latin typeface="Courier"/>
                <a:ea typeface="Courier"/>
                <a:cs typeface="Courier"/>
                <a:sym typeface="Courier"/>
              </a:rPr>
              <a:t>"w3svc"</a:t>
            </a:r>
            <a:r>
              <a:rPr lang="en-US" sz="2400" dirty="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action </a:t>
            </a:r>
            <a:r>
              <a:rPr lang="en-US" sz="2400" dirty="0">
                <a:solidFill>
                  <a:srgbClr val="666666"/>
                </a:solidFill>
                <a:latin typeface="Courier"/>
                <a:ea typeface="Courier"/>
                <a:cs typeface="Courier"/>
                <a:sym typeface="Courier"/>
              </a:rPr>
              <a:t>[</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:enable</a:t>
            </a:r>
            <a:r>
              <a:rPr lang="en-US" sz="2400" dirty="0">
                <a:latin typeface="Courier"/>
                <a:ea typeface="Courier"/>
                <a:cs typeface="Courier"/>
                <a:sym typeface="Courier"/>
              </a:rPr>
              <a:t>, </a:t>
            </a:r>
            <a:r>
              <a:rPr lang="en-US" sz="2400" dirty="0">
                <a:solidFill>
                  <a:srgbClr val="19177C"/>
                </a:solidFill>
                <a:latin typeface="Courier"/>
                <a:ea typeface="Courier"/>
                <a:cs typeface="Courier"/>
                <a:sym typeface="Courier"/>
              </a:rPr>
              <a:t>:start</a:t>
            </a:r>
            <a:r>
              <a:rPr lang="en-US" sz="2400" dirty="0">
                <a:latin typeface="Courier"/>
                <a:ea typeface="Courier"/>
                <a:cs typeface="Courier"/>
                <a:sym typeface="Courier"/>
              </a:rPr>
              <a:t> ]</a:t>
            </a:r>
          </a:p>
          <a:p>
            <a:r>
              <a:rPr lang="en-US" sz="2400" b="1" dirty="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r>
              <a:rPr lang="en-US" sz="2400" dirty="0" smtClean="0">
                <a:latin typeface="Courier"/>
                <a:ea typeface="Courier"/>
                <a:cs typeface="Courier"/>
                <a:sym typeface="Courier"/>
              </a:rPr>
              <a:t>template </a:t>
            </a:r>
            <a:r>
              <a:rPr lang="en-US" sz="2400" dirty="0">
                <a:solidFill>
                  <a:srgbClr val="BA2121"/>
                </a:solidFill>
                <a:latin typeface="Courier"/>
                <a:ea typeface="Courier"/>
                <a:cs typeface="Courier"/>
                <a:sym typeface="Courier"/>
              </a:rPr>
              <a:t>'</a:t>
            </a:r>
            <a:r>
              <a:rPr lang="en-US" sz="2400" dirty="0" smtClean="0">
                <a:solidFill>
                  <a:srgbClr val="BA2121"/>
                </a:solidFill>
                <a:latin typeface="Courier"/>
                <a:ea typeface="Courier"/>
                <a:cs typeface="Courier"/>
                <a:sym typeface="Courier"/>
              </a:rPr>
              <a:t>c</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inetpub</a:t>
            </a:r>
            <a:r>
              <a:rPr lang="en-US" sz="2400" dirty="0">
                <a:solidFill>
                  <a:srgbClr val="BA2121"/>
                </a:solidFill>
                <a:latin typeface="Courier"/>
                <a:ea typeface="Courier"/>
                <a:cs typeface="Courier"/>
                <a:sym typeface="Courier"/>
              </a:rPr>
              <a:t>\</a:t>
            </a:r>
            <a:r>
              <a:rPr lang="en-US" sz="2400" dirty="0" err="1">
                <a:solidFill>
                  <a:srgbClr val="BA2121"/>
                </a:solidFill>
                <a:latin typeface="Courier"/>
                <a:ea typeface="Courier"/>
                <a:cs typeface="Courier"/>
                <a:sym typeface="Courier"/>
              </a:rPr>
              <a:t>wwwroot</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a:t>
            </a:r>
            <a:r>
              <a:rPr lang="en-US" sz="2400" dirty="0">
                <a:solidFill>
                  <a:srgbClr val="BA2121"/>
                </a:solidFill>
                <a:latin typeface="Courier"/>
                <a:ea typeface="Courier"/>
                <a:cs typeface="Courier"/>
                <a:sym typeface="Courier"/>
              </a:rPr>
              <a:t>'</a:t>
            </a:r>
            <a:r>
              <a:rPr lang="en-US" sz="2400" dirty="0" smtClean="0">
                <a:latin typeface="Courier"/>
                <a:ea typeface="Courier"/>
                <a:cs typeface="Courier"/>
                <a:sym typeface="Courier"/>
              </a:rPr>
              <a:t> </a:t>
            </a:r>
            <a:r>
              <a:rPr lang="en-US" sz="2400" b="1" dirty="0">
                <a:solidFill>
                  <a:srgbClr val="008000"/>
                </a:solidFill>
                <a:latin typeface="Courier"/>
                <a:ea typeface="Courier"/>
                <a:cs typeface="Courier"/>
                <a:sym typeface="Courier"/>
              </a:rPr>
              <a:t>do</a:t>
            </a:r>
            <a:endParaRPr lang="en-US" sz="2400" dirty="0">
              <a:latin typeface="Courier"/>
              <a:ea typeface="Courier"/>
              <a:cs typeface="Courier"/>
              <a:sym typeface="Courier"/>
            </a:endParaRPr>
          </a:p>
          <a:p>
            <a:r>
              <a:rPr lang="en-US" sz="2400" dirty="0">
                <a:latin typeface="Courier"/>
                <a:ea typeface="Courier"/>
                <a:cs typeface="Courier"/>
                <a:sym typeface="Courier"/>
              </a:rPr>
              <a:t>  source </a:t>
            </a:r>
            <a:r>
              <a:rPr lang="en-US" sz="2400" dirty="0">
                <a:solidFill>
                  <a:srgbClr val="BA2121"/>
                </a:solidFill>
                <a:latin typeface="Courier"/>
                <a:ea typeface="Courier"/>
                <a:cs typeface="Courier"/>
                <a:sym typeface="Courier"/>
              </a:rPr>
              <a:t>"</a:t>
            </a:r>
            <a:r>
              <a:rPr lang="en-US" sz="2400" dirty="0" err="1" smtClean="0">
                <a:solidFill>
                  <a:srgbClr val="BA2121"/>
                </a:solidFill>
                <a:latin typeface="Courier"/>
                <a:ea typeface="Courier"/>
                <a:cs typeface="Courier"/>
                <a:sym typeface="Courier"/>
              </a:rPr>
              <a:t>Default.htm.erb</a:t>
            </a:r>
            <a:r>
              <a:rPr lang="en-US" sz="2400" dirty="0" smtClean="0">
                <a:solidFill>
                  <a:srgbClr val="BA2121"/>
                </a:solidFill>
                <a:latin typeface="Courier"/>
                <a:ea typeface="Courier"/>
                <a:cs typeface="Courier"/>
                <a:sym typeface="Courier"/>
              </a:rPr>
              <a:t>"</a:t>
            </a:r>
            <a:endParaRPr lang="en-US" sz="2400" dirty="0">
              <a:latin typeface="Courier"/>
              <a:ea typeface="Courier"/>
              <a:cs typeface="Courier"/>
              <a:sym typeface="Courier"/>
            </a:endParaRPr>
          </a:p>
          <a:p>
            <a:r>
              <a:rPr lang="en-US" sz="2400" dirty="0">
                <a:latin typeface="Courier"/>
                <a:ea typeface="Courier"/>
                <a:cs typeface="Courier"/>
                <a:sym typeface="Courier"/>
              </a:rPr>
              <a:t>  rights </a:t>
            </a:r>
            <a:r>
              <a:rPr lang="en-US" sz="2400" dirty="0">
                <a:solidFill>
                  <a:schemeClr val="accent6">
                    <a:lumMod val="60000"/>
                    <a:lumOff val="40000"/>
                  </a:schemeClr>
                </a:solidFill>
                <a:latin typeface="Courier"/>
                <a:ea typeface="Courier"/>
                <a:cs typeface="Courier"/>
                <a:sym typeface="Courier"/>
              </a:rPr>
              <a:t>:read</a:t>
            </a:r>
            <a:r>
              <a:rPr lang="en-US" sz="2400" dirty="0">
                <a:latin typeface="Courier"/>
                <a:ea typeface="Courier"/>
                <a:cs typeface="Courier"/>
                <a:sym typeface="Courier"/>
              </a:rPr>
              <a:t>, </a:t>
            </a:r>
            <a:r>
              <a:rPr lang="en-US" sz="2400" dirty="0">
                <a:solidFill>
                  <a:srgbClr val="BA2121"/>
                </a:solidFill>
                <a:latin typeface="Courier"/>
                <a:ea typeface="Courier"/>
                <a:cs typeface="Courier"/>
                <a:sym typeface="Courier"/>
              </a:rPr>
              <a:t>"Everyone"</a:t>
            </a:r>
            <a:endParaRPr lang="en-US" sz="2400" dirty="0">
              <a:latin typeface="Courier"/>
              <a:ea typeface="Courier"/>
              <a:cs typeface="Courier"/>
              <a:sym typeface="Courier"/>
            </a:endParaRPr>
          </a:p>
          <a:p>
            <a:r>
              <a:rPr lang="en-US" sz="2400" b="1" dirty="0" smtClean="0">
                <a:solidFill>
                  <a:srgbClr val="008000"/>
                </a:solidFill>
                <a:latin typeface="Courier"/>
                <a:ea typeface="Courier"/>
                <a:cs typeface="Courier"/>
                <a:sym typeface="Courier"/>
              </a:rPr>
              <a:t>end</a:t>
            </a:r>
          </a:p>
          <a:p>
            <a:endParaRPr lang="en-US" sz="2400" b="1" dirty="0">
              <a:solidFill>
                <a:srgbClr val="008000"/>
              </a:solidFill>
              <a:latin typeface="Courier"/>
              <a:ea typeface="Courier"/>
              <a:cs typeface="Courier"/>
              <a:sym typeface="Courier"/>
            </a:endParaRPr>
          </a:p>
          <a:p>
            <a:endParaRPr lang="en-US" sz="2400" b="1" dirty="0">
              <a:solidFill>
                <a:srgbClr val="008000"/>
              </a:solidFill>
              <a:latin typeface="Courier"/>
              <a:ea typeface="Courier"/>
              <a:cs typeface="Courier"/>
              <a:sym typeface="Courier"/>
            </a:endParaRPr>
          </a:p>
        </p:txBody>
      </p:sp>
      <p:sp>
        <p:nvSpPr>
          <p:cNvPr id="434180" name="Rectangle 4"/>
          <p:cNvSpPr>
            <a:spLocks/>
          </p:cNvSpPr>
          <p:nvPr/>
        </p:nvSpPr>
        <p:spPr bwMode="auto">
          <a:xfrm>
            <a:off x="175274" y="1879600"/>
            <a:ext cx="510617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Resources are executed in order</a:t>
            </a:r>
          </a:p>
          <a:p>
            <a:pPr marL="381000" indent="-381000" algn="l">
              <a:spcBef>
                <a:spcPts val="1200"/>
              </a:spcBef>
            </a:pPr>
            <a:endParaRPr lang="en-US" sz="3600" dirty="0">
              <a:solidFill>
                <a:schemeClr val="tx1"/>
              </a:solidFill>
              <a:latin typeface="Arial" charset="0"/>
              <a:ea typeface="ＭＳ Ｐゴシック" charset="0"/>
              <a:cs typeface="Arial" charset="0"/>
              <a:sym typeface="Arial" charset="0"/>
            </a:endParaRPr>
          </a:p>
        </p:txBody>
      </p:sp>
      <p:sp>
        <p:nvSpPr>
          <p:cNvPr id="434181" name="Rectangle 5"/>
          <p:cNvSpPr>
            <a:spLocks/>
          </p:cNvSpPr>
          <p:nvPr/>
        </p:nvSpPr>
        <p:spPr bwMode="auto">
          <a:xfrm>
            <a:off x="6223421" y="2456934"/>
            <a:ext cx="410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1st</a:t>
            </a:r>
          </a:p>
        </p:txBody>
      </p:sp>
      <p:sp>
        <p:nvSpPr>
          <p:cNvPr id="434182" name="Line 6"/>
          <p:cNvSpPr>
            <a:spLocks noChangeShapeType="1"/>
          </p:cNvSpPr>
          <p:nvPr/>
        </p:nvSpPr>
        <p:spPr bwMode="auto">
          <a:xfrm rot="10800000" flipH="1">
            <a:off x="6971207" y="2395538"/>
            <a:ext cx="0" cy="5905500"/>
          </a:xfrm>
          <a:prstGeom prst="line">
            <a:avLst/>
          </a:prstGeom>
          <a:noFill/>
          <a:ln w="38100" cap="flat">
            <a:solidFill>
              <a:schemeClr val="tx1"/>
            </a:solidFill>
            <a:prstDash val="solid"/>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34183" name="Oval 7"/>
          <p:cNvSpPr>
            <a:spLocks/>
          </p:cNvSpPr>
          <p:nvPr/>
        </p:nvSpPr>
        <p:spPr bwMode="auto">
          <a:xfrm>
            <a:off x="6105935" y="2414403"/>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4" name="Rectangle 8"/>
          <p:cNvSpPr>
            <a:spLocks/>
          </p:cNvSpPr>
          <p:nvPr/>
        </p:nvSpPr>
        <p:spPr bwMode="auto">
          <a:xfrm>
            <a:off x="6172616" y="4273034"/>
            <a:ext cx="513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2nd</a:t>
            </a:r>
          </a:p>
        </p:txBody>
      </p:sp>
      <p:sp>
        <p:nvSpPr>
          <p:cNvPr id="434185" name="Rectangle 9"/>
          <p:cNvSpPr>
            <a:spLocks/>
          </p:cNvSpPr>
          <p:nvPr/>
        </p:nvSpPr>
        <p:spPr bwMode="auto">
          <a:xfrm>
            <a:off x="6232947" y="5771634"/>
            <a:ext cx="4448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a:solidFill>
                  <a:schemeClr val="tx1"/>
                </a:solidFill>
                <a:latin typeface="Arial" charset="0"/>
                <a:ea typeface="ＭＳ Ｐゴシック" charset="0"/>
                <a:cs typeface="Arial" charset="0"/>
                <a:sym typeface="Arial" charset="0"/>
              </a:rPr>
              <a:t>3rd</a:t>
            </a:r>
          </a:p>
        </p:txBody>
      </p:sp>
      <p:sp>
        <p:nvSpPr>
          <p:cNvPr id="434186" name="Oval 10"/>
          <p:cNvSpPr>
            <a:spLocks/>
          </p:cNvSpPr>
          <p:nvPr/>
        </p:nvSpPr>
        <p:spPr bwMode="auto">
          <a:xfrm>
            <a:off x="6105935" y="55626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
        <p:nvSpPr>
          <p:cNvPr id="434187" name="Oval 11"/>
          <p:cNvSpPr>
            <a:spLocks/>
          </p:cNvSpPr>
          <p:nvPr/>
        </p:nvSpPr>
        <p:spPr bwMode="auto">
          <a:xfrm>
            <a:off x="6105935" y="4114800"/>
            <a:ext cx="736672" cy="749300"/>
          </a:xfrm>
          <a:prstGeom prst="ellipse">
            <a:avLst/>
          </a:prstGeom>
          <a:solidFill>
            <a:srgbClr val="FF7F00">
              <a:alpha val="50000"/>
            </a:srgbClr>
          </a:solidFill>
          <a:ln w="6350" cap="flat">
            <a:solidFill>
              <a:schemeClr val="tx1">
                <a:alpha val="50000"/>
              </a:schemeClr>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914977109"/>
      </p:ext>
    </p:extLst>
  </p:cSld>
  <p:clrMapOvr>
    <a:masterClrMapping/>
  </p:clrMapOvr>
  <p:transition xmlns:p14="http://schemas.microsoft.com/office/powerpoint/2010/mai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889" name="Rectangle 1"/>
          <p:cNvSpPr>
            <a:spLocks noGrp="1" noChangeArrowheads="1"/>
          </p:cNvSpPr>
          <p:nvPr>
            <p:ph type="title"/>
          </p:nvPr>
        </p:nvSpPr>
        <p:spPr/>
        <p:txBody>
          <a:bodyPr/>
          <a:lstStyle/>
          <a:p>
            <a:pPr eaLnBrk="1" hangingPunct="1">
              <a:defRPr/>
            </a:pPr>
            <a:r>
              <a:rPr lang="en-US" sz="5100" dirty="0">
                <a:sym typeface="Arial Bold" charset="0"/>
              </a:rPr>
              <a:t>Best Practice: Omit the action if it is the default</a:t>
            </a:r>
          </a:p>
        </p:txBody>
      </p:sp>
      <p:sp>
        <p:nvSpPr>
          <p:cNvPr id="203779" name="Rectangle 2"/>
          <p:cNvSpPr>
            <a:spLocks noGrp="1" noChangeArrowheads="1"/>
          </p:cNvSpPr>
          <p:nvPr>
            <p:ph type="body" idx="1"/>
          </p:nvPr>
        </p:nvSpPr>
        <p:spPr>
          <a:xfrm>
            <a:off x="812881" y="4953000"/>
            <a:ext cx="11354513" cy="3214688"/>
          </a:xfrm>
        </p:spPr>
        <p:txBody>
          <a:bodyPr/>
          <a:lstStyle/>
          <a:p>
            <a:pPr eaLnBrk="1" hangingPunct="1"/>
            <a:r>
              <a:rPr lang="en-US" dirty="0" smtClean="0"/>
              <a:t>Has no </a:t>
            </a:r>
            <a:r>
              <a:rPr lang="en-US" dirty="0" smtClean="0">
                <a:latin typeface="Arial Bold" pitchFamily="34" charset="0"/>
                <a:cs typeface="Arial Bold" pitchFamily="34" charset="0"/>
                <a:sym typeface="Arial Bold" pitchFamily="34" charset="0"/>
              </a:rPr>
              <a:t>action</a:t>
            </a:r>
            <a:r>
              <a:rPr lang="en-US" dirty="0" smtClean="0"/>
              <a:t>!</a:t>
            </a:r>
          </a:p>
          <a:p>
            <a:pPr eaLnBrk="1" hangingPunct="1"/>
            <a:r>
              <a:rPr lang="en-US" dirty="0" smtClean="0"/>
              <a:t>If you omit the action in Chef, we default to the most common positive action.</a:t>
            </a:r>
          </a:p>
          <a:p>
            <a:pPr eaLnBrk="1" hangingPunct="1"/>
            <a:r>
              <a:rPr lang="en-US" dirty="0" smtClean="0"/>
              <a:t>In this case, it is the </a:t>
            </a:r>
            <a:r>
              <a:rPr lang="en-US" dirty="0" smtClean="0">
                <a:latin typeface="Courier"/>
                <a:cs typeface="Courier"/>
              </a:rPr>
              <a:t>:create</a:t>
            </a:r>
            <a:r>
              <a:rPr lang="en-US" dirty="0" smtClean="0"/>
              <a:t> action.</a:t>
            </a:r>
          </a:p>
        </p:txBody>
      </p:sp>
      <p:sp>
        <p:nvSpPr>
          <p:cNvPr id="5" name="Rectangle 3"/>
          <p:cNvSpPr>
            <a:spLocks/>
          </p:cNvSpPr>
          <p:nvPr/>
        </p:nvSpPr>
        <p:spPr bwMode="auto">
          <a:xfrm>
            <a:off x="4471194" y="2133600"/>
            <a:ext cx="11658600" cy="2311401"/>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000" dirty="0" err="1">
                <a:latin typeface="Courier"/>
              </a:rPr>
              <a:t>cookbook_file</a:t>
            </a:r>
            <a:r>
              <a:rPr lang="en-US" sz="3000" dirty="0">
                <a:latin typeface="Courier"/>
              </a:rPr>
              <a:t> </a:t>
            </a:r>
            <a:r>
              <a:rPr lang="en-US" sz="3000" dirty="0">
                <a:solidFill>
                  <a:srgbClr val="BA2121"/>
                </a:solidFill>
                <a:latin typeface="Courier"/>
              </a:rPr>
              <a:t>'c:\</a:t>
            </a:r>
            <a:r>
              <a:rPr lang="en-US" sz="3000" dirty="0" err="1">
                <a:solidFill>
                  <a:srgbClr val="BA2121"/>
                </a:solidFill>
                <a:latin typeface="Courier"/>
              </a:rPr>
              <a:t>inetpub</a:t>
            </a:r>
            <a:r>
              <a:rPr lang="en-US" sz="3000" dirty="0">
                <a:solidFill>
                  <a:srgbClr val="BA2121"/>
                </a:solidFill>
                <a:latin typeface="Courier"/>
              </a:rPr>
              <a:t>\</a:t>
            </a:r>
            <a:r>
              <a:rPr lang="en-US" sz="3000" dirty="0" err="1">
                <a:solidFill>
                  <a:srgbClr val="BA2121"/>
                </a:solidFill>
                <a:latin typeface="Courier"/>
              </a:rPr>
              <a:t>wwwroot</a:t>
            </a:r>
            <a:r>
              <a:rPr lang="en-US" sz="3000" dirty="0">
                <a:solidFill>
                  <a:srgbClr val="BA2121"/>
                </a:solidFill>
                <a:latin typeface="Courier"/>
              </a:rPr>
              <a:t>\Default.htm' </a:t>
            </a:r>
            <a:r>
              <a:rPr lang="en-US" sz="3000" dirty="0">
                <a:solidFill>
                  <a:srgbClr val="008000"/>
                </a:solidFill>
                <a:latin typeface="Courier"/>
              </a:rPr>
              <a:t>do</a:t>
            </a:r>
          </a:p>
          <a:p>
            <a:r>
              <a:rPr lang="en-US" sz="3000" dirty="0">
                <a:latin typeface="Courier"/>
              </a:rPr>
              <a:t>  source </a:t>
            </a:r>
            <a:r>
              <a:rPr lang="en-US" sz="3000" dirty="0">
                <a:solidFill>
                  <a:srgbClr val="BA2121"/>
                </a:solidFill>
                <a:latin typeface="Courier"/>
              </a:rPr>
              <a:t>"Default.htm"</a:t>
            </a:r>
          </a:p>
          <a:p>
            <a:r>
              <a:rPr lang="en-US" sz="3000" dirty="0">
                <a:latin typeface="Courier"/>
              </a:rPr>
              <a:t>  rights </a:t>
            </a:r>
            <a:r>
              <a:rPr lang="en-US" sz="3000" dirty="0" smtClean="0">
                <a:solidFill>
                  <a:srgbClr val="19177C"/>
                </a:solidFill>
                <a:latin typeface="Courier"/>
              </a:rPr>
              <a:t>:read, </a:t>
            </a:r>
            <a:r>
              <a:rPr lang="en-US" sz="3000" dirty="0">
                <a:solidFill>
                  <a:srgbClr val="BA2121"/>
                </a:solidFill>
                <a:latin typeface="Courier"/>
              </a:rPr>
              <a:t>"Everyone"</a:t>
            </a:r>
          </a:p>
          <a:p>
            <a:r>
              <a:rPr lang="en-US" sz="3000" dirty="0">
                <a:solidFill>
                  <a:srgbClr val="008000"/>
                </a:solidFill>
                <a:latin typeface="Courier"/>
              </a:rPr>
              <a:t>end</a:t>
            </a:r>
          </a:p>
        </p:txBody>
      </p:sp>
    </p:spTree>
    <p:extLst>
      <p:ext uri="{BB962C8B-B14F-4D97-AF65-F5344CB8AC3E}">
        <p14:creationId xmlns:p14="http://schemas.microsoft.com/office/powerpoint/2010/main" val="5282135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1"/>
          <p:cNvSpPr>
            <a:spLocks noGrp="1" noChangeArrowheads="1"/>
          </p:cNvSpPr>
          <p:nvPr>
            <p:ph type="title"/>
          </p:nvPr>
        </p:nvSpPr>
        <p:spPr/>
        <p:txBody>
          <a:bodyPr/>
          <a:lstStyle/>
          <a:p>
            <a:pPr eaLnBrk="1" hangingPunct="1">
              <a:defRPr/>
            </a:pPr>
            <a:r>
              <a:rPr lang="en-US" sz="6000" dirty="0">
                <a:sym typeface="Arial Bold" charset="0"/>
              </a:rPr>
              <a:t>Full contents of  the </a:t>
            </a:r>
            <a:r>
              <a:rPr lang="en-US" sz="6000" dirty="0" err="1" smtClean="0"/>
              <a:t>IIS_demo</a:t>
            </a:r>
            <a:r>
              <a:rPr lang="en-US" sz="6000" dirty="0" smtClean="0"/>
              <a:t> </a:t>
            </a:r>
            <a:r>
              <a:rPr lang="en-US" sz="6000" dirty="0" smtClean="0">
                <a:sym typeface="Arial Bold" charset="0"/>
              </a:rPr>
              <a:t>recipe</a:t>
            </a:r>
            <a:endParaRPr lang="en-US" sz="6000" dirty="0">
              <a:sym typeface="Arial Bold" charset="0"/>
            </a:endParaRPr>
          </a:p>
        </p:txBody>
      </p:sp>
      <p:sp>
        <p:nvSpPr>
          <p:cNvPr id="204803" name="Rectangle 2"/>
          <p:cNvSpPr>
            <a:spLocks noGrp="1" noChangeArrowheads="1"/>
          </p:cNvSpPr>
          <p:nvPr>
            <p:ph type="body" idx="1"/>
          </p:nvPr>
        </p:nvSpPr>
        <p:spPr>
          <a:xfrm>
            <a:off x="812880" y="1828800"/>
            <a:ext cx="14631830" cy="7010400"/>
          </a:xfrm>
        </p:spPr>
        <p:txBody>
          <a:bodyPr/>
          <a:lstStyle/>
          <a:p>
            <a:pPr marL="0" indent="0" eaLnBrk="1" hangingPunct="1">
              <a:spcBef>
                <a:spcPts val="0"/>
              </a:spcBef>
              <a:buNone/>
            </a:pPr>
            <a:r>
              <a:rPr lang="en-US" sz="2000" i="1" dirty="0" smtClean="0">
                <a:solidFill>
                  <a:srgbClr val="408080"/>
                </a:solidFill>
                <a:latin typeface="Courier"/>
                <a:ea typeface="Courier"/>
                <a:cs typeface="Courier"/>
              </a:rPr>
              <a:t># Cookbook Name:: </a:t>
            </a:r>
            <a:r>
              <a:rPr lang="en-US" sz="2000" i="1" dirty="0" err="1" smtClean="0">
                <a:solidFill>
                  <a:srgbClr val="408080"/>
                </a:solidFill>
                <a:latin typeface="Courier"/>
                <a:ea typeface="Courier"/>
                <a:cs typeface="Courier"/>
              </a:rPr>
              <a:t>iis_demo</a:t>
            </a:r>
            <a:r>
              <a:rPr lang="en-US" sz="2000" i="1" dirty="0" smtClean="0">
                <a:solidFill>
                  <a:srgbClr val="408080"/>
                </a:solidFill>
                <a:latin typeface="Courier"/>
                <a:ea typeface="Courier"/>
                <a:cs typeface="Courier"/>
              </a:rPr>
              <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Recipe:: default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Copyright 2014, YOUR_COMPANY_NAME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 All rights reserved - Do Not Redistribute</a:t>
            </a:r>
            <a:br>
              <a:rPr lang="en-US" sz="2000" i="1" dirty="0" smtClean="0">
                <a:solidFill>
                  <a:srgbClr val="408080"/>
                </a:solidFill>
                <a:latin typeface="Courier"/>
                <a:ea typeface="Courier"/>
                <a:cs typeface="Courier"/>
              </a:rPr>
            </a:br>
            <a:r>
              <a:rPr lang="en-US" sz="2000" i="1" dirty="0" smtClean="0">
                <a:solidFill>
                  <a:srgbClr val="408080"/>
                </a:solidFill>
                <a:latin typeface="Courier"/>
                <a:ea typeface="Courier"/>
                <a:cs typeface="Courier"/>
              </a:rPr>
              <a:t>#</a:t>
            </a:r>
            <a:endParaRPr lang="en-US" sz="2000" dirty="0" smtClean="0">
              <a:latin typeface="Courier"/>
              <a:cs typeface="Courier"/>
            </a:endParaRPr>
          </a:p>
          <a:p>
            <a:pPr marL="0" indent="0">
              <a:buNone/>
            </a:pPr>
            <a:r>
              <a:rPr lang="en-US" sz="2000" dirty="0" err="1">
                <a:latin typeface="Courier"/>
                <a:ea typeface="Courier"/>
                <a:cs typeface="Courier"/>
                <a:sym typeface="Courier"/>
              </a:rPr>
              <a:t>powershell_script</a:t>
            </a:r>
            <a:r>
              <a:rPr lang="en-US" sz="2000" dirty="0">
                <a:latin typeface="Courier"/>
                <a:ea typeface="Courier"/>
                <a:cs typeface="Courier"/>
                <a:sym typeface="Courier"/>
              </a:rPr>
              <a:t> </a:t>
            </a:r>
            <a:r>
              <a:rPr lang="en-US" sz="2000" dirty="0">
                <a:solidFill>
                  <a:srgbClr val="BA2121"/>
                </a:solidFill>
                <a:latin typeface="Courier"/>
                <a:ea typeface="Courier"/>
                <a:cs typeface="Courier"/>
                <a:sym typeface="Courier"/>
              </a:rPr>
              <a:t>"Install IIS"</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cs typeface="Courier"/>
              </a:rPr>
              <a:t>  action :run</a:t>
            </a:r>
          </a:p>
          <a:p>
            <a:pPr marL="0" indent="0">
              <a:buNone/>
            </a:pPr>
            <a:r>
              <a:rPr lang="en-US" sz="2000" dirty="0">
                <a:latin typeface="Courier"/>
                <a:cs typeface="Courier"/>
              </a:rPr>
              <a:t>  code "add-</a:t>
            </a:r>
            <a:r>
              <a:rPr lang="en-US" sz="2000" dirty="0" err="1">
                <a:latin typeface="Courier"/>
                <a:cs typeface="Courier"/>
              </a:rPr>
              <a:t>windowsfeature</a:t>
            </a:r>
            <a:r>
              <a:rPr lang="en-US" sz="2000" dirty="0">
                <a:latin typeface="Courier"/>
                <a:cs typeface="Courier"/>
              </a:rPr>
              <a:t> </a:t>
            </a:r>
            <a:r>
              <a:rPr lang="en-US" sz="2000" dirty="0" smtClean="0">
                <a:latin typeface="Courier"/>
                <a:cs typeface="Courier"/>
              </a:rPr>
              <a:t>Web-Server"</a:t>
            </a:r>
            <a:endParaRPr lang="en-US" sz="2000" dirty="0">
              <a:latin typeface="Courier"/>
              <a:cs typeface="Courier"/>
            </a:endParaRPr>
          </a:p>
          <a:p>
            <a:pPr marL="0" indent="0">
              <a:spcBef>
                <a:spcPts val="0"/>
              </a:spcBef>
              <a:buNone/>
            </a:pPr>
            <a:r>
              <a:rPr lang="en-US" sz="2000" b="1" dirty="0">
                <a:solidFill>
                  <a:srgbClr val="008000"/>
                </a:solidFill>
                <a:latin typeface="Courier"/>
                <a:ea typeface="Courier"/>
                <a:cs typeface="Courier"/>
                <a:sym typeface="Courier"/>
              </a:rPr>
              <a:t>end</a:t>
            </a:r>
          </a:p>
          <a:p>
            <a:pPr marL="0" indent="0">
              <a:spcBef>
                <a:spcPts val="0"/>
              </a:spcBef>
              <a:buNone/>
            </a:pPr>
            <a:endParaRPr lang="en-US" sz="2000" b="1" dirty="0">
              <a:solidFill>
                <a:srgbClr val="008000"/>
              </a:solidFill>
              <a:latin typeface="Courier"/>
              <a:ea typeface="Courier"/>
              <a:cs typeface="Courier"/>
              <a:sym typeface="Courier"/>
            </a:endParaRPr>
          </a:p>
          <a:p>
            <a:pPr marL="0" indent="0">
              <a:buNone/>
            </a:pPr>
            <a:r>
              <a:rPr lang="en-US" sz="2000" dirty="0">
                <a:latin typeface="Courier"/>
                <a:ea typeface="Courier"/>
                <a:cs typeface="Courier"/>
                <a:sym typeface="Courier"/>
              </a:rPr>
              <a:t>service </a:t>
            </a:r>
            <a:r>
              <a:rPr lang="en-US" sz="2000" dirty="0" smtClean="0">
                <a:solidFill>
                  <a:srgbClr val="BA2121"/>
                </a:solidFill>
                <a:latin typeface="Courier"/>
                <a:ea typeface="Courier"/>
                <a:cs typeface="Courier"/>
                <a:sym typeface="Courier"/>
              </a:rPr>
              <a:t>"w3svc</a:t>
            </a:r>
            <a:r>
              <a:rPr lang="en-US" sz="2000" dirty="0">
                <a:solidFill>
                  <a:srgbClr val="BA2121"/>
                </a:solidFill>
                <a:latin typeface="Courier"/>
                <a:ea typeface="Courier"/>
                <a:cs typeface="Courier"/>
                <a:sym typeface="Courier"/>
              </a:rPr>
              <a:t>"</a:t>
            </a:r>
            <a:r>
              <a:rPr lang="en-US" sz="2000" dirty="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action </a:t>
            </a:r>
            <a:r>
              <a:rPr lang="en-US" sz="2000" dirty="0">
                <a:solidFill>
                  <a:srgbClr val="666666"/>
                </a:solidFill>
                <a:latin typeface="Courier"/>
                <a:ea typeface="Courier"/>
                <a:cs typeface="Courier"/>
                <a:sym typeface="Courier"/>
              </a:rPr>
              <a:t>[</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:enable</a:t>
            </a:r>
            <a:r>
              <a:rPr lang="en-US" sz="2000" dirty="0">
                <a:latin typeface="Courier"/>
                <a:ea typeface="Courier"/>
                <a:cs typeface="Courier"/>
                <a:sym typeface="Courier"/>
              </a:rPr>
              <a:t>, </a:t>
            </a:r>
            <a:r>
              <a:rPr lang="en-US" sz="2000" dirty="0">
                <a:solidFill>
                  <a:srgbClr val="19177C"/>
                </a:solidFill>
                <a:latin typeface="Courier"/>
                <a:ea typeface="Courier"/>
                <a:cs typeface="Courier"/>
                <a:sym typeface="Courier"/>
              </a:rPr>
              <a:t>:start</a:t>
            </a:r>
            <a:r>
              <a:rPr lang="en-US" sz="2000" dirty="0">
                <a:latin typeface="Courier"/>
                <a:ea typeface="Courier"/>
                <a:cs typeface="Courier"/>
                <a:sym typeface="Courier"/>
              </a:rPr>
              <a:t> ]</a:t>
            </a:r>
          </a:p>
          <a:p>
            <a:pPr marL="0" indent="0">
              <a:spcBef>
                <a:spcPts val="0"/>
              </a:spcBef>
              <a:buNone/>
            </a:pPr>
            <a:r>
              <a:rPr lang="en-US" sz="2000" b="1" dirty="0" smtClean="0">
                <a:solidFill>
                  <a:srgbClr val="008000"/>
                </a:solidFill>
                <a:latin typeface="Courier"/>
                <a:ea typeface="Courier"/>
                <a:cs typeface="Courier"/>
                <a:sym typeface="Courier"/>
              </a:rPr>
              <a:t>end</a:t>
            </a:r>
          </a:p>
          <a:p>
            <a:pPr marL="0" indent="0">
              <a:spcBef>
                <a:spcPts val="0"/>
              </a:spcBef>
              <a:buNone/>
            </a:pPr>
            <a:endParaRPr lang="en-US" sz="2000" b="1" dirty="0" smtClean="0">
              <a:solidFill>
                <a:srgbClr val="008000"/>
              </a:solidFill>
              <a:latin typeface="Courier"/>
              <a:ea typeface="Courier"/>
              <a:cs typeface="Courier"/>
              <a:sym typeface="Courier"/>
            </a:endParaRPr>
          </a:p>
          <a:p>
            <a:pPr marL="0" indent="0">
              <a:buNone/>
            </a:pPr>
            <a:r>
              <a:rPr lang="en-US" sz="2000" dirty="0" smtClean="0">
                <a:latin typeface="Courier"/>
                <a:ea typeface="Courier"/>
                <a:cs typeface="Courier"/>
                <a:sym typeface="Courier"/>
              </a:rPr>
              <a:t>template </a:t>
            </a:r>
            <a:r>
              <a:rPr lang="en-US" sz="2000" dirty="0">
                <a:solidFill>
                  <a:srgbClr val="BA2121"/>
                </a:solidFill>
                <a:latin typeface="Courier"/>
                <a:ea typeface="Courier"/>
                <a:cs typeface="Courier"/>
                <a:sym typeface="Courier"/>
              </a:rPr>
              <a:t>'</a:t>
            </a:r>
            <a:r>
              <a:rPr lang="en-US" sz="2000" dirty="0" smtClean="0">
                <a:solidFill>
                  <a:srgbClr val="BA2121"/>
                </a:solidFill>
                <a:latin typeface="Courier"/>
                <a:ea typeface="Courier"/>
                <a:cs typeface="Courier"/>
                <a:sym typeface="Courier"/>
              </a:rPr>
              <a:t>c</a:t>
            </a:r>
            <a:r>
              <a:rPr lang="en-US" sz="2000" dirty="0" smtClean="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a:solidFill>
                  <a:srgbClr val="BA2121"/>
                </a:solidFill>
                <a:latin typeface="Courier"/>
                <a:ea typeface="Courier"/>
                <a:cs typeface="Courier"/>
                <a:sym typeface="Courier"/>
              </a:rPr>
              <a:t>'</a:t>
            </a:r>
            <a:r>
              <a:rPr lang="en-US" sz="2000" dirty="0" smtClean="0">
                <a:latin typeface="Courier"/>
                <a:ea typeface="Courier"/>
                <a:cs typeface="Courier"/>
                <a:sym typeface="Courier"/>
              </a:rPr>
              <a:t> </a:t>
            </a:r>
            <a:r>
              <a:rPr lang="en-US" sz="2000" b="1" dirty="0">
                <a:solidFill>
                  <a:srgbClr val="008000"/>
                </a:solidFill>
                <a:latin typeface="Courier"/>
                <a:ea typeface="Courier"/>
                <a:cs typeface="Courier"/>
                <a:sym typeface="Courier"/>
              </a:rPr>
              <a:t>do</a:t>
            </a:r>
            <a:endParaRPr lang="en-US" sz="2000" dirty="0">
              <a:latin typeface="Courier"/>
              <a:ea typeface="Courier"/>
              <a:cs typeface="Courier"/>
              <a:sym typeface="Courier"/>
            </a:endParaRPr>
          </a:p>
          <a:p>
            <a:pPr marL="0" indent="0">
              <a:spcBef>
                <a:spcPts val="0"/>
              </a:spcBef>
              <a:buNone/>
            </a:pPr>
            <a:r>
              <a:rPr lang="en-US" sz="2000" dirty="0">
                <a:latin typeface="Courier"/>
                <a:ea typeface="Courier"/>
                <a:cs typeface="Courier"/>
                <a:sym typeface="Courier"/>
              </a:rPr>
              <a:t>  source </a:t>
            </a:r>
            <a:r>
              <a:rPr lang="en-US" sz="2000" dirty="0" smtClean="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Default.htm.erb</a:t>
            </a:r>
            <a:r>
              <a:rPr lang="en-US" sz="2000" dirty="0" smtClean="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buNone/>
            </a:pPr>
            <a:r>
              <a:rPr lang="en-US" sz="2000" dirty="0">
                <a:latin typeface="Courier"/>
                <a:ea typeface="Courier"/>
                <a:cs typeface="Courier"/>
                <a:sym typeface="Courier"/>
              </a:rPr>
              <a:t>  rights </a:t>
            </a:r>
            <a:r>
              <a:rPr lang="en-US" sz="2000" dirty="0" smtClean="0">
                <a:solidFill>
                  <a:schemeClr val="accent6">
                    <a:lumMod val="60000"/>
                    <a:lumOff val="40000"/>
                  </a:schemeClr>
                </a:solidFill>
                <a:latin typeface="Courier"/>
                <a:ea typeface="Courier"/>
                <a:cs typeface="Courier"/>
                <a:sym typeface="Courier"/>
              </a:rPr>
              <a:t>:read</a:t>
            </a:r>
            <a:r>
              <a:rPr lang="en-US" sz="2000" dirty="0" smtClean="0">
                <a:latin typeface="Courier"/>
                <a:ea typeface="Courier"/>
                <a:cs typeface="Courier"/>
                <a:sym typeface="Courier"/>
              </a:rPr>
              <a:t>, </a:t>
            </a:r>
            <a:r>
              <a:rPr lang="en-US" sz="2000" dirty="0" smtClean="0">
                <a:solidFill>
                  <a:srgbClr val="BA2121"/>
                </a:solidFill>
                <a:latin typeface="Courier"/>
                <a:ea typeface="Courier"/>
                <a:cs typeface="Courier"/>
                <a:sym typeface="Courier"/>
              </a:rPr>
              <a:t>"Everyone</a:t>
            </a:r>
            <a:r>
              <a:rPr lang="en-US" sz="2000" dirty="0">
                <a:solidFill>
                  <a:srgbClr val="BA2121"/>
                </a:solidFill>
                <a:latin typeface="Courier"/>
                <a:ea typeface="Courier"/>
                <a:cs typeface="Courier"/>
                <a:sym typeface="Courier"/>
              </a:rPr>
              <a:t>"</a:t>
            </a:r>
            <a:endParaRPr lang="en-US" sz="2000" dirty="0">
              <a:latin typeface="Courier"/>
              <a:ea typeface="Courier"/>
              <a:cs typeface="Courier"/>
              <a:sym typeface="Courier"/>
            </a:endParaRPr>
          </a:p>
          <a:p>
            <a:pPr marL="0" indent="0">
              <a:spcBef>
                <a:spcPts val="0"/>
              </a:spcBef>
              <a:buNone/>
            </a:pPr>
            <a:r>
              <a:rPr lang="en-US" sz="2000" b="1" dirty="0" smtClean="0">
                <a:solidFill>
                  <a:srgbClr val="008000"/>
                </a:solidFill>
                <a:latin typeface="Courier"/>
                <a:ea typeface="Courier"/>
                <a:cs typeface="Courier"/>
                <a:sym typeface="Courier"/>
              </a:rPr>
              <a:t>end</a:t>
            </a:r>
            <a:endParaRPr lang="en-US" sz="20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412374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61" name="Rectangle 1"/>
          <p:cNvSpPr>
            <a:spLocks noGrp="1" noChangeArrowheads="1"/>
          </p:cNvSpPr>
          <p:nvPr>
            <p:ph type="title"/>
          </p:nvPr>
        </p:nvSpPr>
        <p:spPr/>
        <p:txBody>
          <a:bodyPr/>
          <a:lstStyle/>
          <a:p>
            <a:pPr eaLnBrk="1" hangingPunct="1">
              <a:defRPr/>
            </a:pPr>
            <a:r>
              <a:rPr lang="en-US">
                <a:sym typeface="Arial Bold" charset="0"/>
              </a:rPr>
              <a:t>Question!</a:t>
            </a:r>
          </a:p>
        </p:txBody>
      </p:sp>
      <p:sp>
        <p:nvSpPr>
          <p:cNvPr id="205827" name="Rectangle 2"/>
          <p:cNvSpPr>
            <a:spLocks noGrp="1" noChangeArrowheads="1"/>
          </p:cNvSpPr>
          <p:nvPr>
            <p:ph type="body" idx="1"/>
          </p:nvPr>
        </p:nvSpPr>
        <p:spPr/>
        <p:txBody>
          <a:bodyPr/>
          <a:lstStyle/>
          <a:p>
            <a:pPr eaLnBrk="1" hangingPunct="1"/>
            <a:r>
              <a:rPr lang="en-US" dirty="0" smtClean="0"/>
              <a:t>Using what we have learned so far, can we make the recipe shorter?</a:t>
            </a:r>
          </a:p>
        </p:txBody>
      </p:sp>
    </p:spTree>
    <p:extLst>
      <p:ext uri="{BB962C8B-B14F-4D97-AF65-F5344CB8AC3E}">
        <p14:creationId xmlns:p14="http://schemas.microsoft.com/office/powerpoint/2010/main" val="27566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009" name="Rectangle 1"/>
          <p:cNvSpPr>
            <a:spLocks noGrp="1" noChangeArrowheads="1"/>
          </p:cNvSpPr>
          <p:nvPr>
            <p:ph type="title"/>
          </p:nvPr>
        </p:nvSpPr>
        <p:spPr/>
        <p:txBody>
          <a:bodyPr/>
          <a:lstStyle/>
          <a:p>
            <a:pPr eaLnBrk="1" hangingPunct="1">
              <a:defRPr/>
            </a:pPr>
            <a:r>
              <a:rPr lang="en-US" sz="6400">
                <a:sym typeface="Arial Bold" charset="0"/>
              </a:rPr>
              <a:t>Best Practice: Omit the default action</a:t>
            </a:r>
          </a:p>
        </p:txBody>
      </p:sp>
      <p:sp>
        <p:nvSpPr>
          <p:cNvPr id="206851" name="Rectangle 2"/>
          <p:cNvSpPr>
            <a:spLocks noGrp="1" noChangeArrowheads="1"/>
          </p:cNvSpPr>
          <p:nvPr>
            <p:ph type="body" idx="1"/>
          </p:nvPr>
        </p:nvSpPr>
        <p:spPr/>
        <p:txBody>
          <a:bodyPr/>
          <a:lstStyle/>
          <a:p>
            <a:pPr eaLnBrk="1" hangingPunct="1"/>
            <a:r>
              <a:rPr lang="en-US" dirty="0" smtClean="0"/>
              <a:t>If the only action you need from a resource is the default action - omit it from the recipe</a:t>
            </a:r>
          </a:p>
        </p:txBody>
      </p:sp>
      <p:sp>
        <p:nvSpPr>
          <p:cNvPr id="4" name="Rectangle 1"/>
          <p:cNvSpPr>
            <a:spLocks/>
          </p:cNvSpPr>
          <p:nvPr/>
        </p:nvSpPr>
        <p:spPr bwMode="auto">
          <a:xfrm>
            <a:off x="1499394" y="3810000"/>
            <a:ext cx="13639800" cy="2709820"/>
          </a:xfrm>
          <a:prstGeom prst="rect">
            <a:avLst/>
          </a:prstGeom>
          <a:solidFill>
            <a:srgbClr val="FFFFFF"/>
          </a:solidFill>
          <a:ln w="25400">
            <a:solidFill>
              <a:srgbClr val="334150"/>
            </a:solidFill>
            <a:prstDash val="sysDot"/>
            <a:miter lim="800000"/>
            <a:headEnd/>
            <a:tailEnd/>
          </a:ln>
        </p:spPr>
        <p:txBody>
          <a:bodyPr lIns="228600" tIns="228600" rIns="228600" bIns="228600" anchor="ctr"/>
          <a:lstStyle/>
          <a:p>
            <a:r>
              <a:rPr lang="en-US" sz="3600" dirty="0" err="1" smtClean="0">
                <a:solidFill>
                  <a:schemeClr val="tx1"/>
                </a:solidFill>
                <a:latin typeface="Courier"/>
                <a:ea typeface="Courier"/>
                <a:cs typeface="Courier"/>
                <a:sym typeface="Courier"/>
              </a:rPr>
              <a:t>powershell_script</a:t>
            </a:r>
            <a:r>
              <a:rPr lang="en-US" sz="3600" dirty="0" smtClean="0">
                <a:solidFill>
                  <a:schemeClr val="tx1"/>
                </a:solidFill>
                <a:latin typeface="Courier"/>
                <a:ea typeface="Courier"/>
                <a:cs typeface="Courier"/>
                <a:sym typeface="Courier"/>
              </a:rPr>
              <a:t> </a:t>
            </a:r>
            <a:r>
              <a:rPr lang="en-US" sz="3600" dirty="0" smtClean="0">
                <a:solidFill>
                  <a:srgbClr val="BA2121"/>
                </a:solidFill>
                <a:latin typeface="Courier"/>
                <a:ea typeface="Courier"/>
                <a:cs typeface="Courier"/>
                <a:sym typeface="Courier"/>
              </a:rPr>
              <a:t>"Install IIS"</a:t>
            </a:r>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do</a:t>
            </a:r>
            <a:endParaRPr lang="en-US" sz="3600" dirty="0" smtClean="0">
              <a:solidFill>
                <a:schemeClr val="tx1"/>
              </a:solidFill>
              <a:latin typeface="Courier"/>
              <a:ea typeface="Courier"/>
              <a:cs typeface="Courier"/>
              <a:sym typeface="Courier"/>
            </a:endParaRPr>
          </a:p>
          <a:p>
            <a:r>
              <a:rPr lang="en-US" sz="3600" dirty="0" smtClean="0">
                <a:latin typeface="Courier"/>
                <a:ea typeface="Courier"/>
                <a:cs typeface="Courier"/>
                <a:sym typeface="Courier"/>
              </a:rPr>
              <a:t>  code "add-</a:t>
            </a:r>
            <a:r>
              <a:rPr lang="en-US" sz="3600" dirty="0" err="1" smtClean="0">
                <a:latin typeface="Courier"/>
                <a:ea typeface="Courier"/>
                <a:cs typeface="Courier"/>
                <a:sym typeface="Courier"/>
              </a:rPr>
              <a:t>windowsfeature</a:t>
            </a:r>
            <a:r>
              <a:rPr lang="en-US" sz="3600" dirty="0" smtClean="0">
                <a:latin typeface="Courier"/>
                <a:ea typeface="Courier"/>
                <a:cs typeface="Courier"/>
                <a:sym typeface="Courier"/>
              </a:rPr>
              <a:t> </a:t>
            </a:r>
            <a:r>
              <a:rPr lang="en-US" sz="3600" dirty="0">
                <a:latin typeface="Courier"/>
                <a:ea typeface="Courier"/>
                <a:cs typeface="Courier"/>
                <a:sym typeface="Courier"/>
              </a:rPr>
              <a:t>Web-</a:t>
            </a:r>
            <a:r>
              <a:rPr lang="en-US" sz="3600" dirty="0" smtClean="0">
                <a:latin typeface="Courier"/>
                <a:ea typeface="Courier"/>
                <a:cs typeface="Courier"/>
                <a:sym typeface="Courier"/>
              </a:rPr>
              <a:t>Server"</a:t>
            </a:r>
          </a:p>
          <a:p>
            <a:r>
              <a:rPr lang="en-US" sz="3600" dirty="0" smtClean="0">
                <a:solidFill>
                  <a:schemeClr val="accent5">
                    <a:lumMod val="60000"/>
                    <a:lumOff val="40000"/>
                  </a:schemeClr>
                </a:solidFill>
                <a:latin typeface="Courier"/>
                <a:ea typeface="Courier"/>
                <a:cs typeface="Courier"/>
                <a:sym typeface="Courier"/>
              </a:rPr>
              <a:t>  action :run</a:t>
            </a:r>
          </a:p>
          <a:p>
            <a:r>
              <a:rPr lang="en-US" sz="3600" b="1" dirty="0" smtClean="0">
                <a:solidFill>
                  <a:srgbClr val="008000"/>
                </a:solidFill>
                <a:latin typeface="Courier"/>
                <a:ea typeface="Courier"/>
                <a:cs typeface="Courier"/>
                <a:sym typeface="Courier"/>
              </a:rPr>
              <a:t>end</a:t>
            </a:r>
            <a:endParaRPr lang="en-US" sz="3600" b="1" dirty="0">
              <a:solidFill>
                <a:srgbClr val="008000"/>
              </a:solidFill>
              <a:latin typeface="Courier"/>
              <a:ea typeface="Courier"/>
              <a:cs typeface="Courier"/>
              <a:sym typeface="Courier"/>
            </a:endParaRPr>
          </a:p>
        </p:txBody>
      </p:sp>
    </p:spTree>
    <p:extLst>
      <p:ext uri="{BB962C8B-B14F-4D97-AF65-F5344CB8AC3E}">
        <p14:creationId xmlns:p14="http://schemas.microsoft.com/office/powerpoint/2010/main" val="1584508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
          <p:cNvSpPr>
            <a:spLocks/>
          </p:cNvSpPr>
          <p:nvPr/>
        </p:nvSpPr>
        <p:spPr bwMode="auto">
          <a:xfrm>
            <a:off x="508794"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07875" name="Rectangle 2"/>
          <p:cNvSpPr>
            <a:spLocks/>
          </p:cNvSpPr>
          <p:nvPr/>
        </p:nvSpPr>
        <p:spPr bwMode="auto">
          <a:xfrm>
            <a:off x="6642749" y="8394702"/>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07876" name="Rectangle 3"/>
          <p:cNvSpPr>
            <a:spLocks/>
          </p:cNvSpPr>
          <p:nvPr/>
        </p:nvSpPr>
        <p:spPr bwMode="auto">
          <a:xfrm>
            <a:off x="3709194" y="1644664"/>
            <a:ext cx="12548394" cy="698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100" dirty="0">
                <a:latin typeface="Courier"/>
                <a:ea typeface="Courier"/>
                <a:cs typeface="Courier"/>
                <a:sym typeface="Courier"/>
              </a:rPr>
              <a:t>cookbooks\</a:t>
            </a:r>
            <a:r>
              <a:rPr lang="en-US" sz="3100" dirty="0" err="1">
                <a:latin typeface="Courier"/>
                <a:ea typeface="Courier"/>
                <a:cs typeface="Courier"/>
                <a:sym typeface="Courier"/>
              </a:rPr>
              <a:t>iis_demo</a:t>
            </a:r>
            <a:r>
              <a:rPr lang="en-US" sz="3100" dirty="0" smtClean="0">
                <a:latin typeface="Courier"/>
                <a:ea typeface="Courier"/>
                <a:cs typeface="Courier"/>
                <a:sym typeface="Courier"/>
              </a:rPr>
              <a:t>\templates\</a:t>
            </a:r>
            <a:r>
              <a:rPr lang="en-US" sz="3100" dirty="0">
                <a:latin typeface="Courier"/>
                <a:ea typeface="Courier"/>
                <a:cs typeface="Courier"/>
                <a:sym typeface="Courier"/>
              </a:rPr>
              <a:t>default\</a:t>
            </a:r>
            <a:r>
              <a:rPr lang="en-US" sz="3100" dirty="0" err="1" smtClean="0">
                <a:latin typeface="Courier"/>
                <a:ea typeface="Courier"/>
                <a:cs typeface="Courier"/>
                <a:sym typeface="Courier"/>
              </a:rPr>
              <a:t>Default.htm.erb</a:t>
            </a:r>
            <a:endParaRPr lang="en-US" sz="3100" dirty="0">
              <a:solidFill>
                <a:schemeClr val="tx1"/>
              </a:solidFill>
              <a:latin typeface="Courier"/>
              <a:ea typeface="Courier"/>
              <a:cs typeface="Courier"/>
              <a:sym typeface="Courier"/>
            </a:endParaRPr>
          </a:p>
        </p:txBody>
      </p:sp>
      <p:sp>
        <p:nvSpPr>
          <p:cNvPr id="207877" name="Rectangle 4"/>
          <p:cNvSpPr>
            <a:spLocks/>
          </p:cNvSpPr>
          <p:nvPr/>
        </p:nvSpPr>
        <p:spPr bwMode="auto">
          <a:xfrm>
            <a:off x="508794" y="2381250"/>
            <a:ext cx="14961318" cy="40894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800" b="1" dirty="0">
                <a:solidFill>
                  <a:srgbClr val="008000"/>
                </a:solidFill>
                <a:latin typeface="Courier"/>
                <a:ea typeface="Courier"/>
                <a:cs typeface="Courier"/>
                <a:sym typeface="Courier"/>
              </a:rPr>
              <a:t>&lt;html&gt;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a:t>
            </a:r>
            <a:r>
              <a:rPr lang="en-US" sz="4800" b="1" dirty="0">
                <a:solidFill>
                  <a:srgbClr val="008000"/>
                </a:solidFill>
                <a:latin typeface="Courier"/>
                <a:ea typeface="Courier"/>
                <a:cs typeface="Courier"/>
                <a:sym typeface="Courier"/>
              </a:rPr>
              <a:t>body&gt;</a:t>
            </a:r>
            <a:endParaRPr lang="en-US" sz="4800" dirty="0">
              <a:solidFill>
                <a:schemeClr val="tx1"/>
              </a:solidFill>
              <a:latin typeface="Courier"/>
              <a:ea typeface="Courier"/>
              <a:cs typeface="Courier"/>
              <a:sym typeface="Courier"/>
            </a:endParaRPr>
          </a:p>
          <a:p>
            <a:r>
              <a:rPr lang="en-US" sz="4800" dirty="0">
                <a:solidFill>
                  <a:schemeClr val="tx1"/>
                </a:solidFill>
                <a:latin typeface="Courier"/>
                <a:ea typeface="Courier"/>
                <a:cs typeface="Courier"/>
                <a:sym typeface="Courier"/>
              </a:rPr>
              <a:t>  </a:t>
            </a:r>
            <a:r>
              <a:rPr lang="en-US" sz="4800" dirty="0" smtClean="0">
                <a:solidFill>
                  <a:schemeClr val="tx1"/>
                </a:solidFill>
                <a:latin typeface="Courier"/>
                <a:ea typeface="Courier"/>
                <a:cs typeface="Courier"/>
                <a:sym typeface="Courier"/>
              </a:rPr>
              <a:t>  </a:t>
            </a:r>
            <a:r>
              <a:rPr lang="en-US" sz="4800" b="1" dirty="0" smtClean="0">
                <a:solidFill>
                  <a:srgbClr val="008000"/>
                </a:solidFill>
                <a:latin typeface="Courier"/>
                <a:ea typeface="Courier"/>
                <a:cs typeface="Courier"/>
                <a:sym typeface="Courier"/>
              </a:rPr>
              <a:t>&lt;</a:t>
            </a:r>
            <a:r>
              <a:rPr lang="en-US" sz="4800" b="1" dirty="0">
                <a:solidFill>
                  <a:srgbClr val="008000"/>
                </a:solidFill>
                <a:latin typeface="Courier"/>
                <a:ea typeface="Courier"/>
                <a:cs typeface="Courier"/>
                <a:sym typeface="Courier"/>
              </a:rPr>
              <a:t>h1&gt;</a:t>
            </a:r>
            <a:r>
              <a:rPr lang="en-US" sz="4800" dirty="0">
                <a:solidFill>
                  <a:schemeClr val="tx1"/>
                </a:solidFill>
                <a:latin typeface="Courier"/>
                <a:ea typeface="Courier"/>
                <a:cs typeface="Courier"/>
                <a:sym typeface="Courier"/>
              </a:rPr>
              <a:t>Hello, world</a:t>
            </a:r>
            <a:r>
              <a:rPr lang="en-US" sz="4800" dirty="0" smtClean="0">
                <a:solidFill>
                  <a:schemeClr val="tx1"/>
                </a:solidFill>
                <a:latin typeface="Courier"/>
                <a:ea typeface="Courier"/>
                <a:cs typeface="Courier"/>
                <a:sym typeface="Courier"/>
              </a:rPr>
              <a:t>!</a:t>
            </a:r>
            <a:r>
              <a:rPr lang="en-US" sz="4800" b="1" dirty="0" smtClean="0">
                <a:solidFill>
                  <a:srgbClr val="008000"/>
                </a:solidFill>
                <a:latin typeface="Courier"/>
                <a:ea typeface="Courier"/>
                <a:cs typeface="Courier"/>
                <a:sym typeface="Courier"/>
              </a:rPr>
              <a:t>&lt;/h1</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  &lt;/body</a:t>
            </a:r>
            <a:r>
              <a:rPr lang="en-US" sz="4800" b="1" dirty="0">
                <a:solidFill>
                  <a:srgbClr val="008000"/>
                </a:solidFill>
                <a:latin typeface="Courier"/>
                <a:ea typeface="Courier"/>
                <a:cs typeface="Courier"/>
                <a:sym typeface="Courier"/>
              </a:rPr>
              <a:t>&gt;</a:t>
            </a:r>
            <a:endParaRPr lang="en-US" sz="4800" dirty="0">
              <a:solidFill>
                <a:schemeClr val="tx1"/>
              </a:solidFill>
              <a:latin typeface="Courier"/>
              <a:ea typeface="Courier"/>
              <a:cs typeface="Courier"/>
              <a:sym typeface="Courier"/>
            </a:endParaRPr>
          </a:p>
          <a:p>
            <a:r>
              <a:rPr lang="en-US" sz="4800" b="1" dirty="0" smtClean="0">
                <a:solidFill>
                  <a:srgbClr val="008000"/>
                </a:solidFill>
                <a:latin typeface="Courier"/>
                <a:ea typeface="Courier"/>
                <a:cs typeface="Courier"/>
                <a:sym typeface="Courier"/>
              </a:rPr>
              <a:t>&lt;/html</a:t>
            </a:r>
            <a:r>
              <a:rPr lang="en-US" sz="4800" b="1" dirty="0">
                <a:solidFill>
                  <a:srgbClr val="008000"/>
                </a:solidFill>
                <a:latin typeface="Courier"/>
                <a:ea typeface="Courier"/>
                <a:cs typeface="Courier"/>
                <a:sym typeface="Courier"/>
              </a:rPr>
              <a:t>&gt;</a:t>
            </a:r>
          </a:p>
        </p:txBody>
      </p:sp>
      <p:sp>
        <p:nvSpPr>
          <p:cNvPr id="301061" name="Rectangle 5"/>
          <p:cNvSpPr>
            <a:spLocks noGrp="1" noChangeArrowheads="1"/>
          </p:cNvSpPr>
          <p:nvPr>
            <p:ph type="title"/>
          </p:nvPr>
        </p:nvSpPr>
        <p:spPr>
          <a:xfrm>
            <a:off x="800273" y="177800"/>
            <a:ext cx="15177121" cy="1117600"/>
          </a:xfrm>
        </p:spPr>
        <p:txBody>
          <a:bodyPr/>
          <a:lstStyle/>
          <a:p>
            <a:pPr>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Add </a:t>
            </a:r>
            <a:r>
              <a:rPr lang="en-US" sz="4000" dirty="0" err="1" smtClean="0"/>
              <a:t>Default.htm.erb</a:t>
            </a:r>
            <a:r>
              <a:rPr lang="en-US" sz="4000" dirty="0" smtClean="0"/>
              <a:t> </a:t>
            </a:r>
            <a:r>
              <a:rPr lang="en-US" sz="4000" dirty="0">
                <a:sym typeface="Arial Bold" charset="0"/>
              </a:rPr>
              <a:t>to your cookbook’s </a:t>
            </a:r>
            <a:r>
              <a:rPr lang="en-US" sz="4000" dirty="0" smtClean="0">
                <a:sym typeface="Arial Bold" charset="0"/>
              </a:rPr>
              <a:t>templates/default </a:t>
            </a:r>
            <a:r>
              <a:rPr lang="en-US" sz="4000" dirty="0">
                <a:sym typeface="Arial Bold" charset="0"/>
              </a:rPr>
              <a:t>directory</a:t>
            </a:r>
          </a:p>
        </p:txBody>
      </p:sp>
    </p:spTree>
    <p:extLst>
      <p:ext uri="{BB962C8B-B14F-4D97-AF65-F5344CB8AC3E}">
        <p14:creationId xmlns:p14="http://schemas.microsoft.com/office/powerpoint/2010/main" val="39527783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a:t>Topics</a:t>
            </a:r>
          </a:p>
        </p:txBody>
      </p:sp>
      <p:sp>
        <p:nvSpPr>
          <p:cNvPr id="38914" name="Rectangle 2"/>
          <p:cNvSpPr>
            <a:spLocks noGrp="1" noChangeArrowheads="1"/>
          </p:cNvSpPr>
          <p:nvPr>
            <p:ph type="body" idx="1"/>
          </p:nvPr>
        </p:nvSpPr>
        <p:spPr>
          <a:ln/>
        </p:spPr>
        <p:txBody>
          <a:bodyPr/>
          <a:lstStyle/>
          <a:p>
            <a:r>
              <a:rPr lang="en-US" dirty="0"/>
              <a:t>Overview of Chef</a:t>
            </a:r>
          </a:p>
          <a:p>
            <a:r>
              <a:rPr lang="en-US" dirty="0"/>
              <a:t>Workstation Setup</a:t>
            </a:r>
          </a:p>
          <a:p>
            <a:r>
              <a:rPr lang="en-US" dirty="0"/>
              <a:t>Organization Setup</a:t>
            </a:r>
          </a:p>
          <a:p>
            <a:r>
              <a:rPr lang="en-US" dirty="0"/>
              <a:t>Test Node Setup</a:t>
            </a:r>
          </a:p>
          <a:p>
            <a:r>
              <a:rPr lang="en-US" dirty="0"/>
              <a:t>Writing your first cookbook </a:t>
            </a:r>
          </a:p>
          <a:p>
            <a:r>
              <a:rPr lang="en-US" dirty="0"/>
              <a:t>Dissecting your first Chef run</a:t>
            </a:r>
          </a:p>
          <a:p>
            <a:r>
              <a:rPr lang="en-US" dirty="0"/>
              <a:t>Introducing the Node object</a:t>
            </a:r>
          </a:p>
          <a:p>
            <a:r>
              <a:rPr lang="en-US" dirty="0"/>
              <a:t>Attributes, Templates, and Cookbook Dependencies</a:t>
            </a:r>
          </a:p>
        </p:txBody>
      </p:sp>
    </p:spTree>
    <p:extLst>
      <p:ext uri="{BB962C8B-B14F-4D97-AF65-F5344CB8AC3E}">
        <p14:creationId xmlns:p14="http://schemas.microsoft.com/office/powerpoint/2010/main" val="967139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1"/>
          <p:cNvSpPr>
            <a:spLocks noGrp="1" noChangeArrowheads="1"/>
          </p:cNvSpPr>
          <p:nvPr>
            <p:ph type="title"/>
          </p:nvPr>
        </p:nvSpPr>
        <p:spPr>
          <a:xfrm>
            <a:off x="800274" y="177800"/>
            <a:ext cx="15024720" cy="1117600"/>
          </a:xfrm>
          <a:noFill/>
          <a:ln>
            <a:noFill/>
          </a:ln>
          <a:effectLst>
            <a:outerShdw blurRad="50800" dist="25399" dir="2700000" algn="ctr" rotWithShape="0">
              <a:schemeClr val="bg2">
                <a:alpha val="75000"/>
              </a:schemeClr>
            </a:outerShdw>
          </a:effectLst>
        </p:spPr>
        <p:txBody>
          <a:bodyPr vert="horz" wrap="square" lIns="38100" tIns="38100" rIns="38100" bIns="38100" numCol="1" anchor="b" anchorCtr="0" compatLnSpc="1">
            <a:prstTxWarp prst="textNoShape">
              <a:avLst/>
            </a:prstTxWarp>
          </a:bodyPr>
          <a:lstStyle/>
          <a:p>
            <a:r>
              <a:rPr lang="en-US" sz="6600" dirty="0"/>
              <a:t>What’s with the ‘default’ subdirectory?</a:t>
            </a:r>
          </a:p>
        </p:txBody>
      </p:sp>
      <p:sp>
        <p:nvSpPr>
          <p:cNvPr id="208899" name="Rectangle 2"/>
          <p:cNvSpPr>
            <a:spLocks noGrp="1" noChangeArrowheads="1"/>
          </p:cNvSpPr>
          <p:nvPr>
            <p:ph idx="1"/>
          </p:nvPr>
        </p:nvSpPr>
        <p:spPr>
          <a:xfrm>
            <a:off x="812880" y="2133600"/>
            <a:ext cx="15774114" cy="6034088"/>
          </a:xfrm>
        </p:spPr>
        <p:txBody>
          <a:bodyPr/>
          <a:lstStyle/>
          <a:p>
            <a:pPr>
              <a:spcBef>
                <a:spcPct val="0"/>
              </a:spcBef>
            </a:pPr>
            <a:r>
              <a:rPr lang="en-US" sz="4000" dirty="0"/>
              <a:t>Chef allows you to select the most appropriate template (</a:t>
            </a:r>
            <a:r>
              <a:rPr lang="en-US" sz="4000" dirty="0" smtClean="0"/>
              <a:t>or file) </a:t>
            </a:r>
            <a:r>
              <a:rPr lang="en-US" sz="4000" dirty="0"/>
              <a:t>within a cookbook </a:t>
            </a:r>
            <a:r>
              <a:rPr lang="en-US" sz="4000" dirty="0" smtClean="0"/>
              <a:t>depending on </a:t>
            </a:r>
            <a:r>
              <a:rPr lang="en-US" sz="4000" dirty="0"/>
              <a:t>the node's platform</a:t>
            </a:r>
          </a:p>
          <a:p>
            <a:pPr lvl="1" eaLnBrk="1" hangingPunct="1">
              <a:spcBef>
                <a:spcPts val="1138"/>
              </a:spcBef>
            </a:pPr>
            <a:r>
              <a:rPr lang="en-US" sz="4000" dirty="0" smtClean="0"/>
              <a:t>Host node name (foo.bar.com)</a:t>
            </a:r>
          </a:p>
          <a:p>
            <a:pPr lvl="1" eaLnBrk="1" hangingPunct="1">
              <a:spcBef>
                <a:spcPts val="1138"/>
              </a:spcBef>
            </a:pPr>
            <a:r>
              <a:rPr lang="en-US" sz="4000" dirty="0" smtClean="0"/>
              <a:t>platform-version (windows-6.3)</a:t>
            </a:r>
          </a:p>
          <a:p>
            <a:pPr lvl="1" eaLnBrk="1" hangingPunct="1">
              <a:spcBef>
                <a:spcPts val="1138"/>
              </a:spcBef>
            </a:pPr>
            <a:r>
              <a:rPr lang="en-US" sz="4000" dirty="0" smtClean="0"/>
              <a:t>platform-major (windows-6)</a:t>
            </a:r>
          </a:p>
          <a:p>
            <a:pPr lvl="1" eaLnBrk="1" hangingPunct="1">
              <a:spcBef>
                <a:spcPts val="1138"/>
              </a:spcBef>
            </a:pPr>
            <a:r>
              <a:rPr lang="en-US" sz="4000" dirty="0" smtClean="0"/>
              <a:t>platform</a:t>
            </a:r>
          </a:p>
          <a:p>
            <a:pPr lvl="1" eaLnBrk="1" hangingPunct="1">
              <a:spcBef>
                <a:spcPts val="1138"/>
              </a:spcBef>
            </a:pPr>
            <a:r>
              <a:rPr lang="en-US" sz="4000" dirty="0" smtClean="0"/>
              <a:t>default</a:t>
            </a:r>
          </a:p>
          <a:p>
            <a:pPr eaLnBrk="1" hangingPunct="1">
              <a:spcBef>
                <a:spcPts val="1138"/>
              </a:spcBef>
            </a:pPr>
            <a:r>
              <a:rPr lang="en-US" sz="4000" dirty="0" smtClean="0"/>
              <a:t>99% of the time, you will just use </a:t>
            </a:r>
            <a:r>
              <a:rPr lang="en-US" sz="4000" dirty="0" smtClean="0">
                <a:latin typeface="Arial Bold" pitchFamily="34" charset="0"/>
                <a:cs typeface="Arial Bold" pitchFamily="34" charset="0"/>
                <a:sym typeface="Arial Bold" pitchFamily="34" charset="0"/>
              </a:rPr>
              <a:t>default</a:t>
            </a:r>
            <a:endParaRPr lang="en-US" sz="4000" dirty="0"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42673038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1"/>
          <p:cNvSpPr>
            <a:spLocks/>
          </p:cNvSpPr>
          <p:nvPr/>
        </p:nvSpPr>
        <p:spPr bwMode="auto">
          <a:xfrm>
            <a:off x="812880" y="1854202"/>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dirty="0">
                <a:solidFill>
                  <a:srgbClr val="FFFFFF"/>
                </a:solidFill>
                <a:latin typeface="Courier" charset="0"/>
                <a:ea typeface="ＭＳ Ｐゴシック" charset="0"/>
                <a:cs typeface="Courier" charset="0"/>
                <a:sym typeface="Courier"/>
              </a:rPr>
              <a:t>PS \&gt; knife cookbook upload </a:t>
            </a:r>
            <a:r>
              <a:rPr lang="en-US" sz="4800" dirty="0" err="1">
                <a:solidFill>
                  <a:srgbClr val="FFFFFF"/>
                </a:solidFill>
                <a:latin typeface="Courier" charset="0"/>
                <a:ea typeface="ＭＳ Ｐゴシック" charset="0"/>
                <a:cs typeface="Courier" charset="0"/>
                <a:sym typeface="Courier"/>
              </a:rPr>
              <a:t>iis_demo</a:t>
            </a:r>
            <a:endParaRPr lang="en-US" sz="4800" dirty="0">
              <a:solidFill>
                <a:srgbClr val="FFFFFF"/>
              </a:solidFill>
              <a:latin typeface="Courier" charset="0"/>
              <a:ea typeface="ＭＳ Ｐゴシック" charset="0"/>
              <a:cs typeface="Courier" charset="0"/>
              <a:sym typeface="Courier"/>
            </a:endParaRPr>
          </a:p>
        </p:txBody>
      </p:sp>
      <p:sp>
        <p:nvSpPr>
          <p:cNvPr id="304130" name="Rectangle 2"/>
          <p:cNvSpPr>
            <a:spLocks noGrp="1" noChangeArrowheads="1"/>
          </p:cNvSpPr>
          <p:nvPr>
            <p:ph type="title"/>
          </p:nvPr>
        </p:nvSpPr>
        <p:spPr/>
        <p:txBody>
          <a:bodyPr/>
          <a:lstStyle/>
          <a:p>
            <a:pPr eaLnBrk="1" hangingPunct="1">
              <a:defRPr/>
            </a:pPr>
            <a:r>
              <a:rPr lang="en-US" dirty="0">
                <a:sym typeface="Arial Bold" charset="0"/>
              </a:rPr>
              <a:t>Exercise: Upload the cookbook</a:t>
            </a:r>
          </a:p>
        </p:txBody>
      </p:sp>
      <p:sp>
        <p:nvSpPr>
          <p:cNvPr id="209924" name="Rectangle 3"/>
          <p:cNvSpPr>
            <a:spLocks noGrp="1" noChangeArrowheads="1"/>
          </p:cNvSpPr>
          <p:nvPr>
            <p:ph idx="1"/>
          </p:nvPr>
        </p:nvSpPr>
        <p:spPr>
          <a:xfrm>
            <a:off x="800178" y="3657600"/>
            <a:ext cx="14657232" cy="4965700"/>
          </a:xfr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Uploading </a:t>
            </a:r>
            <a:r>
              <a:rPr lang="en-US" sz="4000" kern="1200" dirty="0" err="1">
                <a:solidFill>
                  <a:srgbClr val="FFFFFF"/>
                </a:solidFill>
                <a:latin typeface="Courier" charset="0"/>
                <a:ea typeface="ＭＳ Ｐゴシック" charset="0"/>
                <a:cs typeface="Courier" charset="0"/>
                <a:sym typeface="Courier" charset="0"/>
              </a:rPr>
              <a:t>iis_demo</a:t>
            </a:r>
            <a:r>
              <a:rPr lang="en-US" sz="4000" kern="1200" dirty="0">
                <a:solidFill>
                  <a:srgbClr val="FFFFFF"/>
                </a:solidFill>
                <a:latin typeface="Courier" charset="0"/>
                <a:ea typeface="ＭＳ Ｐゴシック" charset="0"/>
                <a:cs typeface="Courier" charset="0"/>
                <a:sym typeface="Courier" charset="0"/>
              </a:rPr>
              <a:t> </a:t>
            </a:r>
            <a:r>
              <a:rPr lang="en-US" sz="4000" kern="1200" dirty="0" smtClean="0">
                <a:solidFill>
                  <a:srgbClr val="FFFFFF"/>
                </a:solidFill>
                <a:latin typeface="Courier" charset="0"/>
                <a:ea typeface="ＭＳ Ｐゴシック" charset="0"/>
                <a:cs typeface="Courier" charset="0"/>
                <a:sym typeface="Courier" charset="0"/>
              </a:rPr>
              <a:t>     [</a:t>
            </a:r>
            <a:r>
              <a:rPr lang="en-US" sz="4000" kern="1200" dirty="0">
                <a:solidFill>
                  <a:srgbClr val="FFFFFF"/>
                </a:solidFill>
                <a:latin typeface="Courier" charset="0"/>
                <a:ea typeface="ＭＳ Ｐゴシック" charset="0"/>
                <a:cs typeface="Courier" charset="0"/>
                <a:sym typeface="Courier" charset="0"/>
              </a:rPr>
              <a:t>0.1.0]</a:t>
            </a:r>
          </a:p>
          <a:p>
            <a:pPr marL="0" indent="0" defTabSz="1408061">
              <a:buNone/>
            </a:pPr>
            <a:r>
              <a:rPr lang="en-US" sz="4000" kern="1200" dirty="0">
                <a:solidFill>
                  <a:srgbClr val="FFFFFF"/>
                </a:solidFill>
                <a:latin typeface="Courier" charset="0"/>
                <a:ea typeface="ＭＳ Ｐゴシック" charset="0"/>
                <a:cs typeface="Courier" charset="0"/>
                <a:sym typeface="Courier" charset="0"/>
              </a:rPr>
              <a:t>Uploaded 1 cookbook.</a:t>
            </a:r>
          </a:p>
        </p:txBody>
      </p:sp>
    </p:spTree>
    <p:extLst>
      <p:ext uri="{BB962C8B-B14F-4D97-AF65-F5344CB8AC3E}">
        <p14:creationId xmlns:p14="http://schemas.microsoft.com/office/powerpoint/2010/main" val="74379608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dirty="0" smtClean="0"/>
              <a:t>Uploading the </a:t>
            </a:r>
            <a:r>
              <a:rPr lang="en-US" dirty="0"/>
              <a:t>cookbook</a:t>
            </a:r>
          </a:p>
        </p:txBody>
      </p:sp>
      <p:pic>
        <p:nvPicPr>
          <p:cNvPr id="505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5859"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5860"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08641299"/>
      </p:ext>
    </p:extLst>
  </p:cSld>
  <p:clrMapOvr>
    <a:masterClrMapping/>
  </p:clrMapOvr>
  <p:transition xmlns:p14="http://schemas.microsoft.com/office/powerpoint/2010/mai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1"/>
          <p:cNvSpPr>
            <a:spLocks noGrp="1" noChangeArrowheads="1"/>
          </p:cNvSpPr>
          <p:nvPr>
            <p:ph type="title"/>
          </p:nvPr>
        </p:nvSpPr>
        <p:spPr>
          <a:ln/>
        </p:spPr>
        <p:txBody>
          <a:bodyPr/>
          <a:lstStyle/>
          <a:p>
            <a:r>
              <a:rPr lang="en-US" dirty="0"/>
              <a:t>Uploading the cookbook</a:t>
            </a:r>
          </a:p>
        </p:txBody>
      </p:sp>
      <p:pic>
        <p:nvPicPr>
          <p:cNvPr id="506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6883"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6884"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68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5251" y="68961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322784"/>
      </p:ext>
    </p:extLst>
  </p:cSld>
  <p:clrMapOvr>
    <a:masterClrMapping/>
  </p:clrMapOvr>
  <p:transition xmlns:p14="http://schemas.microsoft.com/office/powerpoint/2010/mai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dirty="0"/>
              <a:t>Uploading the cookbook</a:t>
            </a:r>
          </a:p>
        </p:txBody>
      </p:sp>
      <p:pic>
        <p:nvPicPr>
          <p:cNvPr id="507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7907" name="Rectangle 3"/>
          <p:cNvSpPr>
            <a:spLocks/>
          </p:cNvSpPr>
          <p:nvPr/>
        </p:nvSpPr>
        <p:spPr bwMode="auto">
          <a:xfrm>
            <a:off x="6172803" y="4394200"/>
            <a:ext cx="1105008" cy="762000"/>
          </a:xfrm>
          <a:prstGeom prst="rect">
            <a:avLst/>
          </a:prstGeom>
          <a:solidFill>
            <a:srgbClr val="FFFEFE"/>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7908" name="Rectangle 4"/>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pic>
        <p:nvPicPr>
          <p:cNvPr id="507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396" y="4826000"/>
            <a:ext cx="503286"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976882476"/>
      </p:ext>
    </p:extLst>
  </p:cSld>
  <p:clrMapOvr>
    <a:masterClrMapping/>
  </p:clrMapOvr>
  <p:transition xmlns:p14="http://schemas.microsoft.com/office/powerpoint/2010/mai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1"/>
          <p:cNvSpPr>
            <a:spLocks noGrp="1" noChangeArrowheads="1"/>
          </p:cNvSpPr>
          <p:nvPr>
            <p:ph type="title"/>
          </p:nvPr>
        </p:nvSpPr>
        <p:spPr>
          <a:ln/>
        </p:spPr>
        <p:txBody>
          <a:bodyPr/>
          <a:lstStyle/>
          <a:p>
            <a:r>
              <a:rPr lang="en-US" dirty="0"/>
              <a:t>Uploading the cookbook</a:t>
            </a:r>
          </a:p>
        </p:txBody>
      </p:sp>
      <p:pic>
        <p:nvPicPr>
          <p:cNvPr id="508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8931" name="Rectangle 3"/>
          <p:cNvSpPr>
            <a:spLocks/>
          </p:cNvSpPr>
          <p:nvPr/>
        </p:nvSpPr>
        <p:spPr bwMode="auto">
          <a:xfrm>
            <a:off x="787477" y="1701800"/>
            <a:ext cx="14657232"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cookbook upload </a:t>
            </a:r>
            <a:r>
              <a:rPr lang="en-US" sz="4000" dirty="0" err="1">
                <a:latin typeface="Courier" charset="0"/>
                <a:ea typeface="ＭＳ Ｐゴシック" charset="0"/>
                <a:cs typeface="Courier" charset="0"/>
                <a:sym typeface="Courier"/>
              </a:rPr>
              <a:t>iis_demo</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705493197"/>
      </p:ext>
    </p:extLst>
  </p:cSld>
  <p:clrMapOvr>
    <a:masterClrMapping/>
  </p:clrMapOvr>
  <p:transition xmlns:p14="http://schemas.microsoft.com/office/powerpoint/2010/mai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1"/>
          <p:cNvSpPr>
            <a:spLocks noGrp="1" noChangeArrowheads="1"/>
          </p:cNvSpPr>
          <p:nvPr>
            <p:ph type="title"/>
          </p:nvPr>
        </p:nvSpPr>
        <p:spPr/>
        <p:txBody>
          <a:bodyPr/>
          <a:lstStyle/>
          <a:p>
            <a:pPr eaLnBrk="1" hangingPunct="1">
              <a:defRPr/>
            </a:pPr>
            <a:r>
              <a:rPr lang="en-US" sz="7200" dirty="0">
                <a:sym typeface="Arial Bold" charset="0"/>
              </a:rPr>
              <a:t>The Run List</a:t>
            </a:r>
          </a:p>
        </p:txBody>
      </p:sp>
      <p:sp>
        <p:nvSpPr>
          <p:cNvPr id="212995" name="Rectangle 2"/>
          <p:cNvSpPr>
            <a:spLocks noGrp="1" noChangeArrowheads="1"/>
          </p:cNvSpPr>
          <p:nvPr>
            <p:ph type="body" idx="1"/>
          </p:nvPr>
        </p:nvSpPr>
        <p:spPr/>
        <p:txBody>
          <a:bodyPr/>
          <a:lstStyle/>
          <a:p>
            <a:r>
              <a:rPr lang="en-US" dirty="0"/>
              <a:t>The Run List is the ordered set of recipes and roles that the Chef Client will execute on a node</a:t>
            </a:r>
          </a:p>
          <a:p>
            <a:pPr lvl="1"/>
            <a:r>
              <a:rPr lang="en-US" dirty="0" smtClean="0"/>
              <a:t>Recipes are specified by “</a:t>
            </a:r>
            <a:r>
              <a:rPr lang="en-US" dirty="0" smtClean="0">
                <a:latin typeface="Courier"/>
                <a:cs typeface="Courier"/>
                <a:sym typeface="Arial Bold" pitchFamily="34" charset="0"/>
              </a:rPr>
              <a:t>recipe[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a:p>
            <a:pPr lvl="1"/>
            <a:r>
              <a:rPr lang="en-US" dirty="0" smtClean="0"/>
              <a:t>Roles are specified by “</a:t>
            </a:r>
            <a:r>
              <a:rPr lang="en-US" dirty="0" smtClean="0">
                <a:latin typeface="Courier"/>
                <a:cs typeface="Courier"/>
                <a:sym typeface="Arial Bold" pitchFamily="34" charset="0"/>
              </a:rPr>
              <a:t>role[</a:t>
            </a:r>
            <a:r>
              <a:rPr lang="en-US" dirty="0" smtClean="0">
                <a:latin typeface="Courier"/>
                <a:cs typeface="Courier"/>
                <a:sym typeface="Arial Bold Italic" pitchFamily="34" charset="0"/>
              </a:rPr>
              <a:t>name</a:t>
            </a:r>
            <a:r>
              <a:rPr lang="en-US" dirty="0" smtClean="0">
                <a:latin typeface="Courier"/>
                <a:cs typeface="Courier"/>
                <a:sym typeface="Arial Bold" pitchFamily="34" charset="0"/>
              </a:rPr>
              <a:t>]</a:t>
            </a:r>
            <a:r>
              <a:rPr lang="en-US" dirty="0" smtClean="0"/>
              <a:t>”</a:t>
            </a:r>
          </a:p>
        </p:txBody>
      </p:sp>
    </p:spTree>
    <p:extLst>
      <p:ext uri="{BB962C8B-B14F-4D97-AF65-F5344CB8AC3E}">
        <p14:creationId xmlns:p14="http://schemas.microsoft.com/office/powerpoint/2010/main" val="38972563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p:cNvSpPr>
          <p:nvPr/>
        </p:nvSpPr>
        <p:spPr bwMode="auto">
          <a:xfrm>
            <a:off x="383006" y="1936750"/>
            <a:ext cx="15461338"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a:solidFill>
                  <a:srgbClr val="FFFFFF"/>
                </a:solidFill>
                <a:latin typeface="Courier" charset="0"/>
                <a:ea typeface="ＭＳ Ｐゴシック" charset="0"/>
                <a:cs typeface="Courier" charset="0"/>
                <a:sym typeface="Courier" charset="0"/>
              </a:rPr>
              <a:t>$ knife node </a:t>
            </a:r>
            <a:r>
              <a:rPr lang="en-US" sz="3200" dirty="0" err="1">
                <a:solidFill>
                  <a:srgbClr val="FFFFFF"/>
                </a:solidFill>
                <a:latin typeface="Courier" charset="0"/>
                <a:ea typeface="ＭＳ Ｐゴシック" charset="0"/>
                <a:cs typeface="Courier" charset="0"/>
                <a:sym typeface="Courier" charset="0"/>
              </a:rPr>
              <a:t>run_list</a:t>
            </a:r>
            <a:r>
              <a:rPr lang="en-US" sz="3200" dirty="0">
                <a:solidFill>
                  <a:srgbClr val="FFFFFF"/>
                </a:solidFill>
                <a:latin typeface="Courier" charset="0"/>
                <a:ea typeface="ＭＳ Ｐゴシック" charset="0"/>
                <a:cs typeface="Courier" charset="0"/>
                <a:sym typeface="Courier" charset="0"/>
              </a:rPr>
              <a:t> add node1 </a:t>
            </a:r>
            <a:r>
              <a:rPr lang="en-US" sz="3200" dirty="0" smtClean="0">
                <a:solidFill>
                  <a:srgbClr val="FFFFFF"/>
                </a:solidFill>
                <a:latin typeface="Courier" charset="0"/>
                <a:ea typeface="ＭＳ Ｐゴシック" charset="0"/>
                <a:cs typeface="Courier" charset="0"/>
                <a:sym typeface="Courier" charset="0"/>
              </a:rPr>
              <a:t>'recipe[</a:t>
            </a:r>
            <a:r>
              <a:rPr lang="en-US" sz="3200" dirty="0" err="1" smtClean="0">
                <a:solidFill>
                  <a:srgbClr val="FFFFFF"/>
                </a:solidFill>
                <a:latin typeface="Courier" charset="0"/>
                <a:ea typeface="ＭＳ Ｐゴシック" charset="0"/>
                <a:cs typeface="Courier" charset="0"/>
                <a:sym typeface="Courier" charset="0"/>
              </a:rPr>
              <a:t>iis_demo</a:t>
            </a:r>
            <a:r>
              <a:rPr lang="en-US" sz="3200" dirty="0" smtClean="0">
                <a:solidFill>
                  <a:srgbClr val="FFFFFF"/>
                </a:solidFill>
                <a:latin typeface="Courier" charset="0"/>
                <a:ea typeface="ＭＳ Ｐゴシック" charset="0"/>
                <a:cs typeface="Courier" charset="0"/>
                <a:sym typeface="Courier" charset="0"/>
              </a:rPr>
              <a:t>::default]</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
        <p:nvSpPr>
          <p:cNvPr id="461826" name="Rectangle 2"/>
          <p:cNvSpPr>
            <a:spLocks noGrp="1" noChangeArrowheads="1"/>
          </p:cNvSpPr>
          <p:nvPr>
            <p:ph type="title"/>
          </p:nvPr>
        </p:nvSpPr>
        <p:spPr>
          <a:xfrm>
            <a:off x="800273" y="177800"/>
            <a:ext cx="15024721" cy="1117600"/>
          </a:xfrm>
          <a:ln/>
        </p:spPr>
        <p:txBody>
          <a:bodyPr/>
          <a:lstStyle/>
          <a:p>
            <a:r>
              <a:rPr lang="en-US" sz="4700" dirty="0"/>
              <a:t>Exercise: Add </a:t>
            </a:r>
            <a:r>
              <a:rPr lang="en-US" sz="4700" dirty="0" err="1" smtClean="0"/>
              <a:t>iis_demo</a:t>
            </a:r>
            <a:r>
              <a:rPr lang="en-US" sz="4700" dirty="0" smtClean="0"/>
              <a:t> default recipe </a:t>
            </a:r>
            <a:r>
              <a:rPr lang="en-US" sz="4700" dirty="0"/>
              <a:t>to </a:t>
            </a:r>
            <a:r>
              <a:rPr lang="en-US" sz="4700" dirty="0" smtClean="0"/>
              <a:t>node</a:t>
            </a:r>
            <a:r>
              <a:rPr lang="en-US" altLang="ja-JP" sz="4700" dirty="0" smtClean="0">
                <a:latin typeface="Arial"/>
              </a:rPr>
              <a:t>'</a:t>
            </a:r>
            <a:r>
              <a:rPr lang="en-US" sz="4700" dirty="0" smtClean="0"/>
              <a:t>s </a:t>
            </a:r>
            <a:r>
              <a:rPr lang="en-US" sz="4700" dirty="0"/>
              <a:t>run list</a:t>
            </a:r>
          </a:p>
        </p:txBody>
      </p:sp>
      <p:sp>
        <p:nvSpPr>
          <p:cNvPr id="461827" name="Rectangle 3"/>
          <p:cNvSpPr>
            <a:spLocks/>
          </p:cNvSpPr>
          <p:nvPr/>
        </p:nvSpPr>
        <p:spPr bwMode="auto">
          <a:xfrm>
            <a:off x="370305" y="3657600"/>
            <a:ext cx="15461338" cy="4965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a:solidFill>
                  <a:srgbClr val="FFFFFF"/>
                </a:solidFill>
                <a:latin typeface="Courier" charset="0"/>
                <a:ea typeface="ＭＳ Ｐゴシック" charset="0"/>
                <a:cs typeface="Courier" charset="0"/>
                <a:sym typeface="Courier" charset="0"/>
              </a:rPr>
              <a:t>node1</a:t>
            </a:r>
            <a:r>
              <a:rPr lang="en-US" sz="4400" dirty="0" smtClean="0">
                <a:solidFill>
                  <a:srgbClr val="FFFFFF"/>
                </a:solidFill>
                <a:latin typeface="Courier" charset="0"/>
                <a:ea typeface="ＭＳ Ｐゴシック" charset="0"/>
                <a:cs typeface="Courier" charset="0"/>
                <a:sym typeface="Courier" charset="0"/>
              </a:rPr>
              <a:t>:</a:t>
            </a:r>
          </a:p>
          <a:p>
            <a:pPr algn="l"/>
            <a:r>
              <a:rPr lang="en-US" sz="4400" dirty="0" smtClean="0">
                <a:solidFill>
                  <a:srgbClr val="FFFFFF"/>
                </a:solidFill>
                <a:latin typeface="Courier" charset="0"/>
                <a:ea typeface="ＭＳ Ｐゴシック" charset="0"/>
                <a:cs typeface="Courier" charset="0"/>
                <a:sym typeface="Courier" charset="0"/>
              </a:rPr>
              <a:t>  </a:t>
            </a:r>
            <a:r>
              <a:rPr lang="en-US" sz="4400" dirty="0" err="1">
                <a:solidFill>
                  <a:srgbClr val="FFFFFF"/>
                </a:solidFill>
                <a:latin typeface="Courier" charset="0"/>
                <a:ea typeface="ＭＳ Ｐゴシック" charset="0"/>
                <a:cs typeface="Courier" charset="0"/>
                <a:sym typeface="Courier" charset="0"/>
              </a:rPr>
              <a:t>run_list</a:t>
            </a:r>
            <a:r>
              <a:rPr lang="en-US" sz="4400" dirty="0">
                <a:solidFill>
                  <a:srgbClr val="FFFFFF"/>
                </a:solidFill>
                <a:latin typeface="Courier" charset="0"/>
                <a:ea typeface="ＭＳ Ｐゴシック" charset="0"/>
                <a:cs typeface="Courier" charset="0"/>
                <a:sym typeface="Courier" charset="0"/>
              </a:rPr>
              <a:t>: recipe</a:t>
            </a:r>
            <a:r>
              <a:rPr lang="en-US" sz="4400" dirty="0" smtClean="0">
                <a:solidFill>
                  <a:srgbClr val="FFFFFF"/>
                </a:solidFill>
                <a:latin typeface="Courier" charset="0"/>
                <a:ea typeface="ＭＳ Ｐゴシック" charset="0"/>
                <a:cs typeface="Courier" charset="0"/>
                <a:sym typeface="Courier" charset="0"/>
              </a:rPr>
              <a:t>[</a:t>
            </a:r>
            <a:r>
              <a:rPr lang="en-US" sz="4400" dirty="0" err="1" smtClean="0">
                <a:solidFill>
                  <a:srgbClr val="FFFFFF"/>
                </a:solidFill>
                <a:latin typeface="Courier" charset="0"/>
                <a:ea typeface="ＭＳ Ｐゴシック" charset="0"/>
                <a:cs typeface="Courier" charset="0"/>
                <a:sym typeface="Courier" charset="0"/>
              </a:rPr>
              <a:t>iis_demo</a:t>
            </a:r>
            <a:r>
              <a:rPr lang="en-US" sz="4400" dirty="0" smtClean="0">
                <a:solidFill>
                  <a:srgbClr val="FFFFFF"/>
                </a:solidFill>
                <a:latin typeface="Courier" charset="0"/>
                <a:ea typeface="ＭＳ Ｐゴシック" charset="0"/>
                <a:cs typeface="Courier" charset="0"/>
                <a:sym typeface="Courier" charset="0"/>
              </a:rPr>
              <a:t>::default]</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42866288"/>
      </p:ext>
    </p:extLst>
  </p:cSld>
  <p:clrMapOvr>
    <a:masterClrMapping/>
  </p:clrMapOvr>
  <p:transition xmlns:p14="http://schemas.microsoft.com/office/powerpoint/2010/mai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Rectangle 1"/>
          <p:cNvSpPr>
            <a:spLocks noGrp="1" noChangeArrowheads="1"/>
          </p:cNvSpPr>
          <p:nvPr>
            <p:ph type="title"/>
          </p:nvPr>
        </p:nvSpPr>
        <p:spPr>
          <a:ln/>
        </p:spPr>
        <p:txBody>
          <a:bodyPr/>
          <a:lstStyle/>
          <a:p>
            <a:r>
              <a:rPr lang="en-US" dirty="0"/>
              <a:t>Upload </a:t>
            </a:r>
            <a:r>
              <a:rPr lang="en-US" dirty="0" smtClean="0"/>
              <a:t>the node's run list</a:t>
            </a:r>
            <a:endParaRPr lang="en-US" dirty="0"/>
          </a:p>
        </p:txBody>
      </p:sp>
      <p:pic>
        <p:nvPicPr>
          <p:cNvPr id="515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513129445"/>
      </p:ext>
    </p:extLst>
  </p:cSld>
  <p:clrMapOvr>
    <a:masterClrMapping/>
  </p:clrMapOvr>
  <p:transition xmlns:p14="http://schemas.microsoft.com/office/powerpoint/2010/mai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Rectangle 1"/>
          <p:cNvSpPr>
            <a:spLocks noGrp="1" noChangeArrowheads="1"/>
          </p:cNvSpPr>
          <p:nvPr>
            <p:ph type="title"/>
          </p:nvPr>
        </p:nvSpPr>
        <p:spPr>
          <a:ln/>
        </p:spPr>
        <p:txBody>
          <a:bodyPr/>
          <a:lstStyle/>
          <a:p>
            <a:r>
              <a:rPr lang="en-US" dirty="0"/>
              <a:t>Upload the node's run list</a:t>
            </a:r>
          </a:p>
        </p:txBody>
      </p:sp>
      <p:pic>
        <p:nvPicPr>
          <p:cNvPr id="516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099"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grpSp>
        <p:nvGrpSpPr>
          <p:cNvPr id="516102" name="Group 6"/>
          <p:cNvGrpSpPr>
            <a:grpSpLocks/>
          </p:cNvGrpSpPr>
          <p:nvPr/>
        </p:nvGrpSpPr>
        <p:grpSpPr bwMode="auto">
          <a:xfrm>
            <a:off x="3245855" y="6680200"/>
            <a:ext cx="2906309" cy="1524000"/>
            <a:chOff x="-662" y="0"/>
            <a:chExt cx="1829" cy="960"/>
          </a:xfrm>
        </p:grpSpPr>
        <p:pic>
          <p:nvPicPr>
            <p:cNvPr id="516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6101" name="Rectangle 5"/>
            <p:cNvSpPr>
              <a:spLocks/>
            </p:cNvSpPr>
            <p:nvPr/>
          </p:nvSpPr>
          <p:spPr bwMode="auto">
            <a:xfrm>
              <a:off x="-662" y="730"/>
              <a:ext cx="182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smtClean="0">
                  <a:latin typeface="Gill Sans" charset="0"/>
                  <a:ea typeface="ＭＳ Ｐゴシック" charset="0"/>
                  <a:cs typeface="Gill Sans" charset="0"/>
                  <a:sym typeface="Gill Sans" charset="0"/>
                </a:rPr>
                <a:t>[</a:t>
              </a:r>
              <a:r>
                <a:rPr lang="en-US" sz="2100" dirty="0" err="1" smtClean="0">
                  <a:latin typeface="Gill Sans" charset="0"/>
                  <a:ea typeface="ＭＳ Ｐゴシック" charset="0"/>
                  <a:cs typeface="Gill Sans" charset="0"/>
                  <a:sym typeface="Gill Sans" charset="0"/>
                </a:rPr>
                <a:t>iis_demo</a:t>
              </a:r>
              <a:r>
                <a:rPr lang="en-US" sz="2100" dirty="0" smtClean="0">
                  <a:latin typeface="Gill Sans" charset="0"/>
                  <a:ea typeface="ＭＳ Ｐゴシック" charset="0"/>
                  <a:cs typeface="Gill Sans" charset="0"/>
                  <a:sym typeface="Gill Sans" charset="0"/>
                </a:rPr>
                <a:t>::default]</a:t>
              </a:r>
              <a:endParaRPr lang="en-US" sz="2100" dirty="0">
                <a:latin typeface="Gill Sans" charset="0"/>
                <a:ea typeface="ＭＳ Ｐゴシック" charset="0"/>
                <a:cs typeface="Gill Sans" charset="0"/>
                <a:sym typeface="Gill Sans" charset="0"/>
              </a:endParaRPr>
            </a:p>
          </p:txBody>
        </p:sp>
      </p:grpSp>
    </p:spTree>
    <p:extLst>
      <p:ext uri="{BB962C8B-B14F-4D97-AF65-F5344CB8AC3E}">
        <p14:creationId xmlns:p14="http://schemas.microsoft.com/office/powerpoint/2010/main" val="2652769899"/>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ln/>
        </p:spPr>
        <p:txBody>
          <a:bodyPr/>
          <a:lstStyle/>
          <a:p>
            <a:r>
              <a:rPr lang="en-US" dirty="0"/>
              <a:t>Topics</a:t>
            </a:r>
          </a:p>
        </p:txBody>
      </p:sp>
      <p:sp>
        <p:nvSpPr>
          <p:cNvPr id="39938" name="Rectangle 2"/>
          <p:cNvSpPr>
            <a:spLocks noGrp="1" noChangeArrowheads="1"/>
          </p:cNvSpPr>
          <p:nvPr>
            <p:ph type="body" idx="1"/>
          </p:nvPr>
        </p:nvSpPr>
        <p:spPr>
          <a:ln/>
        </p:spPr>
        <p:txBody>
          <a:bodyPr/>
          <a:lstStyle/>
          <a:p>
            <a:r>
              <a:rPr lang="en-US" dirty="0"/>
              <a:t>Template Variables, Notifications, and Controlling </a:t>
            </a:r>
            <a:r>
              <a:rPr lang="en-US" dirty="0" err="1"/>
              <a:t>Idempotency</a:t>
            </a:r>
            <a:endParaRPr lang="en-US" dirty="0"/>
          </a:p>
          <a:p>
            <a:r>
              <a:rPr lang="en-US" dirty="0"/>
              <a:t>Data bags, search</a:t>
            </a:r>
          </a:p>
          <a:p>
            <a:r>
              <a:rPr lang="en-US" dirty="0"/>
              <a:t>Roles</a:t>
            </a:r>
          </a:p>
          <a:p>
            <a:r>
              <a:rPr lang="en-US" dirty="0"/>
              <a:t>Environments</a:t>
            </a:r>
          </a:p>
          <a:p>
            <a:r>
              <a:rPr lang="en-US" dirty="0"/>
              <a:t>Using community cookbooks</a:t>
            </a:r>
          </a:p>
          <a:p>
            <a:r>
              <a:rPr lang="en-US" dirty="0" smtClean="0"/>
              <a:t>Further </a:t>
            </a:r>
            <a:r>
              <a:rPr lang="en-US" dirty="0"/>
              <a:t>Resources</a:t>
            </a:r>
          </a:p>
        </p:txBody>
      </p:sp>
    </p:spTree>
    <p:extLst>
      <p:ext uri="{BB962C8B-B14F-4D97-AF65-F5344CB8AC3E}">
        <p14:creationId xmlns:p14="http://schemas.microsoft.com/office/powerpoint/2010/main" val="4255162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1"/>
          <p:cNvSpPr>
            <a:spLocks noGrp="1" noChangeArrowheads="1"/>
          </p:cNvSpPr>
          <p:nvPr>
            <p:ph type="title"/>
          </p:nvPr>
        </p:nvSpPr>
        <p:spPr>
          <a:ln/>
        </p:spPr>
        <p:txBody>
          <a:bodyPr/>
          <a:lstStyle/>
          <a:p>
            <a:r>
              <a:rPr lang="en-US" dirty="0"/>
              <a:t>Upload the node's run list</a:t>
            </a:r>
          </a:p>
        </p:txBody>
      </p:sp>
      <p:pic>
        <p:nvPicPr>
          <p:cNvPr id="517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7126" name="Group 6"/>
          <p:cNvGrpSpPr>
            <a:grpSpLocks/>
          </p:cNvGrpSpPr>
          <p:nvPr/>
        </p:nvGrpSpPr>
        <p:grpSpPr bwMode="auto">
          <a:xfrm>
            <a:off x="3245647" y="4813300"/>
            <a:ext cx="3147840" cy="1511300"/>
            <a:chOff x="-814" y="0"/>
            <a:chExt cx="1981" cy="952"/>
          </a:xfrm>
        </p:grpSpPr>
        <p:pic>
          <p:nvPicPr>
            <p:cNvPr id="517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7125" name="Rectangle 5"/>
            <p:cNvSpPr>
              <a:spLocks/>
            </p:cNvSpPr>
            <p:nvPr/>
          </p:nvSpPr>
          <p:spPr bwMode="auto">
            <a:xfrm>
              <a:off x="-814" y="663"/>
              <a:ext cx="19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err="1" smtClean="0">
                  <a:latin typeface="Gill Sans" charset="0"/>
                  <a:ea typeface="ＭＳ Ｐゴシック" charset="0"/>
                  <a:cs typeface="Gill Sans" charset="0"/>
                  <a:sym typeface="Gill Sans" charset="0"/>
                </a:rPr>
                <a:t>iis_demo</a:t>
              </a:r>
              <a:r>
                <a:rPr lang="en-US" sz="2100" dirty="0" smtClean="0">
                  <a:latin typeface="Gill Sans" charset="0"/>
                  <a:ea typeface="ＭＳ Ｐゴシック" charset="0"/>
                  <a:cs typeface="Gill Sans" charset="0"/>
                  <a:sym typeface="Gill Sans" charset="0"/>
                </a:rPr>
                <a:t>::default]</a:t>
              </a:r>
              <a:endParaRPr lang="en-US" sz="2100" dirty="0">
                <a:latin typeface="Gill Sans" charset="0"/>
                <a:ea typeface="ＭＳ Ｐゴシック" charset="0"/>
                <a:cs typeface="Gill Sans" charset="0"/>
                <a:sym typeface="Gill Sans" charset="0"/>
              </a:endParaRP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102601933"/>
      </p:ext>
    </p:extLst>
  </p:cSld>
  <p:clrMapOvr>
    <a:masterClrMapping/>
  </p:clrMapOvr>
  <p:transition xmlns:p14="http://schemas.microsoft.com/office/powerpoint/2010/mai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Rectangle 1"/>
          <p:cNvSpPr>
            <a:spLocks noGrp="1" noChangeArrowheads="1"/>
          </p:cNvSpPr>
          <p:nvPr>
            <p:ph type="title"/>
          </p:nvPr>
        </p:nvSpPr>
        <p:spPr>
          <a:ln/>
        </p:spPr>
        <p:txBody>
          <a:bodyPr/>
          <a:lstStyle/>
          <a:p>
            <a:r>
              <a:rPr lang="en-US" dirty="0"/>
              <a:t>Upload the node's run list</a:t>
            </a:r>
          </a:p>
        </p:txBody>
      </p:sp>
      <p:pic>
        <p:nvPicPr>
          <p:cNvPr id="518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nvGrpSpPr>
          <p:cNvPr id="518150" name="Group 6"/>
          <p:cNvGrpSpPr>
            <a:grpSpLocks/>
          </p:cNvGrpSpPr>
          <p:nvPr/>
        </p:nvGrpSpPr>
        <p:grpSpPr bwMode="auto">
          <a:xfrm>
            <a:off x="4676300" y="3048000"/>
            <a:ext cx="2995294" cy="1492228"/>
            <a:chOff x="-718" y="0"/>
            <a:chExt cx="1885" cy="939"/>
          </a:xfrm>
        </p:grpSpPr>
        <p:pic>
          <p:nvPicPr>
            <p:cNvPr id="518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 y="0"/>
              <a:ext cx="690" cy="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8149" name="Rectangle 5"/>
            <p:cNvSpPr>
              <a:spLocks/>
            </p:cNvSpPr>
            <p:nvPr/>
          </p:nvSpPr>
          <p:spPr bwMode="auto">
            <a:xfrm>
              <a:off x="-718" y="669"/>
              <a:ext cx="188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100" dirty="0">
                  <a:latin typeface="Gill Sans" charset="0"/>
                  <a:ea typeface="ＭＳ Ｐゴシック" charset="0"/>
                  <a:cs typeface="Gill Sans" charset="0"/>
                  <a:sym typeface="Gill Sans" charset="0"/>
                </a:rPr>
                <a:t>recipe[</a:t>
              </a:r>
              <a:r>
                <a:rPr lang="en-US" sz="2100" dirty="0" err="1" smtClean="0">
                  <a:latin typeface="Gill Sans" charset="0"/>
                  <a:ea typeface="ＭＳ Ｐゴシック" charset="0"/>
                  <a:cs typeface="Gill Sans" charset="0"/>
                  <a:sym typeface="Gill Sans" charset="0"/>
                </a:rPr>
                <a:t>iis_demo</a:t>
              </a:r>
              <a:r>
                <a:rPr lang="en-US" sz="2100" dirty="0" smtClean="0">
                  <a:latin typeface="Gill Sans" charset="0"/>
                  <a:ea typeface="ＭＳ Ｐゴシック" charset="0"/>
                  <a:cs typeface="Gill Sans" charset="0"/>
                  <a:sym typeface="Gill Sans" charset="0"/>
                </a:rPr>
                <a:t>::default]</a:t>
              </a:r>
              <a:endParaRPr lang="en-US" sz="2100" dirty="0">
                <a:latin typeface="Gill Sans" charset="0"/>
                <a:ea typeface="ＭＳ Ｐゴシック" charset="0"/>
                <a:cs typeface="Gill Sans" charset="0"/>
                <a:sym typeface="Gill Sans" charset="0"/>
              </a:endParaRPr>
            </a:p>
          </p:txBody>
        </p:sp>
      </p:grpSp>
      <p:sp>
        <p:nvSpPr>
          <p:cNvPr id="8"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68173130"/>
      </p:ext>
    </p:extLst>
  </p:cSld>
  <p:clrMapOvr>
    <a:masterClrMapping/>
  </p:clrMapOvr>
  <p:transition xmlns:p14="http://schemas.microsoft.com/office/powerpoint/2010/mai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dirty="0"/>
              <a:t>Upload the node's run list</a:t>
            </a:r>
          </a:p>
        </p:txBody>
      </p:sp>
      <p:pic>
        <p:nvPicPr>
          <p:cNvPr id="519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65" y="2517775"/>
            <a:ext cx="7747757"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Rectangle 3"/>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spcBef>
                <a:spcPts val="1200"/>
              </a:spcBef>
            </a:pPr>
            <a:r>
              <a:rPr lang="en-US" sz="4000" dirty="0">
                <a:latin typeface="Courier" charset="0"/>
                <a:ea typeface="ＭＳ Ｐゴシック" charset="0"/>
                <a:cs typeface="Courier" charset="0"/>
                <a:sym typeface="Courier" charset="0"/>
              </a:rPr>
              <a:t>knife node </a:t>
            </a:r>
            <a:r>
              <a:rPr lang="en-US" sz="4000" dirty="0" err="1">
                <a:latin typeface="Courier" charset="0"/>
                <a:ea typeface="ＭＳ Ｐゴシック" charset="0"/>
                <a:cs typeface="Courier" charset="0"/>
                <a:sym typeface="Courier" charset="0"/>
              </a:rPr>
              <a:t>run_list</a:t>
            </a:r>
            <a:r>
              <a:rPr lang="en-US" sz="4000" dirty="0">
                <a:latin typeface="Courier" charset="0"/>
                <a:ea typeface="ＭＳ Ｐゴシック" charset="0"/>
                <a:cs typeface="Courier" charset="0"/>
                <a:sym typeface="Courier" charset="0"/>
              </a:rPr>
              <a:t> add node1 </a:t>
            </a:r>
            <a:r>
              <a:rPr lang="en-US" altLang="ja-JP" sz="4000" dirty="0" smtClean="0">
                <a:latin typeface="Arial"/>
                <a:ea typeface="ＭＳ Ｐゴシック" charset="0"/>
                <a:cs typeface="Courier" charset="0"/>
                <a:sym typeface="Courier" charset="0"/>
              </a:rPr>
              <a:t>"</a:t>
            </a:r>
            <a:r>
              <a:rPr lang="en-US" sz="4000" dirty="0" smtClean="0">
                <a:latin typeface="Courier" charset="0"/>
                <a:ea typeface="ＭＳ Ｐゴシック" charset="0"/>
                <a:cs typeface="Courier" charset="0"/>
                <a:sym typeface="Courier" charset="0"/>
              </a:rPr>
              <a:t>recipe[</a:t>
            </a:r>
            <a:r>
              <a:rPr lang="en-US" sz="4000" dirty="0" err="1" smtClean="0">
                <a:latin typeface="Courier" charset="0"/>
                <a:ea typeface="ＭＳ Ｐゴシック" charset="0"/>
                <a:cs typeface="Courier" charset="0"/>
                <a:sym typeface="Courier" charset="0"/>
              </a:rPr>
              <a:t>iis_demo</a:t>
            </a:r>
            <a:r>
              <a:rPr lang="en-US" sz="4000" dirty="0" smtClean="0">
                <a:latin typeface="Courier" charset="0"/>
                <a:ea typeface="ＭＳ Ｐゴシック" charset="0"/>
                <a:cs typeface="Courier" charset="0"/>
                <a:sym typeface="Courier" charset="0"/>
              </a:rPr>
              <a:t>]</a:t>
            </a:r>
            <a:r>
              <a:rPr lang="en-US" altLang="ja-JP" sz="4000" dirty="0" smtClean="0">
                <a:latin typeface="Arial"/>
                <a:ea typeface="ＭＳ Ｐゴシック" charset="0"/>
                <a:cs typeface="Courier" charset="0"/>
                <a:sym typeface="Courier" charset="0"/>
              </a:rPr>
              <a:t>"</a:t>
            </a:r>
            <a:endParaRPr lang="en-US" sz="4000" dirty="0">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36882117"/>
      </p:ext>
    </p:extLst>
  </p:cSld>
  <p:clrMapOvr>
    <a:masterClrMapping/>
  </p:clrMapOvr>
  <p:transition xmlns:p14="http://schemas.microsoft.com/office/powerpoint/2010/mai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1"/>
          <p:cNvSpPr>
            <a:spLocks noGrp="1" noChangeArrowheads="1"/>
          </p:cNvSpPr>
          <p:nvPr>
            <p:ph type="title"/>
          </p:nvPr>
        </p:nvSpPr>
        <p:spPr/>
        <p:txBody>
          <a:bodyPr/>
          <a:lstStyle/>
          <a:p>
            <a:pPr eaLnBrk="1" hangingPunct="1">
              <a:defRPr/>
            </a:pPr>
            <a:r>
              <a:rPr lang="en-US" sz="5400" dirty="0" smtClean="0">
                <a:sym typeface="Rockwell" charset="0"/>
              </a:rPr>
              <a:t>Exercise: Run the chef-client on your test node</a:t>
            </a:r>
          </a:p>
        </p:txBody>
      </p:sp>
      <p:sp>
        <p:nvSpPr>
          <p:cNvPr id="207876" name="Rectangle 3"/>
          <p:cNvSpPr>
            <a:spLocks/>
          </p:cNvSpPr>
          <p:nvPr/>
        </p:nvSpPr>
        <p:spPr bwMode="auto">
          <a:xfrm>
            <a:off x="813594" y="3276600"/>
            <a:ext cx="15101062" cy="5359400"/>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2400" dirty="0">
                <a:solidFill>
                  <a:schemeClr val="bg1"/>
                </a:solidFill>
                <a:latin typeface="Menlo Regular"/>
                <a:ea typeface="Menlo Regular"/>
                <a:cs typeface="Menlo Regular"/>
                <a:sym typeface="Menlo Regular"/>
              </a:rPr>
              <a:t>Starting Chef Client, version 11.16.0</a:t>
            </a:r>
          </a:p>
          <a:p>
            <a:r>
              <a:rPr lang="en-US" sz="2400" dirty="0">
                <a:solidFill>
                  <a:schemeClr val="bg1"/>
                </a:solidFill>
                <a:latin typeface="Menlo Regular"/>
                <a:ea typeface="Menlo Regular"/>
                <a:cs typeface="Menlo Regular"/>
                <a:sym typeface="Menlo Regular"/>
              </a:rPr>
              <a:t>[2014-09-15T04:21:09-07:00] INFO: *** Chef 11.16.0 ***</a:t>
            </a:r>
          </a:p>
          <a:p>
            <a:r>
              <a:rPr lang="en-US" sz="2400" dirty="0">
                <a:solidFill>
                  <a:schemeClr val="bg1"/>
                </a:solidFill>
                <a:latin typeface="Menlo Regular"/>
                <a:ea typeface="Menlo Regular"/>
                <a:cs typeface="Menlo Regular"/>
                <a:sym typeface="Menlo Regular"/>
              </a:rPr>
              <a:t>[2014-09-15T04:21:09-07:00] INFO: Chef-client </a:t>
            </a:r>
            <a:r>
              <a:rPr lang="en-US" sz="2400" dirty="0" err="1">
                <a:solidFill>
                  <a:schemeClr val="bg1"/>
                </a:solidFill>
                <a:latin typeface="Menlo Regular"/>
                <a:ea typeface="Menlo Regular"/>
                <a:cs typeface="Menlo Regular"/>
                <a:sym typeface="Menlo Regular"/>
              </a:rPr>
              <a:t>pid</a:t>
            </a:r>
            <a:r>
              <a:rPr lang="en-US" sz="2400" dirty="0">
                <a:solidFill>
                  <a:schemeClr val="bg1"/>
                </a:solidFill>
                <a:latin typeface="Menlo Regular"/>
                <a:ea typeface="Menlo Regular"/>
                <a:cs typeface="Menlo Regular"/>
                <a:sym typeface="Menlo Regular"/>
              </a:rPr>
              <a:t>: 1504</a:t>
            </a:r>
          </a:p>
          <a:p>
            <a:r>
              <a:rPr lang="en-US" sz="2400" dirty="0">
                <a:solidFill>
                  <a:schemeClr val="bg1"/>
                </a:solidFill>
                <a:latin typeface="Menlo Regular"/>
                <a:ea typeface="Menlo Regular"/>
                <a:cs typeface="Menlo Regular"/>
                <a:sym typeface="Menlo Regular"/>
              </a:rPr>
              <a:t>[2014-09-15T04:21:20-07:00] INFO: Run List is [recipe[</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[2014-09-15T04:21:20-07:00] INFO: Run List expands to [</a:t>
            </a:r>
            <a:r>
              <a:rPr lang="en-US" sz="2400" dirty="0" err="1" smtClean="0">
                <a:solidFill>
                  <a:schemeClr val="bg1"/>
                </a:solidFill>
                <a:latin typeface="Menlo Regular"/>
                <a:ea typeface="Menlo Regular"/>
                <a:cs typeface="Menlo Regular"/>
                <a:sym typeface="Menlo Regular"/>
              </a:rPr>
              <a:t>iis_demo</a:t>
            </a:r>
            <a:r>
              <a:rPr lang="en-US" sz="2400" dirty="0">
                <a:solidFill>
                  <a:schemeClr val="bg1"/>
                </a:solidFill>
                <a:latin typeface="Menlo Regular"/>
                <a:ea typeface="Menlo Regular"/>
                <a:cs typeface="Menlo Regular"/>
                <a:sym typeface="Menlo Regular"/>
              </a:rPr>
              <a:t>::default</a:t>
            </a:r>
            <a:r>
              <a:rPr lang="en-US" sz="2400" dirty="0" smtClean="0">
                <a:solidFill>
                  <a:schemeClr val="bg1"/>
                </a:solidFill>
                <a:latin typeface="Menlo Regular"/>
                <a:ea typeface="Menlo Regular"/>
                <a:cs typeface="Menlo Regular"/>
                <a:sym typeface="Menlo Regular"/>
              </a:rPr>
              <a:t>]</a:t>
            </a:r>
            <a:endParaRPr lang="en-US" sz="2400" dirty="0">
              <a:solidFill>
                <a:schemeClr val="bg1"/>
              </a:solidFill>
              <a:latin typeface="Menlo Regular"/>
              <a:ea typeface="Menlo Regular"/>
              <a:cs typeface="Menlo Regular"/>
              <a:sym typeface="Menlo Regular"/>
            </a:endParaRPr>
          </a:p>
          <a:p>
            <a:r>
              <a:rPr lang="en-US" sz="2400" dirty="0">
                <a:solidFill>
                  <a:schemeClr val="bg1"/>
                </a:solidFill>
                <a:latin typeface="Menlo Regular"/>
                <a:ea typeface="Menlo Regular"/>
                <a:cs typeface="Menlo Regular"/>
                <a:sym typeface="Menlo Regular"/>
              </a:rPr>
              <a:t>[2014-09-15T04:21:20-07:00] INFO: Starting Chef Run for node1</a:t>
            </a:r>
          </a:p>
          <a:p>
            <a:r>
              <a:rPr lang="en-US" sz="2400" dirty="0">
                <a:solidFill>
                  <a:schemeClr val="bg1"/>
                </a:solidFill>
                <a:latin typeface="Menlo Regular"/>
                <a:ea typeface="Menlo Regular"/>
                <a:cs typeface="Menlo Regular"/>
                <a:sym typeface="Menlo Regular"/>
              </a:rPr>
              <a:t>[2014-09-15T04:21:20-07:00] INFO: Running start handlers</a:t>
            </a:r>
          </a:p>
          <a:p>
            <a:r>
              <a:rPr lang="en-US" sz="2400" dirty="0">
                <a:solidFill>
                  <a:schemeClr val="bg1"/>
                </a:solidFill>
                <a:latin typeface="Menlo Regular"/>
                <a:ea typeface="Menlo Regular"/>
                <a:cs typeface="Menlo Regular"/>
                <a:sym typeface="Menlo Regular"/>
              </a:rPr>
              <a:t>[2014-09-15T04:21:20-07:00] INFO: Start handlers complete.</a:t>
            </a:r>
          </a:p>
          <a:p>
            <a:r>
              <a:rPr lang="en-US" sz="2400" dirty="0">
                <a:solidFill>
                  <a:schemeClr val="bg1"/>
                </a:solidFill>
                <a:latin typeface="Menlo Regular"/>
                <a:ea typeface="Menlo Regular"/>
                <a:cs typeface="Menlo Regular"/>
                <a:sym typeface="Menlo Regular"/>
              </a:rPr>
              <a:t>resolving cookbooks for run list: ["</a:t>
            </a:r>
            <a:r>
              <a:rPr lang="en-US" sz="2400" dirty="0" err="1" smtClean="0">
                <a:solidFill>
                  <a:schemeClr val="bg1"/>
                </a:solidFill>
                <a:latin typeface="Menlo Regular"/>
                <a:ea typeface="Menlo Regular"/>
                <a:cs typeface="Menlo Regular"/>
                <a:sym typeface="Menlo Regular"/>
              </a:rPr>
              <a:t>iis_demo</a:t>
            </a:r>
            <a:r>
              <a:rPr lang="en-US" sz="2400" dirty="0" smtClean="0">
                <a:solidFill>
                  <a:schemeClr val="bg1"/>
                </a:solidFill>
                <a:latin typeface="Menlo Regular"/>
                <a:ea typeface="Menlo Regular"/>
                <a:cs typeface="Menlo Regular"/>
                <a:sym typeface="Menlo Regular"/>
              </a:rPr>
              <a:t>::default"</a:t>
            </a:r>
            <a:r>
              <a:rPr lang="en-US" sz="2400" dirty="0">
                <a:solidFill>
                  <a:schemeClr val="bg1"/>
                </a:solidFill>
                <a:latin typeface="Menlo Regular"/>
                <a:ea typeface="Menlo Regular"/>
                <a:cs typeface="Menlo Regular"/>
                <a:sym typeface="Menlo Regular"/>
              </a:rPr>
              <a:t>]</a:t>
            </a:r>
          </a:p>
          <a:p>
            <a:r>
              <a:rPr lang="en-US" sz="2400" dirty="0">
                <a:solidFill>
                  <a:schemeClr val="bg1"/>
                </a:solidFill>
                <a:latin typeface="Menlo Regular"/>
                <a:ea typeface="Menlo Regular"/>
                <a:cs typeface="Menlo Regular"/>
                <a:sym typeface="Menlo Regular"/>
              </a:rPr>
              <a:t>[2014-09-15T04:21:21-07:00] INFO: Loading cookbooks [iis_demo@0.1.0]</a:t>
            </a:r>
          </a:p>
          <a:p>
            <a:r>
              <a:rPr lang="en-US" sz="2400" dirty="0">
                <a:solidFill>
                  <a:schemeClr val="bg1"/>
                </a:solidFill>
                <a:latin typeface="Menlo Regular"/>
                <a:ea typeface="Menlo Regular"/>
                <a:cs typeface="Menlo Regular"/>
                <a:sym typeface="Menlo Regular"/>
              </a:rPr>
              <a:t>Synchronizing Cookbooks:</a:t>
            </a:r>
            <a:endParaRPr lang="en-US" sz="2400" dirty="0" smtClean="0">
              <a:solidFill>
                <a:schemeClr val="bg1"/>
              </a:solidFill>
              <a:latin typeface="Menlo Regular"/>
              <a:ea typeface="Menlo Regular"/>
              <a:cs typeface="Menlo Regular"/>
              <a:sym typeface="Menlo Regular"/>
            </a:endParaRPr>
          </a:p>
        </p:txBody>
      </p:sp>
      <p:sp>
        <p:nvSpPr>
          <p:cNvPr id="6" name="Rectangle 1"/>
          <p:cNvSpPr>
            <a:spLocks/>
          </p:cNvSpPr>
          <p:nvPr/>
        </p:nvSpPr>
        <p:spPr bwMode="auto">
          <a:xfrm>
            <a:off x="813594" y="1828800"/>
            <a:ext cx="15087600"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670940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1"/>
          <p:cNvSpPr>
            <a:spLocks noGrp="1" noChangeArrowheads="1"/>
          </p:cNvSpPr>
          <p:nvPr>
            <p:ph type="title"/>
          </p:nvPr>
        </p:nvSpPr>
        <p:spPr/>
        <p:txBody>
          <a:bodyPr/>
          <a:lstStyle/>
          <a:p>
            <a:pPr eaLnBrk="1" hangingPunct="1">
              <a:defRPr/>
            </a:pPr>
            <a:r>
              <a:rPr lang="en-US" sz="5600">
                <a:sym typeface="Arial Bold" charset="0"/>
              </a:rPr>
              <a:t>Exercise: Verify that the home page works</a:t>
            </a:r>
          </a:p>
        </p:txBody>
      </p:sp>
      <p:sp>
        <p:nvSpPr>
          <p:cNvPr id="215043" name="Rectangle 2"/>
          <p:cNvSpPr>
            <a:spLocks noGrp="1" noChangeArrowheads="1"/>
          </p:cNvSpPr>
          <p:nvPr>
            <p:ph type="body" idx="1"/>
          </p:nvPr>
        </p:nvSpPr>
        <p:spPr/>
        <p:txBody>
          <a:bodyPr/>
          <a:lstStyle/>
          <a:p>
            <a:pPr eaLnBrk="1" hangingPunct="1"/>
            <a:r>
              <a:rPr lang="en-US" dirty="0"/>
              <a:t>Open a web browser</a:t>
            </a:r>
          </a:p>
          <a:p>
            <a:pPr eaLnBrk="1" hangingPunct="1"/>
            <a:r>
              <a:rPr lang="en-US" dirty="0"/>
              <a:t>Type in </a:t>
            </a:r>
            <a:r>
              <a:rPr lang="en-US"/>
              <a:t>the </a:t>
            </a:r>
            <a:r>
              <a:rPr lang="en-US" smtClean="0"/>
              <a:t>URL </a:t>
            </a:r>
            <a:r>
              <a:rPr lang="en-US" dirty="0"/>
              <a:t>for your test node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94" y="3657600"/>
            <a:ext cx="10058400" cy="4943231"/>
          </a:xfrm>
          <a:prstGeom prst="rect">
            <a:avLst/>
          </a:prstGeom>
        </p:spPr>
      </p:pic>
    </p:spTree>
    <p:extLst>
      <p:ext uri="{BB962C8B-B14F-4D97-AF65-F5344CB8AC3E}">
        <p14:creationId xmlns:p14="http://schemas.microsoft.com/office/powerpoint/2010/main" val="4154814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1"/>
          <p:cNvSpPr>
            <a:spLocks noGrp="1" noChangeArrowheads="1"/>
          </p:cNvSpPr>
          <p:nvPr>
            <p:ph type="title"/>
          </p:nvPr>
        </p:nvSpPr>
        <p:spPr/>
        <p:txBody>
          <a:bodyPr/>
          <a:lstStyle/>
          <a:p>
            <a:pPr eaLnBrk="1" hangingPunct="1">
              <a:defRPr/>
            </a:pPr>
            <a:r>
              <a:rPr lang="en-US">
                <a:sym typeface="Arial Bold" charset="0"/>
              </a:rPr>
              <a:t>Congratulate yourself!</a:t>
            </a:r>
          </a:p>
        </p:txBody>
      </p:sp>
      <p:sp>
        <p:nvSpPr>
          <p:cNvPr id="21606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You have just written your first Chef cookbook!</a:t>
            </a:r>
          </a:p>
          <a:p>
            <a:pPr eaLnBrk="1" hangingPunct="1"/>
            <a:r>
              <a:rPr lang="en-US" dirty="0" smtClean="0"/>
              <a:t>(clap!)</a:t>
            </a:r>
          </a:p>
        </p:txBody>
      </p:sp>
    </p:spTree>
    <p:extLst>
      <p:ext uri="{BB962C8B-B14F-4D97-AF65-F5344CB8AC3E}">
        <p14:creationId xmlns:p14="http://schemas.microsoft.com/office/powerpoint/2010/main" val="1527535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4294967295"/>
          </p:nvPr>
        </p:nvSpPr>
        <p:spPr>
          <a:xfrm>
            <a:off x="8001782" y="8826500"/>
            <a:ext cx="215921" cy="215900"/>
          </a:xfrm>
          <a:prstGeom prst="rect">
            <a:avLst/>
          </a:prstGeom>
        </p:spPr>
        <p:txBody>
          <a:bodyPr/>
          <a:lstStyle/>
          <a:p>
            <a:fld id="{549CA64F-7887-CE46-A84F-BADD80060711}" type="slidenum">
              <a:rPr lang="en-US"/>
              <a:pPr/>
              <a:t>266</a:t>
            </a:fld>
            <a:endParaRPr lang="en-US"/>
          </a:p>
        </p:txBody>
      </p:sp>
      <p:sp>
        <p:nvSpPr>
          <p:cNvPr id="526337" name="Rectangle 1"/>
          <p:cNvSpPr>
            <a:spLocks noChangeArrowheads="1"/>
          </p:cNvSpPr>
          <p:nvPr>
            <p:ph type="title"/>
          </p:nvPr>
        </p:nvSpPr>
        <p:spPr>
          <a:ln/>
        </p:spPr>
        <p:txBody>
          <a:bodyPr/>
          <a:lstStyle/>
          <a:p>
            <a:r>
              <a:rPr lang="en-US"/>
              <a:t>Run List</a:t>
            </a:r>
          </a:p>
        </p:txBody>
      </p:sp>
      <p:sp>
        <p:nvSpPr>
          <p:cNvPr id="526338"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6339"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6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6341" name="Rectangle 5"/>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6342"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52634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634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053806893"/>
      </p:ext>
    </p:extLst>
  </p:cSld>
  <p:clrMapOvr>
    <a:masterClrMapping/>
  </p:clrMapOvr>
  <p:transition xmlns:p14="http://schemas.microsoft.com/office/powerpoint/2010/mai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E9D7C200-81C7-9B4A-A34F-AF275FF9D397}" type="slidenum">
              <a:rPr lang="en-US"/>
              <a:pPr/>
              <a:t>267</a:t>
            </a:fld>
            <a:endParaRPr lang="en-US"/>
          </a:p>
        </p:txBody>
      </p:sp>
      <p:sp>
        <p:nvSpPr>
          <p:cNvPr id="528385" name="Rectangle 1"/>
          <p:cNvSpPr>
            <a:spLocks noChangeArrowheads="1"/>
          </p:cNvSpPr>
          <p:nvPr>
            <p:ph type="title"/>
          </p:nvPr>
        </p:nvSpPr>
        <p:spPr>
          <a:ln/>
        </p:spPr>
        <p:txBody>
          <a:bodyPr/>
          <a:lstStyle/>
          <a:p>
            <a:r>
              <a:rPr lang="en-US"/>
              <a:t>Run List</a:t>
            </a:r>
          </a:p>
        </p:txBody>
      </p:sp>
      <p:sp>
        <p:nvSpPr>
          <p:cNvPr id="52838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Node</a:t>
            </a:r>
          </a:p>
        </p:txBody>
      </p:sp>
      <p:sp>
        <p:nvSpPr>
          <p:cNvPr id="52838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pic>
        <p:nvPicPr>
          <p:cNvPr id="528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28389"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0"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28391"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8392" name="Rectangle 8"/>
          <p:cNvSpPr>
            <a:spLocks/>
          </p:cNvSpPr>
          <p:nvPr/>
        </p:nvSpPr>
        <p:spPr bwMode="auto">
          <a:xfrm>
            <a:off x="8061520" y="70943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smtClean="0">
                <a:latin typeface="Gill Sans" charset="0"/>
                <a:ea typeface="ＭＳ Ｐゴシック" charset="0"/>
                <a:cs typeface="Gill Sans" charset="0"/>
                <a:sym typeface="Gill Sans" charset="0"/>
              </a:rPr>
              <a:t>[</a:t>
            </a:r>
            <a:r>
              <a:rPr lang="en-US" sz="3200" dirty="0" err="1" smtClean="0">
                <a:latin typeface="Gill Sans" charset="0"/>
                <a:ea typeface="ＭＳ Ｐゴシック" charset="0"/>
                <a:cs typeface="Gill Sans" charset="0"/>
                <a:sym typeface="Gill Sans" charset="0"/>
              </a:rPr>
              <a:t>iis_demo</a:t>
            </a:r>
            <a:r>
              <a:rPr lang="en-US" sz="3200" dirty="0" smtClean="0">
                <a:latin typeface="Gill Sans" charset="0"/>
                <a:ea typeface="ＭＳ Ｐゴシック" charset="0"/>
                <a:cs typeface="Gill Sans" charset="0"/>
                <a:sym typeface="Gill Sans" charset="0"/>
              </a:rPr>
              <a:t>::default]</a:t>
            </a:r>
            <a:r>
              <a:rPr lang="en-US" sz="3200" dirty="0">
                <a:latin typeface="Gill Sans" charset="0"/>
                <a:ea typeface="ＭＳ Ｐゴシック" charset="0"/>
                <a:cs typeface="Gill Sans" charset="0"/>
                <a:sym typeface="Gill Sans" charset="0"/>
              </a:rPr>
              <a:t>"</a:t>
            </a:r>
          </a:p>
        </p:txBody>
      </p:sp>
      <p:pic>
        <p:nvPicPr>
          <p:cNvPr id="5283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2839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781093121"/>
      </p:ext>
    </p:extLst>
  </p:cSld>
  <p:clrMapOvr>
    <a:masterClrMapping/>
  </p:clrMapOvr>
  <p:transition xmlns:p14="http://schemas.microsoft.com/office/powerpoint/2010/mai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8001782" y="8826500"/>
            <a:ext cx="215921" cy="215900"/>
          </a:xfrm>
          <a:prstGeom prst="rect">
            <a:avLst/>
          </a:prstGeom>
        </p:spPr>
        <p:txBody>
          <a:bodyPr/>
          <a:lstStyle/>
          <a:p>
            <a:fld id="{BEB55390-B515-4F49-A328-6AC7DD7F1D26}" type="slidenum">
              <a:rPr lang="en-US"/>
              <a:pPr/>
              <a:t>268</a:t>
            </a:fld>
            <a:endParaRPr lang="en-US"/>
          </a:p>
        </p:txBody>
      </p:sp>
      <p:sp>
        <p:nvSpPr>
          <p:cNvPr id="532481" name="Rectangle 1"/>
          <p:cNvSpPr>
            <a:spLocks noChangeArrowheads="1"/>
          </p:cNvSpPr>
          <p:nvPr>
            <p:ph type="title"/>
          </p:nvPr>
        </p:nvSpPr>
        <p:spPr>
          <a:ln/>
        </p:spPr>
        <p:txBody>
          <a:bodyPr/>
          <a:lstStyle/>
          <a:p>
            <a:r>
              <a:rPr lang="en-US"/>
              <a:t>Run List</a:t>
            </a:r>
          </a:p>
        </p:txBody>
      </p:sp>
      <p:sp>
        <p:nvSpPr>
          <p:cNvPr id="53248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sz="3200" b="1">
                <a:solidFill>
                  <a:srgbClr val="FEFEFE"/>
                </a:solidFill>
                <a:effectLst>
                  <a:outerShdw blurRad="38100" dist="38100" dir="2700000" algn="tl">
                    <a:srgbClr val="000000"/>
                  </a:outerShdw>
                </a:effectLst>
                <a:latin typeface="Gill Sans" charset="0"/>
                <a:ea typeface="ＭＳ Ｐゴシック" charset="0"/>
                <a:cs typeface="Gill Sans" charset="0"/>
                <a:sym typeface="Gill Sans" charset="0"/>
              </a:rPr>
              <a:t>Enterprise Chef</a:t>
            </a:r>
          </a:p>
        </p:txBody>
      </p:sp>
      <p:sp>
        <p:nvSpPr>
          <p:cNvPr id="53248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532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5129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3248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6" name="Rectangle 6"/>
          <p:cNvSpPr>
            <a:spLocks/>
          </p:cNvSpPr>
          <p:nvPr/>
        </p:nvSpPr>
        <p:spPr bwMode="auto">
          <a:xfrm rot="269796">
            <a:off x="6650284" y="2509678"/>
            <a:ext cx="472725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a:latin typeface="Gill Sans" charset="0"/>
                <a:ea typeface="ＭＳ Ｐゴシック" charset="0"/>
                <a:cs typeface="Gill Sans" charset="0"/>
                <a:sym typeface="Gill Sans" charset="0"/>
              </a:rPr>
              <a:t>What policy should I follow?</a:t>
            </a:r>
          </a:p>
        </p:txBody>
      </p:sp>
      <p:sp>
        <p:nvSpPr>
          <p:cNvPr id="53248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32488" name="Rectangle 8"/>
          <p:cNvSpPr>
            <a:spLocks/>
          </p:cNvSpPr>
          <p:nvPr/>
        </p:nvSpPr>
        <p:spPr bwMode="auto">
          <a:xfrm>
            <a:off x="11863356" y="6116478"/>
            <a:ext cx="439423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latin typeface="Gill Sans" charset="0"/>
                <a:ea typeface="ＭＳ Ｐゴシック" charset="0"/>
                <a:cs typeface="Gill Sans" charset="0"/>
                <a:sym typeface="Gill Sans" charset="0"/>
              </a:rPr>
              <a:t>"recipe[</a:t>
            </a:r>
            <a:r>
              <a:rPr lang="en-US" sz="3200" dirty="0" err="1">
                <a:latin typeface="Gill Sans" charset="0"/>
                <a:ea typeface="ＭＳ Ｐゴシック" charset="0"/>
                <a:cs typeface="Gill Sans" charset="0"/>
                <a:sym typeface="Gill Sans" charset="0"/>
              </a:rPr>
              <a:t>iis_demo</a:t>
            </a:r>
            <a:r>
              <a:rPr lang="en-US" sz="3200" dirty="0">
                <a:latin typeface="Gill Sans" charset="0"/>
                <a:ea typeface="ＭＳ Ｐゴシック" charset="0"/>
                <a:cs typeface="Gill Sans" charset="0"/>
                <a:sym typeface="Gill Sans" charset="0"/>
              </a:rPr>
              <a:t>::default]"</a:t>
            </a:r>
            <a:endParaRPr lang="en-US" sz="3200" dirty="0">
              <a:latin typeface="Gill Sans" charset="0"/>
              <a:ea typeface="ＭＳ Ｐゴシック" charset="0"/>
              <a:cs typeface="Gill Sans" charset="0"/>
              <a:sym typeface="Gill Sans" charset="0"/>
            </a:endParaRPr>
          </a:p>
        </p:txBody>
      </p:sp>
      <p:pic>
        <p:nvPicPr>
          <p:cNvPr id="53248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3249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660805757"/>
      </p:ext>
    </p:extLst>
  </p:cSld>
  <p:clrMapOvr>
    <a:masterClrMapping/>
  </p:clrMapOvr>
  <p:transition xmlns:p14="http://schemas.microsoft.com/office/powerpoint/2010/mai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1"/>
          <p:cNvSpPr>
            <a:spLocks noGrp="1" noChangeArrowheads="1"/>
          </p:cNvSpPr>
          <p:nvPr>
            <p:ph type="title"/>
          </p:nvPr>
        </p:nvSpPr>
        <p:spPr/>
        <p:txBody>
          <a:bodyPr/>
          <a:lstStyle/>
          <a:p>
            <a:pPr eaLnBrk="1" hangingPunct="1">
              <a:defRPr/>
            </a:pPr>
            <a:r>
              <a:rPr lang="en-US" dirty="0">
                <a:sym typeface="Arial Bold" charset="0"/>
              </a:rPr>
              <a:t>Idempotence</a:t>
            </a:r>
          </a:p>
        </p:txBody>
      </p:sp>
      <p:sp>
        <p:nvSpPr>
          <p:cNvPr id="221187" name="Rectangle 2"/>
          <p:cNvSpPr>
            <a:spLocks noGrp="1" noChangeArrowheads="1"/>
          </p:cNvSpPr>
          <p:nvPr>
            <p:ph type="body" idx="1"/>
          </p:nvPr>
        </p:nvSpPr>
        <p:spPr/>
        <p:txBody>
          <a:bodyPr/>
          <a:lstStyle/>
          <a:p>
            <a:pPr eaLnBrk="1" hangingPunct="1"/>
            <a:r>
              <a:rPr lang="en-US" dirty="0" smtClean="0"/>
              <a:t>Actions on resources in Chef are designed to be </a:t>
            </a:r>
            <a:r>
              <a:rPr lang="en-US" dirty="0" smtClean="0">
                <a:latin typeface="Arial Bold" pitchFamily="34" charset="0"/>
                <a:cs typeface="Arial Bold" pitchFamily="34" charset="0"/>
                <a:sym typeface="Arial Bold" pitchFamily="34" charset="0"/>
              </a:rPr>
              <a:t>idempotent</a:t>
            </a:r>
            <a:endParaRPr lang="en-US" dirty="0" smtClean="0"/>
          </a:p>
          <a:p>
            <a:pPr eaLnBrk="1" hangingPunct="1"/>
            <a:r>
              <a:rPr lang="en-US" dirty="0" smtClean="0"/>
              <a:t>In practical terms, this means they only change the state of the system if they have to</a:t>
            </a:r>
          </a:p>
          <a:p>
            <a:pPr eaLnBrk="1" hangingPunct="1"/>
            <a:r>
              <a:rPr lang="en-US" dirty="0" smtClean="0"/>
              <a:t>If a resource in Chef is properly configured, we move on to the next resource</a:t>
            </a:r>
          </a:p>
        </p:txBody>
      </p:sp>
    </p:spTree>
    <p:extLst>
      <p:ext uri="{BB962C8B-B14F-4D97-AF65-F5344CB8AC3E}">
        <p14:creationId xmlns:p14="http://schemas.microsoft.com/office/powerpoint/2010/main" val="1969849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Breaks!</a:t>
            </a:r>
          </a:p>
        </p:txBody>
      </p:sp>
      <p:sp>
        <p:nvSpPr>
          <p:cNvPr id="40962" name="Rectangle 2"/>
          <p:cNvSpPr>
            <a:spLocks noGrp="1" noChangeArrowheads="1"/>
          </p:cNvSpPr>
          <p:nvPr>
            <p:ph type="body" idx="1"/>
          </p:nvPr>
        </p:nvSpPr>
        <p:spPr>
          <a:ln/>
        </p:spPr>
        <p:txBody>
          <a:bodyPr/>
          <a:lstStyle/>
          <a:p>
            <a:r>
              <a:rPr lang="en-US"/>
              <a:t>We’ll take a break between each section, or every hour, whichever comes first</a:t>
            </a:r>
          </a:p>
          <a:p>
            <a:r>
              <a:rPr lang="en-US"/>
              <a:t>We’ll obviously break for lunch :)</a:t>
            </a:r>
          </a:p>
        </p:txBody>
      </p:sp>
    </p:spTree>
    <p:extLst>
      <p:ext uri="{BB962C8B-B14F-4D97-AF65-F5344CB8AC3E}">
        <p14:creationId xmlns:p14="http://schemas.microsoft.com/office/powerpoint/2010/main" val="1160870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Compiling Cookbooks...</a:t>
            </a:r>
          </a:p>
          <a:p>
            <a:r>
              <a:rPr lang="en-US" sz="2000" dirty="0">
                <a:solidFill>
                  <a:srgbClr val="FFFFFF"/>
                </a:solidFill>
                <a:latin typeface="Courier"/>
                <a:ea typeface="Courier"/>
                <a:cs typeface="Courier"/>
                <a:sym typeface="Courier"/>
              </a:rPr>
              <a:t>Converging 3 resources</a:t>
            </a:r>
          </a:p>
          <a:p>
            <a:r>
              <a:rPr lang="en-US" sz="2000" dirty="0">
                <a:solidFill>
                  <a:srgbClr val="FFFFFF"/>
                </a:solidFill>
                <a:latin typeface="Courier"/>
                <a:ea typeface="Courier"/>
                <a:cs typeface="Courier"/>
                <a:sym typeface="Courier"/>
              </a:rPr>
              <a:t>Recipe: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a:t>
            </a:r>
          </a:p>
          <a:p>
            <a:r>
              <a:rPr lang="en-US" sz="2000" dirty="0">
                <a:solidFill>
                  <a:srgbClr val="FFFFFF"/>
                </a:solidFill>
                <a:latin typeface="Courier"/>
                <a:ea typeface="Courier"/>
                <a:cs typeface="Courier"/>
                <a:sym typeface="Courier"/>
              </a:rPr>
              <a:t>  *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action run[2014-09-15T04:21:21-07:00] INFO: Processing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a:t>
            </a:r>
          </a:p>
          <a:p>
            <a:r>
              <a:rPr lang="en-US" sz="2000" dirty="0">
                <a:solidFill>
                  <a:srgbClr val="FFFFFF"/>
                </a:solidFill>
                <a:latin typeface="Courier"/>
                <a:ea typeface="Courier"/>
                <a:cs typeface="Courier"/>
                <a:sym typeface="Courier"/>
              </a:rPr>
              <a:t> action run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line 9)</a:t>
            </a:r>
          </a:p>
          <a:p>
            <a:r>
              <a:rPr lang="en-US" sz="2000" dirty="0">
                <a:solidFill>
                  <a:srgbClr val="FFFFFF"/>
                </a:solidFill>
                <a:latin typeface="Courier"/>
                <a:ea typeface="Courier"/>
                <a:cs typeface="Courier"/>
                <a:sym typeface="Courier"/>
              </a:rPr>
              <a:t>[2014-09-15T04:22:18-07:00] INFO: </a:t>
            </a:r>
            <a:r>
              <a:rPr lang="en-US" sz="2000" dirty="0" err="1">
                <a:solidFill>
                  <a:srgbClr val="FFFFFF"/>
                </a:solidFill>
                <a:latin typeface="Courier"/>
                <a:ea typeface="Courier"/>
                <a:cs typeface="Courier"/>
                <a:sym typeface="Courier"/>
              </a:rPr>
              <a:t>powershell_script</a:t>
            </a:r>
            <a:r>
              <a:rPr lang="en-US" sz="2000" dirty="0">
                <a:solidFill>
                  <a:srgbClr val="FFFFFF"/>
                </a:solidFill>
                <a:latin typeface="Courier"/>
                <a:ea typeface="Courier"/>
                <a:cs typeface="Courier"/>
                <a:sym typeface="Courier"/>
              </a:rPr>
              <a:t>[Install IIS] ran successfully</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execute "</a:t>
            </a:r>
            <a:r>
              <a:rPr lang="en-US" sz="2000" dirty="0" err="1">
                <a:solidFill>
                  <a:srgbClr val="FFFFFF"/>
                </a:solidFill>
                <a:latin typeface="Courier"/>
                <a:ea typeface="Courier"/>
                <a:cs typeface="Courier"/>
                <a:sym typeface="Courier"/>
              </a:rPr>
              <a:t>powershell.exe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NoLogo</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NonInteractive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NoProfile</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ExecutionPolicy</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RemoteSigned</a:t>
            </a:r>
            <a:r>
              <a:rPr lang="en-US" sz="2000" dirty="0">
                <a:solidFill>
                  <a:srgbClr val="FFFFFF"/>
                </a:solidFill>
                <a:latin typeface="Courier"/>
                <a:ea typeface="Courier"/>
                <a:cs typeface="Courier"/>
                <a:sym typeface="Courier"/>
              </a:rPr>
              <a:t> -</a:t>
            </a:r>
            <a:r>
              <a:rPr lang="en-US" sz="2000" dirty="0" err="1">
                <a:solidFill>
                  <a:srgbClr val="FFFFFF"/>
                </a:solidFill>
                <a:latin typeface="Courier"/>
                <a:ea typeface="Courier"/>
                <a:cs typeface="Courier"/>
                <a:sym typeface="Courier"/>
              </a:rPr>
              <a:t>InputFormat</a:t>
            </a:r>
            <a:r>
              <a:rPr lang="en-US" sz="2000" dirty="0">
                <a:solidFill>
                  <a:srgbClr val="FFFFFF"/>
                </a:solidFill>
                <a:latin typeface="Courier"/>
                <a:ea typeface="Courier"/>
                <a:cs typeface="Courier"/>
                <a:sym typeface="Courier"/>
              </a:rPr>
              <a:t> None -File</a:t>
            </a:r>
          </a:p>
          <a:p>
            <a:r>
              <a:rPr lang="en-US" sz="2000" dirty="0">
                <a:solidFill>
                  <a:srgbClr val="FFFFFF"/>
                </a:solidFill>
                <a:latin typeface="Courier"/>
                <a:ea typeface="Courier"/>
                <a:cs typeface="Courier"/>
                <a:sym typeface="Courier"/>
              </a:rPr>
              <a:t>"C:/Users/chef/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/Local/Temp/4/chef-script20140915-1504-1fo1rqr.ps1"</a:t>
            </a:r>
            <a:endParaRPr lang="en-US" sz="2000" dirty="0">
              <a:solidFill>
                <a:srgbClr val="FFFFFF"/>
              </a:solidFill>
              <a:latin typeface="Courier"/>
              <a:ea typeface="Courier"/>
              <a:cs typeface="Courier"/>
              <a:sym typeface="Courier"/>
            </a:endParaRP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err="1" smtClean="0">
                <a:latin typeface="Courier"/>
                <a:cs typeface="Courier"/>
              </a:rPr>
              <a:t>powershell</a:t>
            </a:r>
            <a:r>
              <a:rPr lang="en-US" dirty="0" err="1" smtClean="0">
                <a:latin typeface="Courier"/>
                <a:cs typeface="Courier"/>
              </a:rPr>
              <a:t>_script</a:t>
            </a:r>
            <a:r>
              <a:rPr lang="en-US" dirty="0" smtClean="0"/>
              <a:t> is not idempotent</a:t>
            </a:r>
          </a:p>
          <a:p>
            <a:pPr eaLnBrk="1" hangingPunct="1"/>
            <a:r>
              <a:rPr lang="en-US" dirty="0">
                <a:latin typeface="Courier"/>
                <a:cs typeface="Courier"/>
              </a:rPr>
              <a:t>Add-</a:t>
            </a:r>
            <a:r>
              <a:rPr lang="en-US" dirty="0" err="1" smtClean="0">
                <a:latin typeface="Courier"/>
                <a:cs typeface="Courier"/>
              </a:rPr>
              <a:t>WindowsFeature</a:t>
            </a:r>
            <a:r>
              <a:rPr lang="en-US" sz="4600" dirty="0" smtClean="0"/>
              <a:t> is!</a:t>
            </a:r>
          </a:p>
        </p:txBody>
      </p:sp>
    </p:spTree>
    <p:extLst>
      <p:ext uri="{BB962C8B-B14F-4D97-AF65-F5344CB8AC3E}">
        <p14:creationId xmlns:p14="http://schemas.microsoft.com/office/powerpoint/2010/main" val="4072618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1"/>
          <p:cNvSpPr>
            <a:spLocks noGrp="1" noChangeArrowheads="1"/>
          </p:cNvSpPr>
          <p:nvPr>
            <p:ph type="title"/>
          </p:nvPr>
        </p:nvSpPr>
        <p:spPr>
          <a:ln/>
        </p:spPr>
        <p:txBody>
          <a:bodyPr/>
          <a:lstStyle/>
          <a:p>
            <a:r>
              <a:rPr lang="en-US"/>
              <a:t>Idempotence</a:t>
            </a:r>
          </a:p>
        </p:txBody>
      </p:sp>
      <p:sp>
        <p:nvSpPr>
          <p:cNvPr id="476162" name="Rectangle 2"/>
          <p:cNvSpPr>
            <a:spLocks noGrp="1" noChangeArrowheads="1"/>
          </p:cNvSpPr>
          <p:nvPr>
            <p:ph type="body" idx="1"/>
          </p:nvPr>
        </p:nvSpPr>
        <p:spPr>
          <a:xfrm>
            <a:off x="800178" y="1879600"/>
            <a:ext cx="15254190" cy="6731000"/>
          </a:xfrm>
          <a:ln/>
        </p:spPr>
        <p:txBody>
          <a:bodyPr/>
          <a:lstStyle/>
          <a:p>
            <a:r>
              <a:rPr lang="en-US"/>
              <a:t>Actions on resources in Chef are designed to be </a:t>
            </a:r>
            <a:r>
              <a:rPr lang="en-US">
                <a:latin typeface="Arial Bold Italic" charset="0"/>
                <a:cs typeface="Arial Bold Italic" charset="0"/>
                <a:sym typeface="Arial Bold Italic" charset="0"/>
              </a:rPr>
              <a:t>idempotent</a:t>
            </a:r>
            <a:endParaRPr lang="en-US"/>
          </a:p>
          <a:p>
            <a:pPr lvl="1"/>
            <a:r>
              <a:rPr lang="en-US"/>
              <a:t>I.e. they can be applied multiple times but the end result is still the same - like multiplying by 1 in math!</a:t>
            </a:r>
          </a:p>
          <a:p>
            <a:pPr lvl="1"/>
            <a:r>
              <a:rPr lang="en-US"/>
              <a:t>Or in mathematical terms, </a:t>
            </a:r>
            <a:r>
              <a:rPr lang="en-US">
                <a:latin typeface="Arial Italic" charset="0"/>
                <a:cs typeface="Arial Italic" charset="0"/>
                <a:sym typeface="Arial Italic" charset="0"/>
              </a:rPr>
              <a:t>F(F(x))=F(x) </a:t>
            </a:r>
            <a:r>
              <a:rPr lang="en-US">
                <a:latin typeface="바탕" charset="0"/>
                <a:ea typeface="바탕" charset="0"/>
                <a:cs typeface="바탕" charset="0"/>
                <a:sym typeface="바탕" charset="0"/>
              </a:rPr>
              <a:t>∀</a:t>
            </a:r>
            <a:r>
              <a:rPr lang="en-US">
                <a:latin typeface="Arial Italic" charset="0"/>
                <a:cs typeface="Arial Italic" charset="0"/>
                <a:sym typeface="Arial Italic" charset="0"/>
              </a:rPr>
              <a:t>x</a:t>
            </a:r>
            <a:endParaRPr lang="en-US">
              <a:latin typeface="Arial Italic" charset="0"/>
              <a:sym typeface="Arial Italic" charset="0"/>
            </a:endParaRPr>
          </a:p>
          <a:p>
            <a:r>
              <a:rPr lang="en-US"/>
              <a:t>Chef is a "desired state configuration" system - if a resource is already configured, no action is taken.  This is called </a:t>
            </a:r>
            <a:r>
              <a:rPr lang="en-US">
                <a:latin typeface="Arial Bold Italic" charset="0"/>
                <a:cs typeface="Arial Bold Italic" charset="0"/>
                <a:sym typeface="Arial Bold Italic" charset="0"/>
              </a:rPr>
              <a:t>convergence</a:t>
            </a:r>
            <a:endParaRPr lang="en-US">
              <a:latin typeface="Arial Bold Italic" charset="0"/>
              <a:ea typeface="Heiti SC Medium" charset="0"/>
              <a:cs typeface="Heiti SC Medium" charset="0"/>
              <a:sym typeface="Arial Bold Italic" charset="0"/>
            </a:endParaRPr>
          </a:p>
        </p:txBody>
      </p:sp>
    </p:spTree>
    <p:extLst>
      <p:ext uri="{BB962C8B-B14F-4D97-AF65-F5344CB8AC3E}">
        <p14:creationId xmlns:p14="http://schemas.microsoft.com/office/powerpoint/2010/main" val="2792887011"/>
      </p:ext>
    </p:extLst>
  </p:cSld>
  <p:clrMapOvr>
    <a:masterClrMapping/>
  </p:clrMapOvr>
  <p:transition xmlns:p14="http://schemas.microsoft.com/office/powerpoint/2010/mai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1"/>
          <p:cNvSpPr>
            <a:spLocks/>
          </p:cNvSpPr>
          <p:nvPr/>
        </p:nvSpPr>
        <p:spPr bwMode="auto">
          <a:xfrm>
            <a:off x="812880" y="1835150"/>
            <a:ext cx="14631830" cy="3879850"/>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000" dirty="0">
                <a:solidFill>
                  <a:srgbClr val="FFFFFF"/>
                </a:solidFill>
                <a:latin typeface="Courier"/>
                <a:ea typeface="Courier"/>
                <a:cs typeface="Courier"/>
                <a:sym typeface="Courier"/>
              </a:rPr>
              <a:t> * service[w3svc] action enable[2014-09-15T04:24:44-07:00] INFO: Processing service[w3svc] action enable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p>
          <a:p>
            <a:r>
              <a:rPr lang="en-US" sz="2000" dirty="0">
                <a:solidFill>
                  <a:srgbClr val="FFFFFF"/>
                </a:solidFill>
                <a:latin typeface="Courier"/>
                <a:ea typeface="Courier"/>
                <a:cs typeface="Courier"/>
                <a:sym typeface="Courier"/>
              </a:rPr>
              <a:t>  * service[w3svc] action start[2014-09-15T04:24:44-07:00] INFO: Processing service[w3svc] action start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default </a:t>
            </a:r>
            <a:r>
              <a:rPr lang="en-US" sz="2000" dirty="0">
                <a:solidFill>
                  <a:srgbClr val="FFFFFF"/>
                </a:solidFill>
                <a:latin typeface="Courier"/>
                <a:ea typeface="Courier"/>
                <a:cs typeface="Courier"/>
                <a:sym typeface="Courier"/>
              </a:rPr>
              <a:t>line 14)</a:t>
            </a:r>
          </a:p>
          <a:p>
            <a:r>
              <a:rPr lang="en-US" sz="2000" dirty="0">
                <a:solidFill>
                  <a:srgbClr val="FFFFFF"/>
                </a:solidFill>
                <a:latin typeface="Courier"/>
                <a:ea typeface="Courier"/>
                <a:cs typeface="Courier"/>
                <a:sym typeface="Courier"/>
              </a:rPr>
              <a:t> (up to date)</a:t>
            </a:r>
            <a:endParaRPr lang="en-US" sz="2000" dirty="0">
              <a:solidFill>
                <a:srgbClr val="FFFFFF"/>
              </a:solidFill>
              <a:latin typeface="Courier"/>
              <a:ea typeface="Courier"/>
              <a:cs typeface="Courier"/>
              <a:sym typeface="Courier"/>
            </a:endParaRPr>
          </a:p>
        </p:txBody>
      </p:sp>
      <p:sp>
        <p:nvSpPr>
          <p:cNvPr id="319490" name="Rectangle 2"/>
          <p:cNvSpPr>
            <a:spLocks noGrp="1" noChangeArrowheads="1"/>
          </p:cNvSpPr>
          <p:nvPr>
            <p:ph type="title"/>
          </p:nvPr>
        </p:nvSpPr>
        <p:spPr/>
        <p:txBody>
          <a:bodyPr/>
          <a:lstStyle/>
          <a:p>
            <a:pPr eaLnBrk="1" hangingPunct="1">
              <a:defRPr/>
            </a:pPr>
            <a:r>
              <a:rPr lang="en-US" sz="4400" dirty="0" smtClean="0">
                <a:sym typeface="Arial Bold" charset="0"/>
              </a:rPr>
              <a:t>Reading </a:t>
            </a:r>
            <a:r>
              <a:rPr lang="en-US" sz="4400" dirty="0">
                <a:sym typeface="Arial Bold" charset="0"/>
              </a:rPr>
              <a:t>the output of a chef-client run</a:t>
            </a:r>
          </a:p>
        </p:txBody>
      </p:sp>
      <p:sp>
        <p:nvSpPr>
          <p:cNvPr id="219140" name="Rectangle 3"/>
          <p:cNvSpPr>
            <a:spLocks noGrp="1" noChangeArrowheads="1"/>
          </p:cNvSpPr>
          <p:nvPr>
            <p:ph type="body" idx="1"/>
          </p:nvPr>
        </p:nvSpPr>
        <p:spPr>
          <a:xfrm>
            <a:off x="800178" y="5956300"/>
            <a:ext cx="14657232" cy="2197100"/>
          </a:xfrm>
        </p:spPr>
        <p:txBody>
          <a:bodyPr/>
          <a:lstStyle/>
          <a:p>
            <a:pPr eaLnBrk="1" hangingPunct="1"/>
            <a:r>
              <a:rPr lang="en-US" sz="4600" dirty="0" smtClean="0"/>
              <a:t>Service is idempotent.</a:t>
            </a:r>
            <a:endParaRPr lang="en-US" dirty="0"/>
          </a:p>
          <a:p>
            <a:pPr eaLnBrk="1" hangingPunct="1"/>
            <a:r>
              <a:rPr lang="en-US" sz="4600" dirty="0" smtClean="0"/>
              <a:t>No changes have been made</a:t>
            </a:r>
          </a:p>
        </p:txBody>
      </p:sp>
      <p:sp>
        <p:nvSpPr>
          <p:cNvPr id="5" name="TextBox 4"/>
          <p:cNvSpPr txBox="1"/>
          <p:nvPr/>
        </p:nvSpPr>
        <p:spPr>
          <a:xfrm>
            <a:off x="813594" y="7772400"/>
            <a:ext cx="13868400" cy="1446550"/>
          </a:xfrm>
          <a:prstGeom prst="rect">
            <a:avLst/>
          </a:prstGeom>
          <a:noFill/>
        </p:spPr>
        <p:txBody>
          <a:bodyPr wrap="square" rtlCol="0">
            <a:spAutoFit/>
          </a:bodyPr>
          <a:lstStyle/>
          <a:p>
            <a:r>
              <a:rPr lang="en-US" sz="4400" dirty="0" smtClean="0">
                <a:solidFill>
                  <a:srgbClr val="FF0000"/>
                </a:solidFill>
              </a:rPr>
              <a:t>&lt;&lt;WIP Check all output for 'template' </a:t>
            </a:r>
            <a:r>
              <a:rPr lang="en-US" sz="4400" dirty="0" err="1" smtClean="0">
                <a:solidFill>
                  <a:srgbClr val="FF0000"/>
                </a:solidFill>
              </a:rPr>
              <a:t>vs</a:t>
            </a:r>
            <a:r>
              <a:rPr lang="en-US" sz="4400" dirty="0" smtClean="0">
                <a:solidFill>
                  <a:srgbClr val="FF0000"/>
                </a:solidFill>
              </a:rPr>
              <a:t> '</a:t>
            </a:r>
            <a:r>
              <a:rPr lang="en-US" sz="4400" dirty="0" err="1" smtClean="0">
                <a:solidFill>
                  <a:srgbClr val="FF0000"/>
                </a:solidFill>
              </a:rPr>
              <a:t>cookbook_file</a:t>
            </a:r>
            <a:r>
              <a:rPr lang="en-US" sz="4400" dirty="0" smtClean="0">
                <a:solidFill>
                  <a:srgbClr val="FF0000"/>
                </a:solidFill>
              </a:rPr>
              <a:t>' resource</a:t>
            </a:r>
            <a:endParaRPr lang="en-US" sz="4400" dirty="0">
              <a:solidFill>
                <a:srgbClr val="FF0000"/>
              </a:solidFill>
            </a:endParaRPr>
          </a:p>
        </p:txBody>
      </p:sp>
    </p:spTree>
    <p:extLst>
      <p:ext uri="{BB962C8B-B14F-4D97-AF65-F5344CB8AC3E}">
        <p14:creationId xmlns:p14="http://schemas.microsoft.com/office/powerpoint/2010/main" val="3650699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1"/>
          <p:cNvSpPr>
            <a:spLocks/>
          </p:cNvSpPr>
          <p:nvPr/>
        </p:nvSpPr>
        <p:spPr bwMode="auto">
          <a:xfrm>
            <a:off x="432594" y="1642878"/>
            <a:ext cx="11811000" cy="7120122"/>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1800" dirty="0">
                <a:solidFill>
                  <a:srgbClr val="FFFFFF"/>
                </a:solidFill>
                <a:latin typeface="Courier"/>
                <a:ea typeface="Courier"/>
                <a:cs typeface="Courier"/>
                <a:sym typeface="Courier"/>
              </a:rPr>
              <a:t> *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create[2014-09-15T04:24:44-07:00] INFO: Processing template[c:\</a:t>
            </a:r>
            <a:r>
              <a:rPr lang="en-US" sz="1800" dirty="0" err="1" smtClean="0">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action create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::default line 18)</a:t>
            </a:r>
          </a:p>
          <a:p>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created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smtClean="0">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b3c577</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04:24:44.000000000 -0700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/Local/Temp/4/chef-rendered-template20140915-1504-19f8rc4  2014-09-15 04:24:44.000000000 -0</a:t>
            </a:r>
          </a:p>
          <a:p>
            <a:r>
              <a:rPr lang="en-US" sz="1800" dirty="0">
                <a:solidFill>
                  <a:srgbClr val="FFFFFF"/>
                </a:solidFill>
                <a:latin typeface="Courier"/>
                <a:ea typeface="Courier"/>
                <a:cs typeface="Courier"/>
                <a:sym typeface="Courier"/>
              </a:rPr>
              <a:t>700</a:t>
            </a:r>
          </a:p>
          <a:p>
            <a:r>
              <a:rPr lang="en-US" sz="1800" dirty="0">
                <a:solidFill>
                  <a:srgbClr val="FFFFFF"/>
                </a:solidFill>
                <a:latin typeface="Courier"/>
                <a:ea typeface="Courier"/>
                <a:cs typeface="Courier"/>
                <a:sym typeface="Courier"/>
              </a:rPr>
              <a:t>    @@ -1 +1,6 @@</a:t>
            </a:r>
          </a:p>
          <a:p>
            <a:r>
              <a:rPr lang="en-US" sz="1800" dirty="0">
                <a:solidFill>
                  <a:srgbClr val="FFFFFF"/>
                </a:solidFill>
                <a:latin typeface="Courier"/>
                <a:ea typeface="Courier"/>
                <a:cs typeface="Courier"/>
                <a:sym typeface="Courier"/>
              </a:rPr>
              <a:t>    +&lt;html&gt;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&lt;h1&gt;Hello, world!&lt;/h1&gt;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+&lt;/html&gt;[2014-09-15T04:24:44-07:00]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[Everyone/</a:t>
            </a:r>
          </a:p>
          <a:p>
            <a:r>
              <a:rPr lang="en-US" sz="1800" dirty="0">
                <a:solidFill>
                  <a:srgbClr val="FFFFFF"/>
                </a:solidFill>
                <a:latin typeface="Courier"/>
                <a:ea typeface="Courier"/>
                <a:cs typeface="Courier"/>
                <a:sym typeface="Courier"/>
              </a:rPr>
              <a:t>flags:0/mask:80000000]</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change </a:t>
            </a:r>
            <a:r>
              <a:rPr lang="en-US" sz="1800" dirty="0" err="1" smtClean="0">
                <a:solidFill>
                  <a:srgbClr val="FFFFFF"/>
                </a:solidFill>
                <a:latin typeface="Courier"/>
                <a:ea typeface="Courier"/>
                <a:cs typeface="Courier"/>
                <a:sym typeface="Courier"/>
              </a:rPr>
              <a:t>dacl</a:t>
            </a:r>
            <a:endParaRPr lang="en-US" sz="1800" dirty="0">
              <a:solidFill>
                <a:srgbClr val="FFFFFF"/>
              </a:solidFill>
              <a:latin typeface="Courier"/>
              <a:ea typeface="Courier"/>
              <a:cs typeface="Courier"/>
              <a:sym typeface="Courier"/>
            </a:endParaRPr>
          </a:p>
        </p:txBody>
      </p:sp>
      <p:sp>
        <p:nvSpPr>
          <p:cNvPr id="325634" name="Rectangle 2"/>
          <p:cNvSpPr>
            <a:spLocks noGrp="1" noChangeArrowheads="1"/>
          </p:cNvSpPr>
          <p:nvPr>
            <p:ph type="title"/>
          </p:nvPr>
        </p:nvSpPr>
        <p:spPr/>
        <p:txBody>
          <a:bodyPr/>
          <a:lstStyle/>
          <a:p>
            <a:pPr>
              <a:defRPr/>
            </a:pPr>
            <a:r>
              <a:rPr lang="en-US" sz="6100" dirty="0" smtClean="0">
                <a:sym typeface="Arial Bold" charset="0"/>
              </a:rPr>
              <a:t>Reading the output of a chef-client run</a:t>
            </a:r>
            <a:endParaRPr lang="en-US" sz="6100" dirty="0">
              <a:sym typeface="Arial Bold" charset="0"/>
            </a:endParaRPr>
          </a:p>
        </p:txBody>
      </p:sp>
      <p:sp>
        <p:nvSpPr>
          <p:cNvPr id="222212" name="Rectangle 3"/>
          <p:cNvSpPr>
            <a:spLocks noGrp="1" noChangeArrowheads="1"/>
          </p:cNvSpPr>
          <p:nvPr>
            <p:ph type="body" idx="1"/>
          </p:nvPr>
        </p:nvSpPr>
        <p:spPr>
          <a:xfrm>
            <a:off x="12417037" y="1676400"/>
            <a:ext cx="3823416" cy="7086600"/>
          </a:xfrm>
        </p:spPr>
        <p:txBody>
          <a:bodyPr/>
          <a:lstStyle/>
          <a:p>
            <a:pPr eaLnBrk="1" hangingPunct="1"/>
            <a:r>
              <a:rPr lang="en-US" sz="3200" dirty="0" smtClean="0"/>
              <a:t>Check for an Default.htm file</a:t>
            </a:r>
          </a:p>
          <a:p>
            <a:pPr eaLnBrk="1" hangingPunct="1">
              <a:spcBef>
                <a:spcPts val="800"/>
              </a:spcBef>
            </a:pPr>
            <a:r>
              <a:rPr lang="en-US" sz="3200" dirty="0" smtClean="0"/>
              <a:t>If there is already one in place, backup the file</a:t>
            </a:r>
          </a:p>
          <a:p>
            <a:pPr eaLnBrk="1" hangingPunct="1">
              <a:spcBef>
                <a:spcPts val="800"/>
              </a:spcBef>
            </a:pPr>
            <a:r>
              <a:rPr lang="en-US" sz="3200" dirty="0" smtClean="0"/>
              <a:t>A diff of the written file is shown with the modified lines called out</a:t>
            </a:r>
          </a:p>
          <a:p>
            <a:pPr>
              <a:spcBef>
                <a:spcPts val="800"/>
              </a:spcBef>
            </a:pPr>
            <a:r>
              <a:rPr lang="en-US" sz="3200" dirty="0"/>
              <a:t>Set permissions on the </a:t>
            </a:r>
            <a:r>
              <a:rPr lang="en-US" sz="3200" dirty="0" smtClean="0"/>
              <a:t>file</a:t>
            </a:r>
            <a:endParaRPr lang="en-US" sz="3200" dirty="0"/>
          </a:p>
        </p:txBody>
      </p:sp>
    </p:spTree>
    <p:extLst>
      <p:ext uri="{BB962C8B-B14F-4D97-AF65-F5344CB8AC3E}">
        <p14:creationId xmlns:p14="http://schemas.microsoft.com/office/powerpoint/2010/main" val="1669296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
          <p:cNvSpPr>
            <a:spLocks/>
          </p:cNvSpPr>
          <p:nvPr/>
        </p:nvSpPr>
        <p:spPr bwMode="auto">
          <a:xfrm>
            <a:off x="812880" y="1898653"/>
            <a:ext cx="14631830" cy="3543904"/>
          </a:xfrm>
          <a:prstGeom prst="rect">
            <a:avLst/>
          </a:prstGeom>
          <a:solidFill>
            <a:srgbClr val="000000"/>
          </a:solidFill>
          <a:ln w="25400">
            <a:solidFill>
              <a:schemeClr val="tx1"/>
            </a:solidFill>
            <a:prstDash val="sysDot"/>
            <a:miter lim="800000"/>
            <a:headEnd/>
            <a:tailEnd/>
          </a:ln>
        </p:spPr>
        <p:txBody>
          <a:bodyPr lIns="190500" tIns="190500" rIns="190500" bIns="190500" anchor="ctr"/>
          <a:lstStyle/>
          <a:p>
            <a:r>
              <a:rPr lang="en-US" sz="2400" dirty="0">
                <a:solidFill>
                  <a:srgbClr val="FFFFFF"/>
                </a:solidFill>
                <a:latin typeface="Courier"/>
                <a:ea typeface="Courier"/>
                <a:cs typeface="Courier"/>
                <a:sym typeface="Courier"/>
              </a:rPr>
              <a:t>[2014-09-15T04:24:48-07:00] INFO: Chef Run complete in </a:t>
            </a:r>
            <a:r>
              <a:rPr lang="en-US" sz="2400" dirty="0" smtClean="0">
                <a:solidFill>
                  <a:srgbClr val="FFFFFF"/>
                </a:solidFill>
                <a:latin typeface="Courier"/>
                <a:ea typeface="Courier"/>
                <a:cs typeface="Courier"/>
                <a:sym typeface="Courier"/>
              </a:rPr>
              <a:t>20.661955 </a:t>
            </a:r>
            <a:r>
              <a:rPr lang="en-US" sz="2400" dirty="0">
                <a:solidFill>
                  <a:srgbClr val="FFFFFF"/>
                </a:solidFill>
                <a:latin typeface="Courier"/>
                <a:ea typeface="Courier"/>
                <a:cs typeface="Courier"/>
                <a:sym typeface="Courier"/>
              </a:rPr>
              <a:t>seconds</a:t>
            </a:r>
          </a:p>
          <a:p>
            <a:endParaRPr lang="en-US" sz="2400" dirty="0">
              <a:solidFill>
                <a:srgbClr val="FFFFFF"/>
              </a:solidFill>
              <a:latin typeface="Courier"/>
              <a:ea typeface="Courier"/>
              <a:cs typeface="Courier"/>
              <a:sym typeface="Courier"/>
            </a:endParaRPr>
          </a:p>
          <a:p>
            <a:r>
              <a:rPr lang="en-US" sz="2400" dirty="0">
                <a:solidFill>
                  <a:srgbClr val="FFFFFF"/>
                </a:solidFill>
                <a:latin typeface="Courier"/>
                <a:ea typeface="Courier"/>
                <a:cs typeface="Courier"/>
                <a:sym typeface="Courier"/>
              </a:rPr>
              <a:t>Running handlers:</a:t>
            </a:r>
          </a:p>
          <a:p>
            <a:r>
              <a:rPr lang="en-US" sz="2400" dirty="0">
                <a:solidFill>
                  <a:srgbClr val="FFFFFF"/>
                </a:solidFill>
                <a:latin typeface="Courier"/>
                <a:ea typeface="Courier"/>
                <a:cs typeface="Courier"/>
                <a:sym typeface="Courier"/>
              </a:rPr>
              <a:t>[2014-09-15T04:24:48-07:00] INFO: Running report handlers</a:t>
            </a:r>
          </a:p>
          <a:p>
            <a:r>
              <a:rPr lang="en-US" sz="2400" dirty="0">
                <a:solidFill>
                  <a:srgbClr val="FFFFFF"/>
                </a:solidFill>
                <a:latin typeface="Courier"/>
                <a:ea typeface="Courier"/>
                <a:cs typeface="Courier"/>
                <a:sym typeface="Courier"/>
              </a:rPr>
              <a:t>Running handlers complete</a:t>
            </a:r>
          </a:p>
          <a:p>
            <a:r>
              <a:rPr lang="en-US" sz="2400" dirty="0">
                <a:solidFill>
                  <a:srgbClr val="FFFFFF"/>
                </a:solidFill>
                <a:latin typeface="Courier"/>
                <a:ea typeface="Courier"/>
                <a:cs typeface="Courier"/>
                <a:sym typeface="Courier"/>
              </a:rPr>
              <a:t>[2014-09-15T04:24:48-07:00] INFO: Report handlers complete</a:t>
            </a:r>
          </a:p>
          <a:p>
            <a:r>
              <a:rPr lang="en-US" sz="2400" dirty="0">
                <a:solidFill>
                  <a:srgbClr val="FFFFFF"/>
                </a:solidFill>
                <a:latin typeface="Courier"/>
                <a:ea typeface="Courier"/>
                <a:cs typeface="Courier"/>
                <a:sym typeface="Courier"/>
              </a:rPr>
              <a:t>Chef Client finished, 2/4 resources updated in </a:t>
            </a:r>
            <a:r>
              <a:rPr lang="en-US" sz="2400" dirty="0" smtClean="0">
                <a:solidFill>
                  <a:srgbClr val="FFFFFF"/>
                </a:solidFill>
                <a:latin typeface="Courier"/>
                <a:ea typeface="Courier"/>
                <a:cs typeface="Courier"/>
                <a:sym typeface="Courier"/>
              </a:rPr>
              <a:t>23.204996 </a:t>
            </a:r>
            <a:r>
              <a:rPr lang="en-US" sz="2400" dirty="0">
                <a:solidFill>
                  <a:srgbClr val="FFFFFF"/>
                </a:solidFill>
                <a:latin typeface="Courier"/>
                <a:ea typeface="Courier"/>
                <a:cs typeface="Courier"/>
                <a:sym typeface="Courier"/>
              </a:rPr>
              <a:t>seconds</a:t>
            </a:r>
          </a:p>
          <a:p>
            <a:r>
              <a:rPr lang="en-US" sz="2400" dirty="0">
                <a:solidFill>
                  <a:srgbClr val="FFFFFF"/>
                </a:solidFill>
                <a:latin typeface="Courier"/>
                <a:ea typeface="Courier"/>
                <a:cs typeface="Courier"/>
                <a:sym typeface="Courier"/>
              </a:rPr>
              <a:t>[2014-09-15T04:24:48-07:00] INFO: Sending resource update report (run-id: 6f37b5ad-c6b3-4421-8fbb-c62310b83cd1)</a:t>
            </a:r>
            <a:endParaRPr lang="en-US" sz="2400" dirty="0">
              <a:solidFill>
                <a:srgbClr val="FFFFFF"/>
              </a:solidFill>
              <a:latin typeface="Courier"/>
              <a:ea typeface="Courier"/>
              <a:cs typeface="Courier"/>
              <a:sym typeface="Courier"/>
            </a:endParaRPr>
          </a:p>
        </p:txBody>
      </p:sp>
      <p:sp>
        <p:nvSpPr>
          <p:cNvPr id="327682" name="Rectangle 2"/>
          <p:cNvSpPr>
            <a:spLocks noGrp="1" noChangeArrowheads="1"/>
          </p:cNvSpPr>
          <p:nvPr>
            <p:ph type="title"/>
          </p:nvPr>
        </p:nvSpPr>
        <p:spPr/>
        <p:txBody>
          <a:bodyPr/>
          <a:lstStyle/>
          <a:p>
            <a:pPr eaLnBrk="1" hangingPunct="1">
              <a:defRPr/>
            </a:pPr>
            <a:r>
              <a:rPr lang="en-US" sz="6100">
                <a:sym typeface="Arial Bold" charset="0"/>
              </a:rPr>
              <a:t>Reading the output of a chef-client run</a:t>
            </a:r>
          </a:p>
        </p:txBody>
      </p:sp>
      <p:sp>
        <p:nvSpPr>
          <p:cNvPr id="223236" name="Rectangle 3"/>
          <p:cNvSpPr>
            <a:spLocks noGrp="1" noChangeArrowheads="1"/>
          </p:cNvSpPr>
          <p:nvPr>
            <p:ph type="body" idx="1"/>
          </p:nvPr>
        </p:nvSpPr>
        <p:spPr>
          <a:xfrm>
            <a:off x="800178" y="5657263"/>
            <a:ext cx="14657232" cy="2197100"/>
          </a:xfrm>
        </p:spPr>
        <p:txBody>
          <a:bodyPr/>
          <a:lstStyle/>
          <a:p>
            <a:pPr eaLnBrk="1" hangingPunct="1"/>
            <a:r>
              <a:rPr lang="en-US" dirty="0" smtClean="0"/>
              <a:t>Time </a:t>
            </a:r>
            <a:r>
              <a:rPr lang="en-US" dirty="0" smtClean="0"/>
              <a:t>to complete the Chef run is displayed</a:t>
            </a:r>
          </a:p>
          <a:p>
            <a:pPr eaLnBrk="1" hangingPunct="1"/>
            <a:r>
              <a:rPr lang="en-US" dirty="0" smtClean="0"/>
              <a:t>Report and exception handlers are now run</a:t>
            </a:r>
          </a:p>
        </p:txBody>
      </p:sp>
    </p:spTree>
    <p:extLst>
      <p:ext uri="{BB962C8B-B14F-4D97-AF65-F5344CB8AC3E}">
        <p14:creationId xmlns:p14="http://schemas.microsoft.com/office/powerpoint/2010/main" val="415085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Synchronizing Cookbooks:</a:t>
            </a:r>
          </a:p>
          <a:p>
            <a:pPr eaLnBrk="1" hangingPunct="1"/>
            <a:r>
              <a:rPr lang="en-US" altLang="en-US" sz="1500" dirty="0">
                <a:latin typeface="Courier"/>
                <a:cs typeface="Courier"/>
              </a:rPr>
              <a:t>  - </a:t>
            </a:r>
            <a:r>
              <a:rPr lang="en-US" altLang="en-US" sz="1500" dirty="0" err="1">
                <a:latin typeface="Courier"/>
                <a:cs typeface="Courier"/>
              </a:rPr>
              <a:t>iis_demo</a:t>
            </a:r>
            <a:endParaRPr lang="en-US" altLang="en-US" sz="1500" dirty="0">
              <a:latin typeface="Courier"/>
              <a:cs typeface="Courier"/>
            </a:endParaRPr>
          </a:p>
          <a:p>
            <a:pPr eaLnBrk="1" hangingPunct="1"/>
            <a:r>
              <a:rPr lang="en-US" altLang="en-US" sz="1500" dirty="0">
                <a:latin typeface="Courier"/>
                <a:cs typeface="Courier"/>
              </a:rPr>
              <a:t>Compiling Cookbooks...</a:t>
            </a:r>
          </a:p>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run[2014-09-15T04:53:33-07:00]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r>
              <a:rPr lang="en-US" altLang="en-US" sz="1500" dirty="0">
                <a:latin typeface="Courier"/>
                <a:cs typeface="Courier"/>
              </a:rPr>
              <a:t>[2014-09-15T04:53:34-07:00]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/Local/Temp/4/chef-script20140915-3608-1qjw2o1.ps1"</a:t>
            </a:r>
          </a:p>
          <a:p>
            <a:pPr eaLnBrk="1" hangingPunct="1"/>
            <a:r>
              <a:rPr lang="en-US" altLang="en-US" sz="1500" dirty="0">
                <a:latin typeface="Courier"/>
                <a:cs typeface="Courier"/>
              </a:rPr>
              <a:t>  * service[w3svc] action enable[2014-09-15T04:53:34-07:00] INFO: Processing service[w3svc] action enable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t>
            </a:r>
            <a:endParaRPr lang="en-US" altLang="en-US" sz="1500" dirty="0">
              <a:latin typeface="Courier"/>
              <a:cs typeface="Courier"/>
            </a:endParaRPr>
          </a:p>
          <a:p>
            <a:pPr eaLnBrk="1" hangingPunct="1"/>
            <a:r>
              <a:rPr lang="en-US" altLang="en-US" sz="1500" dirty="0" err="1">
                <a:latin typeface="Courier"/>
                <a:cs typeface="Courier"/>
              </a:rPr>
              <a:t>ault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start[2014-09-15T04:53:34-07:00] INFO: Processing service[w3svc] action start (</a:t>
            </a:r>
            <a:r>
              <a:rPr lang="en-US" altLang="en-US" sz="1500" dirty="0" err="1">
                <a:latin typeface="Courier"/>
                <a:cs typeface="Courier"/>
              </a:rPr>
              <a:t>iis_demo</a:t>
            </a:r>
            <a:r>
              <a:rPr lang="en-US" altLang="en-US" sz="1500" dirty="0">
                <a:latin typeface="Courier"/>
                <a:cs typeface="Courier"/>
              </a:rPr>
              <a:t>::</a:t>
            </a:r>
            <a:r>
              <a:rPr lang="en-US" altLang="en-US" sz="1500" dirty="0" err="1">
                <a:latin typeface="Courier"/>
                <a:cs typeface="Courier"/>
              </a:rPr>
              <a:t>defau</a:t>
            </a:r>
            <a:endParaRPr lang="en-US" altLang="en-US" sz="1500" dirty="0">
              <a:latin typeface="Courier"/>
              <a:cs typeface="Courier"/>
            </a:endParaRPr>
          </a:p>
          <a:p>
            <a:pPr eaLnBrk="1" hangingPunct="1"/>
            <a:r>
              <a:rPr lang="en-US" altLang="en-US" sz="1500" dirty="0" err="1">
                <a:latin typeface="Courier"/>
                <a:cs typeface="Courier"/>
              </a:rPr>
              <a:t>lt</a:t>
            </a:r>
            <a:r>
              <a:rPr lang="en-US" altLang="en-US" sz="1500" dirty="0">
                <a:latin typeface="Courier"/>
                <a:cs typeface="Courier"/>
              </a:rPr>
              <a: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template[c:\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create[2014-09-15T04:53:34-07:00] INFO: Processing template[c:\</a:t>
            </a:r>
            <a:r>
              <a:rPr lang="en-US" altLang="en-US" sz="1500" dirty="0" err="1">
                <a:latin typeface="Courier"/>
                <a:cs typeface="Courier"/>
              </a:rPr>
              <a:t>inetp</a:t>
            </a:r>
            <a:endParaRPr lang="en-US" altLang="en-US" sz="1500" dirty="0">
              <a:latin typeface="Courier"/>
              <a:cs typeface="Courier"/>
            </a:endParaRPr>
          </a:p>
          <a:p>
            <a:pPr eaLnBrk="1" hangingPunct="1"/>
            <a:r>
              <a:rPr lang="en-US" altLang="en-US" sz="1500" dirty="0" err="1">
                <a:latin typeface="Courier"/>
                <a:cs typeface="Courier"/>
              </a:rPr>
              <a:t>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[2014-09-15T04:53:38-07:00] INFO: Chef Run complete in 5.928521 seconds</a:t>
            </a:r>
            <a:endParaRPr lang="en-US" altLang="en-US" sz="1500" dirty="0">
              <a:latin typeface="Courier"/>
              <a:cs typeface="Courier"/>
            </a:endParaRPr>
          </a:p>
        </p:txBody>
      </p:sp>
      <p:sp>
        <p:nvSpPr>
          <p:cNvPr id="8" name="Rectangle 3"/>
          <p:cNvSpPr>
            <a:spLocks/>
          </p:cNvSpPr>
          <p:nvPr/>
        </p:nvSpPr>
        <p:spPr bwMode="auto">
          <a:xfrm>
            <a:off x="892676" y="6571383"/>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3"/>
          <p:cNvSpPr>
            <a:spLocks/>
          </p:cNvSpPr>
          <p:nvPr/>
        </p:nvSpPr>
        <p:spPr bwMode="auto">
          <a:xfrm>
            <a:off x="883810" y="7247881"/>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10" name="Rectangle 3"/>
          <p:cNvSpPr>
            <a:spLocks/>
          </p:cNvSpPr>
          <p:nvPr/>
        </p:nvSpPr>
        <p:spPr bwMode="auto">
          <a:xfrm>
            <a:off x="874944" y="7904222"/>
            <a:ext cx="2453585" cy="282207"/>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TextBox 1"/>
          <p:cNvSpPr txBox="1"/>
          <p:nvPr/>
        </p:nvSpPr>
        <p:spPr>
          <a:xfrm>
            <a:off x="9474353" y="1572293"/>
            <a:ext cx="6591731" cy="2862322"/>
          </a:xfrm>
          <a:prstGeom prst="rect">
            <a:avLst/>
          </a:prstGeom>
          <a:noFill/>
        </p:spPr>
        <p:txBody>
          <a:bodyPr wrap="square" rtlCol="0">
            <a:spAutoFit/>
          </a:bodyPr>
          <a:lstStyle/>
          <a:p>
            <a:r>
              <a:rPr lang="en-US" sz="3600" dirty="0" smtClean="0">
                <a:solidFill>
                  <a:srgbClr val="FF0000"/>
                </a:solidFill>
              </a:rPr>
              <a:t>&lt;&lt;WIP So </a:t>
            </a:r>
            <a:r>
              <a:rPr lang="en-US" altLang="en-US" sz="3600" dirty="0" err="1" smtClean="0">
                <a:solidFill>
                  <a:srgbClr val="FF0000"/>
                </a:solidFill>
                <a:latin typeface="Courier"/>
                <a:cs typeface="Courier"/>
              </a:rPr>
              <a:t>powershell_script</a:t>
            </a:r>
            <a:r>
              <a:rPr lang="en-US" altLang="en-US" sz="3600" dirty="0" smtClean="0">
                <a:solidFill>
                  <a:srgbClr val="FF0000"/>
                </a:solidFill>
                <a:latin typeface="Courier"/>
                <a:cs typeface="Courier"/>
              </a:rPr>
              <a:t> isn't idempotent – is there another resource we </a:t>
            </a:r>
            <a:r>
              <a:rPr lang="en-US" altLang="en-US" sz="3600" dirty="0" err="1" smtClean="0">
                <a:solidFill>
                  <a:srgbClr val="FF0000"/>
                </a:solidFill>
                <a:latin typeface="Courier"/>
                <a:cs typeface="Courier"/>
              </a:rPr>
              <a:t>sould</a:t>
            </a:r>
            <a:r>
              <a:rPr lang="en-US" altLang="en-US" sz="3600" dirty="0" smtClean="0">
                <a:solidFill>
                  <a:srgbClr val="FF0000"/>
                </a:solidFill>
                <a:latin typeface="Courier"/>
                <a:cs typeface="Courier"/>
              </a:rPr>
              <a:t> use here?</a:t>
            </a:r>
            <a:endParaRPr lang="en-US" sz="3600" dirty="0">
              <a:solidFill>
                <a:srgbClr val="FF0000"/>
              </a:solidFill>
            </a:endParaRPr>
          </a:p>
        </p:txBody>
      </p:sp>
    </p:spTree>
    <p:extLst>
      <p:ext uri="{BB962C8B-B14F-4D97-AF65-F5344CB8AC3E}">
        <p14:creationId xmlns:p14="http://schemas.microsoft.com/office/powerpoint/2010/main" val="130648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8"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2973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7" name="Rectangle 6"/>
          <p:cNvSpPr>
            <a:spLocks noGrp="1" noChangeArrowheads="1"/>
          </p:cNvSpPr>
          <p:nvPr/>
        </p:nvSpPr>
        <p:spPr bwMode="auto">
          <a:xfrm>
            <a:off x="800894" y="3200400"/>
            <a:ext cx="14655800" cy="55626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1500" dirty="0">
                <a:latin typeface="Courier"/>
                <a:cs typeface="Courier"/>
              </a:rPr>
              <a:t>Converging 3 resources</a:t>
            </a:r>
          </a:p>
          <a:p>
            <a:pPr eaLnBrk="1" hangingPunct="1"/>
            <a:r>
              <a:rPr lang="en-US" altLang="en-US" sz="1500" dirty="0">
                <a:latin typeface="Courier"/>
                <a:cs typeface="Courier"/>
              </a:rPr>
              <a:t>Recipe: </a:t>
            </a:r>
            <a:r>
              <a:rPr lang="en-US" altLang="en-US" sz="1500" dirty="0" err="1">
                <a:latin typeface="Courier"/>
                <a:cs typeface="Courier"/>
              </a:rPr>
              <a:t>iis_demo</a:t>
            </a:r>
            <a:r>
              <a:rPr lang="en-US" altLang="en-US" sz="1500" dirty="0">
                <a:latin typeface="Courier"/>
                <a:cs typeface="Courier"/>
              </a:rPr>
              <a:t>::default</a:t>
            </a:r>
          </a:p>
          <a:p>
            <a:pPr eaLnBrk="1" hangingPunct="1"/>
            <a:r>
              <a:rPr lang="en-US" altLang="en-US" sz="1500" dirty="0">
                <a:latin typeface="Courier"/>
                <a:cs typeface="Courier"/>
              </a:rPr>
              <a:t>  * </a:t>
            </a:r>
            <a:r>
              <a:rPr lang="en-US" altLang="en-US" sz="1500" dirty="0" err="1">
                <a:latin typeface="Courier"/>
                <a:cs typeface="Courier"/>
              </a:rPr>
              <a:t>powershell_script</a:t>
            </a:r>
            <a:r>
              <a:rPr lang="en-US" altLang="en-US" sz="1500" dirty="0">
                <a:latin typeface="Courier"/>
                <a:cs typeface="Courier"/>
              </a:rPr>
              <a:t>[Install IIS] action run[2014-02-24T06:42:15-08:00] INFO: Processing </a:t>
            </a:r>
            <a:r>
              <a:rPr lang="en-US" altLang="en-US" sz="1500" dirty="0" err="1">
                <a:latin typeface="Courier"/>
                <a:cs typeface="Courier"/>
              </a:rPr>
              <a:t>powershell_script</a:t>
            </a:r>
            <a:r>
              <a:rPr lang="en-US" altLang="en-US" sz="1500" dirty="0">
                <a:latin typeface="Courier"/>
                <a:cs typeface="Courier"/>
              </a:rPr>
              <a:t>[Install IIS]</a:t>
            </a:r>
          </a:p>
          <a:p>
            <a:pPr eaLnBrk="1" hangingPunct="1"/>
            <a:r>
              <a:rPr lang="en-US" altLang="en-US" sz="1500" dirty="0">
                <a:latin typeface="Courier"/>
                <a:cs typeface="Courier"/>
              </a:rPr>
              <a:t> action run (</a:t>
            </a:r>
            <a:r>
              <a:rPr lang="en-US" altLang="en-US" sz="1500" dirty="0" err="1">
                <a:latin typeface="Courier"/>
                <a:cs typeface="Courier"/>
              </a:rPr>
              <a:t>iis_demo</a:t>
            </a:r>
            <a:r>
              <a:rPr lang="en-US" altLang="en-US" sz="1500" dirty="0">
                <a:latin typeface="Courier"/>
                <a:cs typeface="Courier"/>
              </a:rPr>
              <a:t>::default line 9)</a:t>
            </a:r>
          </a:p>
          <a:p>
            <a:pPr eaLnBrk="1" hangingPunct="1"/>
            <a:endParaRPr lang="en-US" altLang="en-US" sz="1500" dirty="0">
              <a:latin typeface="Courier"/>
              <a:cs typeface="Courier"/>
            </a:endParaRPr>
          </a:p>
          <a:p>
            <a:pPr eaLnBrk="1" hangingPunct="1"/>
            <a:r>
              <a:rPr lang="en-US" altLang="en-US" sz="1500" dirty="0">
                <a:latin typeface="Courier"/>
                <a:cs typeface="Courier"/>
              </a:rPr>
              <a:t>Success Restart Needed Exit Code      Feature Result</a:t>
            </a:r>
          </a:p>
          <a:p>
            <a:pPr eaLnBrk="1" hangingPunct="1"/>
            <a:r>
              <a:rPr lang="en-US" altLang="en-US" sz="1500" dirty="0">
                <a:latin typeface="Courier"/>
                <a:cs typeface="Courier"/>
              </a:rPr>
              <a:t>------- -------------- ---------      --------------</a:t>
            </a:r>
          </a:p>
          <a:p>
            <a:pPr eaLnBrk="1" hangingPunct="1"/>
            <a:r>
              <a:rPr lang="en-US" altLang="en-US" sz="1500" dirty="0">
                <a:latin typeface="Courier"/>
                <a:cs typeface="Courier"/>
              </a:rPr>
              <a:t>True    No             </a:t>
            </a:r>
            <a:r>
              <a:rPr lang="en-US" altLang="en-US" sz="1500" dirty="0" err="1">
                <a:latin typeface="Courier"/>
                <a:cs typeface="Courier"/>
              </a:rPr>
              <a:t>NoChangeNeeded</a:t>
            </a:r>
            <a:r>
              <a:rPr lang="en-US" altLang="en-US" sz="1500" dirty="0">
                <a:latin typeface="Courier"/>
                <a:cs typeface="Courier"/>
              </a:rPr>
              <a:t> {}</a:t>
            </a:r>
          </a:p>
          <a:p>
            <a:pPr eaLnBrk="1" hangingPunct="1"/>
            <a:r>
              <a:rPr lang="en-US" altLang="en-US" sz="1500" dirty="0">
                <a:latin typeface="Courier"/>
                <a:cs typeface="Courier"/>
              </a:rPr>
              <a:t>[2014-02-24T06:42:16-08:00] INFO: </a:t>
            </a:r>
            <a:r>
              <a:rPr lang="en-US" altLang="en-US" sz="1500" dirty="0" err="1">
                <a:latin typeface="Courier"/>
                <a:cs typeface="Courier"/>
              </a:rPr>
              <a:t>powershell_script</a:t>
            </a:r>
            <a:r>
              <a:rPr lang="en-US" altLang="en-US" sz="1500" dirty="0">
                <a:latin typeface="Courier"/>
                <a:cs typeface="Courier"/>
              </a:rPr>
              <a:t>[Install IIS] ran successfully</a:t>
            </a:r>
          </a:p>
          <a:p>
            <a:pPr eaLnBrk="1" hangingPunct="1"/>
            <a:endParaRPr lang="en-US" altLang="en-US" sz="1500" dirty="0">
              <a:latin typeface="Courier"/>
              <a:cs typeface="Courier"/>
            </a:endParaRPr>
          </a:p>
          <a:p>
            <a:pPr eaLnBrk="1" hangingPunct="1"/>
            <a:r>
              <a:rPr lang="en-US" altLang="en-US" sz="1500" dirty="0">
                <a:latin typeface="Courier"/>
                <a:cs typeface="Courier"/>
              </a:rPr>
              <a:t>    - execute "</a:t>
            </a:r>
            <a:r>
              <a:rPr lang="en-US" altLang="en-US" sz="1500" dirty="0" err="1">
                <a:latin typeface="Courier"/>
                <a:cs typeface="Courier"/>
              </a:rPr>
              <a:t>powershell.exe</a:t>
            </a:r>
            <a:r>
              <a:rPr lang="en-US" altLang="en-US" sz="1500" dirty="0">
                <a:latin typeface="Courier"/>
                <a:cs typeface="Courier"/>
              </a:rPr>
              <a:t>" -</a:t>
            </a:r>
            <a:r>
              <a:rPr lang="en-US" altLang="en-US" sz="1500" dirty="0" err="1">
                <a:latin typeface="Courier"/>
                <a:cs typeface="Courier"/>
              </a:rPr>
              <a:t>NoLogo</a:t>
            </a:r>
            <a:r>
              <a:rPr lang="en-US" altLang="en-US" sz="1500" dirty="0">
                <a:latin typeface="Courier"/>
                <a:cs typeface="Courier"/>
              </a:rPr>
              <a:t> -</a:t>
            </a:r>
            <a:r>
              <a:rPr lang="en-US" altLang="en-US" sz="1500" dirty="0" err="1">
                <a:latin typeface="Courier"/>
                <a:cs typeface="Courier"/>
              </a:rPr>
              <a:t>NonInteractive</a:t>
            </a:r>
            <a:r>
              <a:rPr lang="en-US" altLang="en-US" sz="1500" dirty="0">
                <a:latin typeface="Courier"/>
                <a:cs typeface="Courier"/>
              </a:rPr>
              <a:t> -</a:t>
            </a:r>
            <a:r>
              <a:rPr lang="en-US" altLang="en-US" sz="1500" dirty="0" err="1">
                <a:latin typeface="Courier"/>
                <a:cs typeface="Courier"/>
              </a:rPr>
              <a:t>NoProfile</a:t>
            </a:r>
            <a:r>
              <a:rPr lang="en-US" altLang="en-US" sz="1500" dirty="0">
                <a:latin typeface="Courier"/>
                <a:cs typeface="Courier"/>
              </a:rPr>
              <a:t> -</a:t>
            </a:r>
            <a:r>
              <a:rPr lang="en-US" altLang="en-US" sz="1500" dirty="0" err="1">
                <a:latin typeface="Courier"/>
                <a:cs typeface="Courier"/>
              </a:rPr>
              <a:t>ExecutionPolicy</a:t>
            </a:r>
            <a:r>
              <a:rPr lang="en-US" altLang="en-US" sz="1500" dirty="0">
                <a:latin typeface="Courier"/>
                <a:cs typeface="Courier"/>
              </a:rPr>
              <a:t> </a:t>
            </a:r>
            <a:r>
              <a:rPr lang="en-US" altLang="en-US" sz="1500" dirty="0" err="1">
                <a:latin typeface="Courier"/>
                <a:cs typeface="Courier"/>
              </a:rPr>
              <a:t>RemoteSigned</a:t>
            </a:r>
            <a:r>
              <a:rPr lang="en-US" altLang="en-US" sz="1500" dirty="0">
                <a:latin typeface="Courier"/>
                <a:cs typeface="Courier"/>
              </a:rPr>
              <a:t> -</a:t>
            </a:r>
            <a:r>
              <a:rPr lang="en-US" altLang="en-US" sz="1500" dirty="0" err="1">
                <a:latin typeface="Courier"/>
                <a:cs typeface="Courier"/>
              </a:rPr>
              <a:t>InputFormat</a:t>
            </a:r>
            <a:r>
              <a:rPr lang="en-US" altLang="en-US" sz="1500" dirty="0">
                <a:latin typeface="Courier"/>
                <a:cs typeface="Courier"/>
              </a:rPr>
              <a:t> None -File</a:t>
            </a:r>
          </a:p>
          <a:p>
            <a:pPr eaLnBrk="1" hangingPunct="1"/>
            <a:r>
              <a:rPr lang="en-US" altLang="en-US" sz="1500" dirty="0">
                <a:latin typeface="Courier"/>
                <a:cs typeface="Courier"/>
              </a:rPr>
              <a:t>"C:/Users/chef/</a:t>
            </a:r>
            <a:r>
              <a:rPr lang="en-US" altLang="en-US" sz="1500" dirty="0" err="1">
                <a:latin typeface="Courier"/>
                <a:cs typeface="Courier"/>
              </a:rPr>
              <a:t>AppData</a:t>
            </a:r>
            <a:r>
              <a:rPr lang="en-US" altLang="en-US" sz="1500" dirty="0">
                <a:latin typeface="Courier"/>
                <a:cs typeface="Courier"/>
              </a:rPr>
              <a:t>/Local/Temp/4/chef-script20140224-4608-1fwjxog.ps1"</a:t>
            </a:r>
          </a:p>
          <a:p>
            <a:pPr eaLnBrk="1" hangingPunct="1"/>
            <a:r>
              <a:rPr lang="en-US" altLang="en-US" sz="1500" dirty="0">
                <a:latin typeface="Courier"/>
                <a:cs typeface="Courier"/>
              </a:rPr>
              <a:t>  * service[w3svc] action enable[2014-02-24T06:42:16-08:00] INFO: Processing service[w3svc] action enable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service[w3svc] action start[2014-02-24T06:42:16-08:00] INFO: Processing service[w3svc] action start (</a:t>
            </a:r>
            <a:r>
              <a:rPr lang="en-US" altLang="en-US" sz="1500" dirty="0" err="1">
                <a:latin typeface="Courier"/>
                <a:cs typeface="Courier"/>
              </a:rPr>
              <a:t>iis_demo</a:t>
            </a:r>
            <a:r>
              <a:rPr lang="en-US" altLang="en-US" sz="1500" dirty="0">
                <a:latin typeface="Courier"/>
                <a:cs typeface="Courier"/>
              </a:rPr>
              <a:t>::default line 14)</a:t>
            </a:r>
          </a:p>
          <a:p>
            <a:pPr eaLnBrk="1" hangingPunct="1"/>
            <a:r>
              <a:rPr lang="en-US" altLang="en-US" sz="1500" dirty="0">
                <a:latin typeface="Courier"/>
                <a:cs typeface="Courier"/>
              </a:rPr>
              <a:t> (up to date)</a:t>
            </a:r>
          </a:p>
          <a:p>
            <a:pPr eaLnBrk="1" hangingPunct="1"/>
            <a:r>
              <a:rPr lang="en-US" altLang="en-US" sz="1500" dirty="0">
                <a:latin typeface="Courier"/>
                <a:cs typeface="Courier"/>
              </a:rPr>
              <a:t>  * </a:t>
            </a:r>
            <a:r>
              <a:rPr lang="en-US" altLang="en-US" sz="1500" dirty="0" smtClean="0">
                <a:latin typeface="Courier"/>
                <a:cs typeface="Courier"/>
              </a:rPr>
              <a:t>template[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create[2014-02-24T06:42:16-08:00] INFO: Processing </a:t>
            </a:r>
            <a:r>
              <a:rPr lang="en-US" altLang="en-US" sz="1500" dirty="0" err="1">
                <a:latin typeface="Courier"/>
                <a:cs typeface="Courier"/>
              </a:rPr>
              <a:t>cookbook_file</a:t>
            </a:r>
            <a:r>
              <a:rPr lang="en-US" altLang="en-US" sz="1500" dirty="0">
                <a:latin typeface="Courier"/>
                <a:cs typeface="Courier"/>
              </a:rPr>
              <a:t>[c:\</a:t>
            </a:r>
            <a:r>
              <a:rPr lang="en-US" altLang="en-US" sz="1500" dirty="0" err="1">
                <a:latin typeface="Courier"/>
                <a:cs typeface="Courier"/>
              </a:rPr>
              <a:t>inetpub</a:t>
            </a:r>
            <a:r>
              <a:rPr lang="en-US" altLang="en-US" sz="1500" dirty="0">
                <a:latin typeface="Courier"/>
                <a:cs typeface="Courier"/>
              </a:rPr>
              <a:t>\</a:t>
            </a:r>
            <a:r>
              <a:rPr lang="en-US" altLang="en-US" sz="1500" dirty="0" err="1">
                <a:latin typeface="Courier"/>
                <a:cs typeface="Courier"/>
              </a:rPr>
              <a:t>wwwroot</a:t>
            </a:r>
            <a:r>
              <a:rPr lang="en-US" altLang="en-US" sz="1500" dirty="0">
                <a:latin typeface="Courier"/>
                <a:cs typeface="Courier"/>
              </a:rPr>
              <a:t>\</a:t>
            </a:r>
            <a:r>
              <a:rPr lang="en-US" altLang="en-US" sz="1500" dirty="0" err="1">
                <a:latin typeface="Courier"/>
                <a:cs typeface="Courier"/>
              </a:rPr>
              <a:t>Default.htm</a:t>
            </a:r>
            <a:r>
              <a:rPr lang="en-US" altLang="en-US" sz="1500" dirty="0">
                <a:latin typeface="Courier"/>
                <a:cs typeface="Courier"/>
              </a:rPr>
              <a:t>] action create (</a:t>
            </a:r>
            <a:r>
              <a:rPr lang="en-US" altLang="en-US" sz="1500" dirty="0" err="1">
                <a:latin typeface="Courier"/>
                <a:cs typeface="Courier"/>
              </a:rPr>
              <a:t>iis_demo</a:t>
            </a:r>
            <a:r>
              <a:rPr lang="en-US" altLang="en-US" sz="1500" dirty="0">
                <a:latin typeface="Courier"/>
                <a:cs typeface="Courier"/>
              </a:rPr>
              <a:t>::default line 18)</a:t>
            </a:r>
          </a:p>
          <a:p>
            <a:pPr eaLnBrk="1" hangingPunct="1"/>
            <a:r>
              <a:rPr lang="en-US" altLang="en-US" sz="1500" dirty="0">
                <a:latin typeface="Courier"/>
                <a:cs typeface="Courier"/>
              </a:rPr>
              <a:t> (up to date)</a:t>
            </a:r>
          </a:p>
          <a:p>
            <a:pPr eaLnBrk="1" hangingPunct="1"/>
            <a:r>
              <a:rPr lang="en-US" altLang="en-US" sz="1500" dirty="0">
                <a:latin typeface="Courier"/>
                <a:cs typeface="Courier"/>
              </a:rPr>
              <a:t>[2014-02-24T06:42:17-08:00] INFO: Chef Run complete in 3.416521 </a:t>
            </a:r>
            <a:r>
              <a:rPr lang="en-US" altLang="en-US" sz="1500" dirty="0" smtClean="0">
                <a:latin typeface="Courier"/>
                <a:cs typeface="Courier"/>
              </a:rPr>
              <a:t>seconds</a:t>
            </a:r>
            <a:endParaRPr lang="en-US" altLang="en-US" sz="1500" dirty="0">
              <a:latin typeface="Courier"/>
              <a:cs typeface="Courier"/>
            </a:endParaRPr>
          </a:p>
          <a:p>
            <a:pPr eaLnBrk="1" hangingPunct="1"/>
            <a:r>
              <a:rPr lang="en-US" altLang="en-US" sz="1500" dirty="0" smtClean="0">
                <a:latin typeface="Courier"/>
                <a:cs typeface="Courier"/>
              </a:rPr>
              <a:t>…</a:t>
            </a:r>
            <a:endParaRPr lang="en-US" altLang="en-US" sz="1500" dirty="0">
              <a:latin typeface="Courier"/>
              <a:cs typeface="Courier"/>
            </a:endParaRPr>
          </a:p>
        </p:txBody>
      </p:sp>
      <p:sp>
        <p:nvSpPr>
          <p:cNvPr id="8" name="Rectangle 3"/>
          <p:cNvSpPr>
            <a:spLocks/>
          </p:cNvSpPr>
          <p:nvPr/>
        </p:nvSpPr>
        <p:spPr bwMode="auto">
          <a:xfrm>
            <a:off x="912833" y="4495801"/>
            <a:ext cx="10035361" cy="761999"/>
          </a:xfrm>
          <a:prstGeom prst="rect">
            <a:avLst/>
          </a:prstGeom>
          <a:noFill/>
          <a:ln w="5715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6" name="TextBox 5"/>
          <p:cNvSpPr txBox="1"/>
          <p:nvPr/>
        </p:nvSpPr>
        <p:spPr>
          <a:xfrm>
            <a:off x="9474353" y="1572293"/>
            <a:ext cx="6591731" cy="1754327"/>
          </a:xfrm>
          <a:prstGeom prst="rect">
            <a:avLst/>
          </a:prstGeom>
          <a:noFill/>
        </p:spPr>
        <p:txBody>
          <a:bodyPr wrap="square" rtlCol="0">
            <a:spAutoFit/>
          </a:bodyPr>
          <a:lstStyle/>
          <a:p>
            <a:r>
              <a:rPr lang="en-US" sz="3600" dirty="0" smtClean="0">
                <a:solidFill>
                  <a:srgbClr val="FF0000"/>
                </a:solidFill>
              </a:rPr>
              <a:t>&lt;&lt;WIP Old slide – don</a:t>
            </a:r>
            <a:r>
              <a:rPr lang="fr-FR" sz="3600" dirty="0" smtClean="0">
                <a:solidFill>
                  <a:srgbClr val="FF0000"/>
                </a:solidFill>
              </a:rPr>
              <a:t>'</a:t>
            </a:r>
            <a:r>
              <a:rPr lang="en-US" sz="3600" dirty="0" smtClean="0">
                <a:solidFill>
                  <a:srgbClr val="FF0000"/>
                </a:solidFill>
              </a:rPr>
              <a:t>t see this content in orange box any longer</a:t>
            </a:r>
            <a:endParaRPr lang="en-US" sz="3600" dirty="0">
              <a:solidFill>
                <a:srgbClr val="FF0000"/>
              </a:solidFill>
            </a:endParaRPr>
          </a:p>
        </p:txBody>
      </p:sp>
    </p:spTree>
    <p:extLst>
      <p:ext uri="{BB962C8B-B14F-4D97-AF65-F5344CB8AC3E}">
        <p14:creationId xmlns:p14="http://schemas.microsoft.com/office/powerpoint/2010/main" val="32109056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noGrp="1" noChangeArrowheads="1"/>
          </p:cNvSpPr>
          <p:nvPr>
            <p:ph type="title"/>
          </p:nvPr>
        </p:nvSpPr>
        <p:spPr>
          <a:xfrm>
            <a:off x="800178" y="177800"/>
            <a:ext cx="15177983" cy="1117600"/>
          </a:xfrm>
          <a:ln/>
        </p:spPr>
        <p:txBody>
          <a:bodyPr/>
          <a:lstStyle/>
          <a:p>
            <a:r>
              <a:rPr lang="en-US" sz="5300"/>
              <a:t>Recap - So resources are grouped into recipes</a:t>
            </a:r>
          </a:p>
        </p:txBody>
      </p:sp>
      <p:sp>
        <p:nvSpPr>
          <p:cNvPr id="488450" name="Rectangle 2"/>
          <p:cNvSpPr>
            <a:spLocks/>
          </p:cNvSpPr>
          <p:nvPr/>
        </p:nvSpPr>
        <p:spPr bwMode="auto">
          <a:xfrm>
            <a:off x="5664753" y="2324100"/>
            <a:ext cx="1056743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err="1">
                <a:latin typeface="Courier"/>
                <a:ea typeface="Courier"/>
                <a:cs typeface="Courier"/>
                <a:sym typeface="Courier"/>
              </a:rPr>
              <a:t>powershell_script</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a:t>
            </a:r>
            <a:r>
              <a:rPr lang="en-US" dirty="0" smtClean="0">
                <a:solidFill>
                  <a:srgbClr val="BA2121"/>
                </a:solidFill>
                <a:latin typeface="Courier"/>
                <a:ea typeface="Courier"/>
                <a:cs typeface="Courier"/>
                <a:sym typeface="Courier"/>
              </a:rPr>
              <a:t>Install </a:t>
            </a:r>
            <a:r>
              <a:rPr lang="en-US" dirty="0">
                <a:solidFill>
                  <a:srgbClr val="BA2121"/>
                </a:solidFill>
                <a:latin typeface="Courier"/>
                <a:ea typeface="Courier"/>
                <a:cs typeface="Courier"/>
                <a:sym typeface="Courier"/>
              </a:rPr>
              <a:t>IIS"</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cs typeface="Courier"/>
              </a:rPr>
              <a:t>  action :run</a:t>
            </a:r>
          </a:p>
          <a:p>
            <a:r>
              <a:rPr lang="en-US" dirty="0">
                <a:latin typeface="Courier"/>
                <a:cs typeface="Courier"/>
              </a:rPr>
              <a:t>  code "add-</a:t>
            </a:r>
            <a:r>
              <a:rPr lang="en-US" dirty="0" err="1">
                <a:latin typeface="Courier"/>
                <a:cs typeface="Courier"/>
              </a:rPr>
              <a:t>windowsfeature</a:t>
            </a:r>
            <a:r>
              <a:rPr lang="en-US" dirty="0">
                <a:latin typeface="Courier"/>
                <a:cs typeface="Courier"/>
              </a:rPr>
              <a:t> Web-Server"</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a:latin typeface="Courier"/>
                <a:ea typeface="Courier"/>
                <a:cs typeface="Courier"/>
                <a:sym typeface="Courier"/>
              </a:rPr>
              <a:t>service </a:t>
            </a:r>
            <a:r>
              <a:rPr lang="en-US" dirty="0">
                <a:solidFill>
                  <a:srgbClr val="BA2121"/>
                </a:solidFill>
                <a:latin typeface="Courier"/>
                <a:ea typeface="Courier"/>
                <a:cs typeface="Courier"/>
                <a:sym typeface="Courier"/>
              </a:rPr>
              <a:t>"w3svc"</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action </a:t>
            </a:r>
            <a:r>
              <a:rPr lang="en-US" dirty="0">
                <a:solidFill>
                  <a:srgbClr val="666666"/>
                </a:solidFill>
                <a:latin typeface="Courier"/>
                <a:ea typeface="Courier"/>
                <a:cs typeface="Courier"/>
                <a:sym typeface="Courier"/>
              </a:rPr>
              <a:t>[</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:enable</a:t>
            </a:r>
            <a:r>
              <a:rPr lang="en-US" dirty="0">
                <a:latin typeface="Courier"/>
                <a:ea typeface="Courier"/>
                <a:cs typeface="Courier"/>
                <a:sym typeface="Courier"/>
              </a:rPr>
              <a:t>, </a:t>
            </a:r>
            <a:r>
              <a:rPr lang="en-US" dirty="0">
                <a:solidFill>
                  <a:srgbClr val="19177C"/>
                </a:solidFill>
                <a:latin typeface="Courier"/>
                <a:ea typeface="Courier"/>
                <a:cs typeface="Courier"/>
                <a:sym typeface="Courier"/>
              </a:rPr>
              <a:t>:start</a:t>
            </a:r>
            <a:r>
              <a:rPr lang="en-US" dirty="0">
                <a:latin typeface="Courier"/>
                <a:ea typeface="Courier"/>
                <a:cs typeface="Courier"/>
                <a:sym typeface="Courier"/>
              </a:rPr>
              <a:t> ]</a:t>
            </a:r>
          </a:p>
          <a:p>
            <a:r>
              <a:rPr lang="en-US" b="1" dirty="0">
                <a:solidFill>
                  <a:srgbClr val="008000"/>
                </a:solidFill>
                <a:latin typeface="Courier"/>
                <a:ea typeface="Courier"/>
                <a:cs typeface="Courier"/>
                <a:sym typeface="Courier"/>
              </a:rPr>
              <a:t>end</a:t>
            </a:r>
          </a:p>
          <a:p>
            <a:endParaRPr lang="en-US" b="1" dirty="0">
              <a:solidFill>
                <a:srgbClr val="008000"/>
              </a:solidFill>
              <a:latin typeface="Courier"/>
              <a:ea typeface="Courier"/>
              <a:cs typeface="Courier"/>
              <a:sym typeface="Courier"/>
            </a:endParaRPr>
          </a:p>
          <a:p>
            <a:r>
              <a:rPr lang="en-US" dirty="0" smtClean="0">
                <a:latin typeface="Courier"/>
                <a:ea typeface="Courier"/>
                <a:cs typeface="Courier"/>
                <a:sym typeface="Courier"/>
              </a:rPr>
              <a:t>template </a:t>
            </a:r>
            <a:r>
              <a:rPr lang="en-US" dirty="0" smtClean="0">
                <a:solidFill>
                  <a:srgbClr val="BA2121"/>
                </a:solidFill>
                <a:latin typeface="Courier"/>
                <a:ea typeface="Courier"/>
                <a:cs typeface="Courier"/>
                <a:sym typeface="Courier"/>
              </a:rPr>
              <a:t>'c</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inetpub</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wwwroot</a:t>
            </a:r>
            <a:r>
              <a:rPr lang="en-US" dirty="0">
                <a:solidFill>
                  <a:srgbClr val="BA2121"/>
                </a:solidFill>
                <a:latin typeface="Courier"/>
                <a:ea typeface="Courier"/>
                <a:cs typeface="Courier"/>
                <a:sym typeface="Courier"/>
              </a:rPr>
              <a:t>\</a:t>
            </a:r>
            <a:r>
              <a:rPr lang="en-US" dirty="0" err="1">
                <a:solidFill>
                  <a:srgbClr val="BA2121"/>
                </a:solidFill>
                <a:latin typeface="Courier"/>
                <a:ea typeface="Courier"/>
                <a:cs typeface="Courier"/>
                <a:sym typeface="Courier"/>
              </a:rPr>
              <a:t>Default.htm</a:t>
            </a:r>
            <a:r>
              <a:rPr lang="en-US" dirty="0">
                <a:solidFill>
                  <a:srgbClr val="BA2121"/>
                </a:solidFill>
                <a:latin typeface="Courier"/>
                <a:ea typeface="Courier"/>
                <a:cs typeface="Courier"/>
                <a:sym typeface="Courier"/>
              </a:rPr>
              <a:t>'</a:t>
            </a:r>
            <a:r>
              <a:rPr lang="en-US" dirty="0">
                <a:latin typeface="Courier"/>
                <a:ea typeface="Courier"/>
                <a:cs typeface="Courier"/>
                <a:sym typeface="Courier"/>
              </a:rPr>
              <a:t> </a:t>
            </a:r>
            <a:r>
              <a:rPr lang="en-US" b="1" dirty="0">
                <a:solidFill>
                  <a:srgbClr val="008000"/>
                </a:solidFill>
                <a:latin typeface="Courier"/>
                <a:ea typeface="Courier"/>
                <a:cs typeface="Courier"/>
                <a:sym typeface="Courier"/>
              </a:rPr>
              <a:t>do</a:t>
            </a:r>
            <a:endParaRPr lang="en-US" dirty="0">
              <a:latin typeface="Courier"/>
              <a:ea typeface="Courier"/>
              <a:cs typeface="Courier"/>
              <a:sym typeface="Courier"/>
            </a:endParaRPr>
          </a:p>
          <a:p>
            <a:r>
              <a:rPr lang="en-US" dirty="0">
                <a:latin typeface="Courier"/>
                <a:ea typeface="Courier"/>
                <a:cs typeface="Courier"/>
                <a:sym typeface="Courier"/>
              </a:rPr>
              <a:t>  source </a:t>
            </a:r>
            <a:r>
              <a:rPr lang="en-US" dirty="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Default.htm.erb</a:t>
            </a:r>
            <a:r>
              <a:rPr lang="en-US" dirty="0" smtClean="0">
                <a:solidFill>
                  <a:srgbClr val="BA2121"/>
                </a:solidFill>
                <a:latin typeface="Courier"/>
                <a:ea typeface="Courier"/>
                <a:cs typeface="Courier"/>
                <a:sym typeface="Courier"/>
              </a:rPr>
              <a:t>"</a:t>
            </a:r>
            <a:endParaRPr lang="en-US" dirty="0">
              <a:latin typeface="Courier"/>
              <a:ea typeface="Courier"/>
              <a:cs typeface="Courier"/>
              <a:sym typeface="Courier"/>
            </a:endParaRPr>
          </a:p>
          <a:p>
            <a:r>
              <a:rPr lang="en-US" dirty="0">
                <a:latin typeface="Courier"/>
                <a:ea typeface="Courier"/>
                <a:cs typeface="Courier"/>
                <a:sym typeface="Courier"/>
              </a:rPr>
              <a:t>  rights </a:t>
            </a:r>
            <a:r>
              <a:rPr lang="en-US" dirty="0">
                <a:solidFill>
                  <a:schemeClr val="accent6">
                    <a:lumMod val="60000"/>
                    <a:lumOff val="40000"/>
                  </a:schemeClr>
                </a:solidFill>
                <a:latin typeface="Courier"/>
                <a:ea typeface="Courier"/>
                <a:cs typeface="Courier"/>
                <a:sym typeface="Courier"/>
              </a:rPr>
              <a:t>:read</a:t>
            </a:r>
            <a:r>
              <a:rPr lang="en-US" dirty="0">
                <a:latin typeface="Courier"/>
                <a:ea typeface="Courier"/>
                <a:cs typeface="Courier"/>
                <a:sym typeface="Courier"/>
              </a:rPr>
              <a:t>, </a:t>
            </a:r>
            <a:r>
              <a:rPr lang="en-US" dirty="0">
                <a:solidFill>
                  <a:srgbClr val="BA2121"/>
                </a:solidFill>
                <a:latin typeface="Courier"/>
                <a:ea typeface="Courier"/>
                <a:cs typeface="Courier"/>
                <a:sym typeface="Courier"/>
              </a:rPr>
              <a:t>"Everyone"</a:t>
            </a:r>
            <a:endParaRPr lang="en-US" dirty="0">
              <a:latin typeface="Courier"/>
              <a:ea typeface="Courier"/>
              <a:cs typeface="Courier"/>
              <a:sym typeface="Courier"/>
            </a:endParaRPr>
          </a:p>
          <a:p>
            <a:r>
              <a:rPr lang="en-US" b="1" dirty="0">
                <a:solidFill>
                  <a:srgbClr val="008000"/>
                </a:solidFill>
                <a:latin typeface="Courier"/>
                <a:ea typeface="Courier"/>
                <a:cs typeface="Courier"/>
                <a:sym typeface="Courier"/>
              </a:rPr>
              <a:t>end</a:t>
            </a:r>
          </a:p>
        </p:txBody>
      </p:sp>
      <p:sp>
        <p:nvSpPr>
          <p:cNvPr id="488451" name="Rectangle 3"/>
          <p:cNvSpPr>
            <a:spLocks/>
          </p:cNvSpPr>
          <p:nvPr/>
        </p:nvSpPr>
        <p:spPr bwMode="auto">
          <a:xfrm>
            <a:off x="737394" y="4953000"/>
            <a:ext cx="411399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a:t>
            </a:r>
            <a:r>
              <a:rPr lang="en-US" dirty="0" err="1"/>
              <a:t>iis_demo</a:t>
            </a:r>
            <a:r>
              <a:rPr lang="en-US" dirty="0" smtClean="0">
                <a:solidFill>
                  <a:schemeClr val="tx1"/>
                </a:solidFill>
                <a:ea typeface="ＭＳ Ｐゴシック" charset="0"/>
                <a:cs typeface="Gill Sans" charset="0"/>
              </a:rPr>
              <a:t>:</a:t>
            </a:r>
            <a:r>
              <a:rPr lang="en-US" dirty="0">
                <a:solidFill>
                  <a:schemeClr val="tx1"/>
                </a:solidFill>
                <a:ea typeface="ＭＳ Ｐゴシック" charset="0"/>
                <a:cs typeface="Gill Sans" charset="0"/>
              </a:rPr>
              <a:t>:default]</a:t>
            </a:r>
          </a:p>
        </p:txBody>
      </p:sp>
      <p:sp>
        <p:nvSpPr>
          <p:cNvPr id="3" name="Left Brace 2"/>
          <p:cNvSpPr/>
          <p:nvPr/>
        </p:nvSpPr>
        <p:spPr bwMode="auto">
          <a:xfrm>
            <a:off x="4775994" y="2514600"/>
            <a:ext cx="609600" cy="5410200"/>
          </a:xfrm>
          <a:prstGeom prst="leftBrace">
            <a:avLst/>
          </a:prstGeom>
          <a:noFill/>
          <a:ln w="254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67867450"/>
      </p:ext>
    </p:extLst>
  </p:cSld>
  <p:clrMapOvr>
    <a:masterClrMapping/>
  </p:clrMapOvr>
  <p:transition xmlns:p14="http://schemas.microsoft.com/office/powerpoint/2010/mai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1"/>
          <p:cNvSpPr>
            <a:spLocks noGrp="1" noChangeArrowheads="1"/>
          </p:cNvSpPr>
          <p:nvPr>
            <p:ph type="title"/>
          </p:nvPr>
        </p:nvSpPr>
        <p:spPr>
          <a:ln/>
        </p:spPr>
        <p:txBody>
          <a:bodyPr/>
          <a:lstStyle/>
          <a:p>
            <a:r>
              <a:rPr lang="en-US" sz="4900"/>
              <a:t>Cookbooks contain recipes and supporting files</a:t>
            </a:r>
          </a:p>
        </p:txBody>
      </p:sp>
      <p:sp>
        <p:nvSpPr>
          <p:cNvPr id="489474" name="Rectangle 2"/>
          <p:cNvSpPr>
            <a:spLocks/>
          </p:cNvSpPr>
          <p:nvPr/>
        </p:nvSpPr>
        <p:spPr bwMode="auto">
          <a:xfrm>
            <a:off x="825581" y="2076450"/>
            <a:ext cx="7684214" cy="6311900"/>
          </a:xfrm>
          <a:prstGeom prst="rect">
            <a:avLst/>
          </a:prstGeom>
          <a:solidFill>
            <a:srgbClr val="0000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cookbooks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a:t>
            </a:r>
            <a:r>
              <a:rPr lang="en-US" sz="2400" dirty="0" smtClean="0">
                <a:solidFill>
                  <a:srgbClr val="FFFFFF"/>
                </a:solidFill>
                <a:latin typeface="Courier" charset="0"/>
                <a:ea typeface="ＭＳ Ｐゴシック" charset="0"/>
                <a:cs typeface="Courier" charset="0"/>
                <a:sym typeface="Courier" charset="0"/>
              </a:rPr>
              <a:t>├── </a:t>
            </a:r>
            <a:r>
              <a:rPr lang="en-US" sz="2400" dirty="0" err="1" smtClean="0">
                <a:solidFill>
                  <a:srgbClr val="FFFFFF"/>
                </a:solidFill>
                <a:latin typeface="Courier" charset="0"/>
                <a:ea typeface="ＭＳ Ｐゴシック" charset="0"/>
                <a:cs typeface="Courier" charset="0"/>
                <a:sym typeface="Courier" charset="0"/>
              </a:rPr>
              <a:t>iis_demo</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recipes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default.rb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 </a:t>
            </a:r>
            <a:r>
              <a:rPr lang="en-US" sz="2400" dirty="0" err="1">
                <a:solidFill>
                  <a:srgbClr val="FFFFFF"/>
                </a:solidFill>
                <a:latin typeface="Courier" charset="0"/>
                <a:ea typeface="ＭＳ Ｐゴシック" charset="0"/>
                <a:cs typeface="Courier" charset="0"/>
                <a:sym typeface="Courier" charset="0"/>
              </a:rPr>
              <a:t>server.rb</a:t>
            </a:r>
            <a:endParaRPr lang="en-US" sz="2400" dirty="0">
              <a:solidFill>
                <a:srgbClr val="FFFFFF"/>
              </a:solidFill>
              <a:latin typeface="Courier" charset="0"/>
              <a:ea typeface="ＭＳ Ｐゴシック" charset="0"/>
              <a:cs typeface="Courier" charset="0"/>
              <a:sym typeface="Courier" charset="0"/>
            </a:endParaRPr>
          </a:p>
          <a:p>
            <a:pPr algn="l">
              <a:lnSpc>
                <a:spcPct val="120000"/>
              </a:lnSpc>
            </a:pP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templates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smtClean="0">
                <a:solidFill>
                  <a:srgbClr val="FFFFFF"/>
                </a:solidFill>
                <a:latin typeface="Courier" charset="0"/>
                <a:ea typeface="ＭＳ Ｐゴシック" charset="0"/>
                <a:cs typeface="Courier" charset="0"/>
                <a:sym typeface="Courier" charset="0"/>
              </a:rPr>
              <a:t>default</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a:t>
            </a:r>
            <a:r>
              <a:rPr lang="en-US" sz="2400" dirty="0" err="1" smtClean="0">
                <a:solidFill>
                  <a:srgbClr val="FFFFFF"/>
                </a:solidFill>
                <a:latin typeface="Courier" charset="0"/>
                <a:ea typeface="ＭＳ Ｐゴシック" charset="0"/>
                <a:cs typeface="Courier" charset="0"/>
                <a:sym typeface="Courier" charset="0"/>
              </a:rPr>
              <a:t>Default.htm.erb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err="1" smtClean="0">
                <a:solidFill>
                  <a:srgbClr val="FFFFFF"/>
                </a:solidFill>
                <a:latin typeface="Courier" charset="0"/>
                <a:ea typeface="ＭＳ Ｐゴシック" charset="0"/>
                <a:cs typeface="Courier" charset="0"/>
                <a:sym typeface="Courier" charset="0"/>
              </a:rPr>
              <a:t>metadata.rb</a:t>
            </a:r>
            <a:endParaRPr lang="en-US" sz="2400" dirty="0" smtClean="0">
              <a:solidFill>
                <a:srgbClr val="FFFFFF"/>
              </a:solidFill>
              <a:latin typeface="Courier" charset="0"/>
              <a:ea typeface="ＭＳ Ｐゴシック" charset="0"/>
              <a:cs typeface="Courier" charset="0"/>
              <a:sym typeface="Courier" charset="0"/>
            </a:endParaRP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a:t>
            </a:r>
            <a:r>
              <a:rPr lang="en-US" sz="2400" dirty="0" smtClean="0">
                <a:solidFill>
                  <a:srgbClr val="FFFFFF"/>
                </a:solidFill>
                <a:latin typeface="Courier" charset="0"/>
                <a:ea typeface="ＭＳ Ｐゴシック" charset="0"/>
                <a:cs typeface="Courier" charset="0"/>
                <a:sym typeface="Courier" charset="0"/>
              </a:rPr>
              <a:t>attributes</a:t>
            </a:r>
          </a:p>
          <a:p>
            <a:pPr algn="l">
              <a:lnSpc>
                <a:spcPct val="120000"/>
              </a:lnSpc>
            </a:pPr>
            <a:r>
              <a:rPr lang="en-US" sz="2400" dirty="0" smtClean="0">
                <a:solidFill>
                  <a:srgbClr val="FFFFFF"/>
                </a:solidFill>
                <a:latin typeface="Courier" charset="0"/>
                <a:ea typeface="ＭＳ Ｐゴシック" charset="0"/>
                <a:cs typeface="Courier" charset="0"/>
                <a:sym typeface="Courier" charset="0"/>
              </a:rPr>
              <a:t>│</a:t>
            </a:r>
            <a:r>
              <a:rPr lang="en-US" sz="2400" dirty="0">
                <a:solidFill>
                  <a:srgbClr val="FFFFFF"/>
                </a:solidFill>
                <a:latin typeface="Courier" charset="0"/>
                <a:ea typeface="ＭＳ Ｐゴシック" charset="0"/>
                <a:cs typeface="Courier" charset="0"/>
                <a:sym typeface="Courier" charset="0"/>
              </a:rPr>
              <a:t>   │   │   └── default</a:t>
            </a:r>
          </a:p>
          <a:p>
            <a:pPr algn="l">
              <a:lnSpc>
                <a:spcPct val="120000"/>
              </a:lnSpc>
            </a:pPr>
            <a:r>
              <a:rPr lang="en-US" sz="2400" dirty="0">
                <a:solidFill>
                  <a:srgbClr val="FFFFFF"/>
                </a:solidFill>
                <a:latin typeface="Courier" charset="0"/>
                <a:ea typeface="ＭＳ Ｐゴシック" charset="0"/>
                <a:cs typeface="Courier" charset="0"/>
                <a:sym typeface="Courier" charset="0"/>
              </a:rPr>
              <a:t>...</a:t>
            </a:r>
          </a:p>
        </p:txBody>
      </p:sp>
      <p:sp>
        <p:nvSpPr>
          <p:cNvPr id="489475" name="Rectangle 3"/>
          <p:cNvSpPr>
            <a:spLocks/>
          </p:cNvSpPr>
          <p:nvPr/>
        </p:nvSpPr>
        <p:spPr bwMode="auto">
          <a:xfrm>
            <a:off x="12295979" y="5816600"/>
            <a:ext cx="2476742"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Supporting File</a:t>
            </a:r>
          </a:p>
        </p:txBody>
      </p:sp>
      <p:sp>
        <p:nvSpPr>
          <p:cNvPr id="489476" name="Rectangle 4"/>
          <p:cNvSpPr>
            <a:spLocks/>
          </p:cNvSpPr>
          <p:nvPr/>
        </p:nvSpPr>
        <p:spPr bwMode="auto">
          <a:xfrm>
            <a:off x="12319794" y="4419600"/>
            <a:ext cx="1397136"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dirty="0">
                <a:solidFill>
                  <a:schemeClr val="tx1"/>
                </a:solidFill>
                <a:ea typeface="ＭＳ Ｐゴシック" charset="0"/>
                <a:cs typeface="Gill Sans" charset="0"/>
              </a:rPr>
              <a:t>Recipes</a:t>
            </a:r>
          </a:p>
        </p:txBody>
      </p:sp>
      <p:sp>
        <p:nvSpPr>
          <p:cNvPr id="489477" name="Line 5"/>
          <p:cNvSpPr>
            <a:spLocks noChangeShapeType="1"/>
          </p:cNvSpPr>
          <p:nvPr/>
        </p:nvSpPr>
        <p:spPr bwMode="auto">
          <a:xfrm rot="10800000" flipH="1">
            <a:off x="8052594" y="6167260"/>
            <a:ext cx="4038600" cy="31768"/>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8" name="Line 6"/>
          <p:cNvSpPr>
            <a:spLocks noChangeShapeType="1"/>
          </p:cNvSpPr>
          <p:nvPr/>
        </p:nvSpPr>
        <p:spPr bwMode="auto">
          <a:xfrm>
            <a:off x="6680994" y="4635500"/>
            <a:ext cx="5277365" cy="4762"/>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79" name="Rectangle 7"/>
          <p:cNvSpPr>
            <a:spLocks/>
          </p:cNvSpPr>
          <p:nvPr/>
        </p:nvSpPr>
        <p:spPr bwMode="auto">
          <a:xfrm>
            <a:off x="4394994" y="4254500"/>
            <a:ext cx="1981394" cy="8001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89480" name="Rectangle 8"/>
          <p:cNvSpPr>
            <a:spLocks/>
          </p:cNvSpPr>
          <p:nvPr/>
        </p:nvSpPr>
        <p:spPr bwMode="auto">
          <a:xfrm>
            <a:off x="5156994" y="5943600"/>
            <a:ext cx="2819400" cy="457200"/>
          </a:xfrm>
          <a:prstGeom prst="rect">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TextBox 9"/>
          <p:cNvSpPr txBox="1"/>
          <p:nvPr/>
        </p:nvSpPr>
        <p:spPr>
          <a:xfrm>
            <a:off x="813594" y="7772400"/>
            <a:ext cx="13868400" cy="1446550"/>
          </a:xfrm>
          <a:prstGeom prst="rect">
            <a:avLst/>
          </a:prstGeom>
          <a:noFill/>
        </p:spPr>
        <p:txBody>
          <a:bodyPr wrap="square" rtlCol="0">
            <a:spAutoFit/>
          </a:bodyPr>
          <a:lstStyle/>
          <a:p>
            <a:r>
              <a:rPr lang="en-US" sz="4400" dirty="0" smtClean="0">
                <a:solidFill>
                  <a:srgbClr val="FF0000"/>
                </a:solidFill>
              </a:rPr>
              <a:t>&lt;&lt;WIP Check all output for 'template' </a:t>
            </a:r>
            <a:r>
              <a:rPr lang="en-US" sz="4400" dirty="0" err="1" smtClean="0">
                <a:solidFill>
                  <a:srgbClr val="FF0000"/>
                </a:solidFill>
              </a:rPr>
              <a:t>vs</a:t>
            </a:r>
            <a:r>
              <a:rPr lang="en-US" sz="4400" dirty="0" smtClean="0">
                <a:solidFill>
                  <a:srgbClr val="FF0000"/>
                </a:solidFill>
              </a:rPr>
              <a:t> '</a:t>
            </a:r>
            <a:r>
              <a:rPr lang="en-US" sz="4400" dirty="0" err="1" smtClean="0">
                <a:solidFill>
                  <a:srgbClr val="FF0000"/>
                </a:solidFill>
              </a:rPr>
              <a:t>cookbook_file</a:t>
            </a:r>
            <a:r>
              <a:rPr lang="en-US" sz="4400" dirty="0" smtClean="0">
                <a:solidFill>
                  <a:srgbClr val="FF0000"/>
                </a:solidFill>
              </a:rPr>
              <a:t>' resource</a:t>
            </a:r>
            <a:endParaRPr lang="en-US" sz="4400" dirty="0">
              <a:solidFill>
                <a:srgbClr val="FF0000"/>
              </a:solidFill>
            </a:endParaRPr>
          </a:p>
        </p:txBody>
      </p:sp>
    </p:spTree>
    <p:extLst>
      <p:ext uri="{BB962C8B-B14F-4D97-AF65-F5344CB8AC3E}">
        <p14:creationId xmlns:p14="http://schemas.microsoft.com/office/powerpoint/2010/main" val="545965811"/>
      </p:ext>
    </p:extLst>
  </p:cSld>
  <p:clrMapOvr>
    <a:masterClrMapping/>
  </p:clrMapOvr>
  <p:transition xmlns:p14="http://schemas.microsoft.com/office/powerpoint/2010/mai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noGrp="1" noChangeArrowheads="1"/>
          </p:cNvSpPr>
          <p:nvPr>
            <p:ph type="title"/>
          </p:nvPr>
        </p:nvSpPr>
        <p:spPr>
          <a:ln/>
        </p:spPr>
        <p:txBody>
          <a:bodyPr/>
          <a:lstStyle/>
          <a:p>
            <a:r>
              <a:rPr lang="en-US" sz="4600"/>
              <a:t>Cookbooks are installed as artifacts on Chef Server</a:t>
            </a:r>
          </a:p>
        </p:txBody>
      </p:sp>
      <p:sp>
        <p:nvSpPr>
          <p:cNvPr id="492546" name="Line 2"/>
          <p:cNvSpPr>
            <a:spLocks noChangeShapeType="1"/>
          </p:cNvSpPr>
          <p:nvPr/>
        </p:nvSpPr>
        <p:spPr bwMode="auto">
          <a:xfrm>
            <a:off x="4307309" y="4543425"/>
            <a:ext cx="3794496" cy="98583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92547" name="AutoShape 3"/>
          <p:cNvSpPr>
            <a:spLocks/>
          </p:cNvSpPr>
          <p:nvPr/>
        </p:nvSpPr>
        <p:spPr bwMode="auto">
          <a:xfrm>
            <a:off x="1371734" y="29210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grpSp>
        <p:nvGrpSpPr>
          <p:cNvPr id="492552" name="Group 8"/>
          <p:cNvGrpSpPr>
            <a:grpSpLocks/>
          </p:cNvGrpSpPr>
          <p:nvPr/>
        </p:nvGrpSpPr>
        <p:grpSpPr bwMode="auto">
          <a:xfrm>
            <a:off x="8674948" y="4025900"/>
            <a:ext cx="1497159" cy="1282700"/>
            <a:chOff x="0" y="0"/>
            <a:chExt cx="943" cy="808"/>
          </a:xfrm>
        </p:grpSpPr>
        <p:pic>
          <p:nvPicPr>
            <p:cNvPr id="492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57" name="Group 13"/>
          <p:cNvGrpSpPr>
            <a:grpSpLocks/>
          </p:cNvGrpSpPr>
          <p:nvPr/>
        </p:nvGrpSpPr>
        <p:grpSpPr bwMode="auto">
          <a:xfrm>
            <a:off x="8674948" y="5257800"/>
            <a:ext cx="1497159" cy="1282700"/>
            <a:chOff x="0" y="0"/>
            <a:chExt cx="943" cy="808"/>
          </a:xfrm>
        </p:grpSpPr>
        <p:pic>
          <p:nvPicPr>
            <p:cNvPr id="4925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492562" name="Group 18"/>
          <p:cNvGrpSpPr>
            <a:grpSpLocks/>
          </p:cNvGrpSpPr>
          <p:nvPr/>
        </p:nvGrpSpPr>
        <p:grpSpPr bwMode="auto">
          <a:xfrm>
            <a:off x="8674948" y="6489700"/>
            <a:ext cx="1497159" cy="1282700"/>
            <a:chOff x="0" y="0"/>
            <a:chExt cx="943" cy="808"/>
          </a:xfrm>
        </p:grpSpPr>
        <p:pic>
          <p:nvPicPr>
            <p:cNvPr id="49255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8"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5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6"/>
              <a:ext cx="199"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40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256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 y="0"/>
              <a:ext cx="1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92563" name="Rectangle 19"/>
          <p:cNvSpPr>
            <a:spLocks/>
          </p:cNvSpPr>
          <p:nvPr/>
        </p:nvSpPr>
        <p:spPr bwMode="auto">
          <a:xfrm>
            <a:off x="10729373" y="4193401"/>
            <a:ext cx="323345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err="1">
                <a:ea typeface="ＭＳ Ｐゴシック" charset="0"/>
                <a:cs typeface="Gill Sans" charset="0"/>
              </a:rPr>
              <a:t>i</a:t>
            </a:r>
            <a:r>
              <a:rPr lang="en-US" sz="3600" dirty="0" err="1" smtClean="0">
                <a:solidFill>
                  <a:schemeClr val="tx1"/>
                </a:solidFill>
                <a:ea typeface="ＭＳ Ｐゴシック" charset="0"/>
                <a:cs typeface="Gill Sans" charset="0"/>
              </a:rPr>
              <a:t>is_demo</a:t>
            </a:r>
            <a:r>
              <a:rPr lang="en-US" sz="3600" dirty="0" smtClean="0">
                <a:solidFill>
                  <a:schemeClr val="tx1"/>
                </a:solidFill>
                <a:ea typeface="ＭＳ Ｐゴシック" charset="0"/>
                <a:cs typeface="Gill Sans" charset="0"/>
              </a:rPr>
              <a:t> v0.1.0</a:t>
            </a:r>
            <a:endParaRPr lang="en-US" sz="3600" dirty="0">
              <a:solidFill>
                <a:schemeClr val="tx1"/>
              </a:solidFill>
              <a:ea typeface="ＭＳ Ｐゴシック" charset="0"/>
              <a:cs typeface="Gill Sans" charset="0"/>
            </a:endParaRPr>
          </a:p>
        </p:txBody>
      </p:sp>
      <p:sp>
        <p:nvSpPr>
          <p:cNvPr id="492564" name="Rectangle 20"/>
          <p:cNvSpPr>
            <a:spLocks/>
          </p:cNvSpPr>
          <p:nvPr/>
        </p:nvSpPr>
        <p:spPr bwMode="auto">
          <a:xfrm>
            <a:off x="10732548" y="5406251"/>
            <a:ext cx="20276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ntp v0.2.0</a:t>
            </a:r>
          </a:p>
        </p:txBody>
      </p:sp>
      <p:sp>
        <p:nvSpPr>
          <p:cNvPr id="492565" name="Rectangle 21"/>
          <p:cNvSpPr>
            <a:spLocks/>
          </p:cNvSpPr>
          <p:nvPr/>
        </p:nvSpPr>
        <p:spPr bwMode="auto">
          <a:xfrm>
            <a:off x="10732549" y="6612751"/>
            <a:ext cx="31313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openssh v2.4.7</a:t>
            </a:r>
          </a:p>
        </p:txBody>
      </p:sp>
    </p:spTree>
    <p:extLst>
      <p:ext uri="{BB962C8B-B14F-4D97-AF65-F5344CB8AC3E}">
        <p14:creationId xmlns:p14="http://schemas.microsoft.com/office/powerpoint/2010/main" val="2519807645"/>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Legend</a:t>
            </a:r>
          </a:p>
        </p:txBody>
      </p:sp>
    </p:spTree>
    <p:extLst>
      <p:ext uri="{BB962C8B-B14F-4D97-AF65-F5344CB8AC3E}">
        <p14:creationId xmlns:p14="http://schemas.microsoft.com/office/powerpoint/2010/main" val="100547062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8" y="48006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0" name="Rectangle 2"/>
          <p:cNvSpPr>
            <a:spLocks noGrp="1" noChangeArrowheads="1"/>
          </p:cNvSpPr>
          <p:nvPr>
            <p:ph type="title"/>
          </p:nvPr>
        </p:nvSpPr>
        <p:spPr>
          <a:ln/>
        </p:spPr>
        <p:txBody>
          <a:bodyPr/>
          <a:lstStyle/>
          <a:p>
            <a:r>
              <a:rPr lang="en-US" sz="6300"/>
              <a:t>Nodes have run_lists made of recipes</a:t>
            </a:r>
          </a:p>
        </p:txBody>
      </p:sp>
      <p:sp>
        <p:nvSpPr>
          <p:cNvPr id="493571" name="AutoShape 3"/>
          <p:cNvSpPr>
            <a:spLocks/>
          </p:cNvSpPr>
          <p:nvPr/>
        </p:nvSpPr>
        <p:spPr bwMode="auto">
          <a:xfrm>
            <a:off x="10554731" y="4622800"/>
            <a:ext cx="2514846" cy="2171700"/>
          </a:xfrm>
          <a:prstGeom prst="roundRect">
            <a:avLst>
              <a:gd name="adj" fmla="val 8769"/>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493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1798" y="1711326"/>
            <a:ext cx="3124505"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73" name="Rectangle 5"/>
          <p:cNvSpPr>
            <a:spLocks/>
          </p:cNvSpPr>
          <p:nvPr/>
        </p:nvSpPr>
        <p:spPr bwMode="auto">
          <a:xfrm>
            <a:off x="10132415" y="7043003"/>
            <a:ext cx="490068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a:p>
            <a:pPr algn="l"/>
            <a:r>
              <a:rPr lang="en-US" sz="3600" dirty="0">
                <a:solidFill>
                  <a:schemeClr val="tx1"/>
                </a:solidFill>
                <a:ea typeface="ＭＳ Ｐゴシック" charset="0"/>
                <a:cs typeface="Gill Sans" charset="0"/>
              </a:rPr>
              <a:t>recipe[</a:t>
            </a:r>
            <a:r>
              <a:rPr lang="en-US" sz="3600" dirty="0" err="1">
                <a:solidFill>
                  <a:schemeClr val="tx1"/>
                </a:solidFill>
                <a:ea typeface="ＭＳ Ｐゴシック" charset="0"/>
                <a:cs typeface="Gill Sans" charset="0"/>
              </a:rPr>
              <a:t>openssh</a:t>
            </a:r>
            <a:r>
              <a:rPr lang="en-US" sz="3600" dirty="0">
                <a:solidFill>
                  <a:schemeClr val="tx1"/>
                </a:solidFill>
                <a:ea typeface="ＭＳ Ｐゴシック" charset="0"/>
                <a:cs typeface="Gill Sans" charset="0"/>
              </a:rPr>
              <a:t>::server]</a:t>
            </a:r>
          </a:p>
          <a:p>
            <a:pPr algn="l"/>
            <a:r>
              <a:rPr lang="en-US" sz="3600" dirty="0">
                <a:solidFill>
                  <a:schemeClr val="tx1"/>
                </a:solidFill>
                <a:ea typeface="ＭＳ Ｐゴシック" charset="0"/>
                <a:cs typeface="Gill Sans" charset="0"/>
              </a:rPr>
              <a:t>recipe</a:t>
            </a:r>
            <a:r>
              <a:rPr lang="en-US" sz="3600" dirty="0" smtClean="0">
                <a:solidFill>
                  <a:schemeClr val="tx1"/>
                </a:solidFill>
                <a:ea typeface="ＭＳ Ｐゴシック" charset="0"/>
                <a:cs typeface="Gill Sans" charset="0"/>
              </a:rPr>
              <a:t>[</a:t>
            </a:r>
            <a:r>
              <a:rPr lang="en-US" sz="3600" dirty="0" err="1" smtClean="0">
                <a:solidFill>
                  <a:schemeClr val="tx1"/>
                </a:solidFill>
                <a:ea typeface="ＭＳ Ｐゴシック" charset="0"/>
                <a:cs typeface="Gill Sans" charset="0"/>
              </a:rPr>
              <a:t>iis_demo</a:t>
            </a:r>
            <a:r>
              <a:rPr lang="en-US" sz="3600" dirty="0" smtClean="0">
                <a:solidFill>
                  <a:schemeClr val="tx1"/>
                </a:solidFill>
                <a:ea typeface="ＭＳ Ｐゴシック" charset="0"/>
                <a:cs typeface="Gill Sans" charset="0"/>
              </a:rPr>
              <a:t>:</a:t>
            </a:r>
            <a:r>
              <a:rPr lang="en-US" sz="3600" dirty="0">
                <a:solidFill>
                  <a:schemeClr val="tx1"/>
                </a:solidFill>
                <a:ea typeface="ＭＳ Ｐゴシック" charset="0"/>
                <a:cs typeface="Gill Sans" charset="0"/>
              </a:rPr>
              <a:t>:server]</a:t>
            </a:r>
          </a:p>
        </p:txBody>
      </p:sp>
      <p:pic>
        <p:nvPicPr>
          <p:cNvPr id="4935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815" y="5434013"/>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816" y="5969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04" y="5451476"/>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732" y="6084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263" y="5905500"/>
            <a:ext cx="1473344"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263" y="64135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8355" y="59229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3593" y="6502400"/>
            <a:ext cx="31911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368" y="5334001"/>
            <a:ext cx="315944"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759" y="4818064"/>
            <a:ext cx="315944"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4"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85" y="5449888"/>
            <a:ext cx="315944"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9358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586" y="5016500"/>
            <a:ext cx="138443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6" name="AutoShape 18"/>
          <p:cNvSpPr>
            <a:spLocks/>
          </p:cNvSpPr>
          <p:nvPr/>
        </p:nvSpPr>
        <p:spPr bwMode="auto">
          <a:xfrm>
            <a:off x="2375132" y="28194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a:p>
            <a:pPr algn="ctr"/>
            <a:r>
              <a:rPr lang="en-US" b="1" dirty="0">
                <a:solidFill>
                  <a:srgbClr val="FFFFFF"/>
                </a:solidFill>
                <a:effectLst>
                  <a:outerShdw blurRad="38100" dist="38100" dir="2700000" algn="tl">
                    <a:srgbClr val="000000"/>
                  </a:outerShdw>
                </a:effectLst>
                <a:ea typeface="ＭＳ Ｐゴシック" charset="0"/>
                <a:cs typeface="Gill Sans" charset="0"/>
              </a:rPr>
              <a:t>(org)</a:t>
            </a:r>
          </a:p>
        </p:txBody>
      </p:sp>
      <p:pic>
        <p:nvPicPr>
          <p:cNvPr id="49358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192" y="5791200"/>
            <a:ext cx="31911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93588" name="Line 20"/>
          <p:cNvSpPr>
            <a:spLocks noChangeShapeType="1"/>
          </p:cNvSpPr>
          <p:nvPr/>
        </p:nvSpPr>
        <p:spPr bwMode="auto">
          <a:xfrm rot="10800000">
            <a:off x="5302769" y="4451350"/>
            <a:ext cx="3883404" cy="1449388"/>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767059255"/>
      </p:ext>
    </p:extLst>
  </p:cSld>
  <p:clrMapOvr>
    <a:masterClrMapping/>
  </p:clrMapOvr>
  <p:transition xmlns:p14="http://schemas.microsoft.com/office/powerpoint/2010/mai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25283" name="Rectangle 2"/>
          <p:cNvSpPr>
            <a:spLocks noGrp="1" noChangeArrowheads="1"/>
          </p:cNvSpPr>
          <p:nvPr>
            <p:ph type="body" idx="1"/>
          </p:nvPr>
        </p:nvSpPr>
        <p:spPr>
          <a:xfrm>
            <a:off x="838282" y="1676400"/>
            <a:ext cx="14834312" cy="6705600"/>
          </a:xfrm>
        </p:spPr>
        <p:txBody>
          <a:bodyPr/>
          <a:lstStyle/>
          <a:p>
            <a:r>
              <a:rPr lang="en-US"/>
              <a:t>What makes up a cookbook?</a:t>
            </a:r>
          </a:p>
          <a:p>
            <a:pPr eaLnBrk="1" hangingPunct="1"/>
            <a:r>
              <a:rPr lang="en-US" smtClean="0"/>
              <a:t>How </a:t>
            </a:r>
            <a:r>
              <a:rPr lang="en-US" dirty="0" smtClean="0"/>
              <a:t>do you create a new cookbook?</a:t>
            </a:r>
          </a:p>
          <a:p>
            <a:pPr eaLnBrk="1" hangingPunct="1"/>
            <a:r>
              <a:rPr lang="en-US" dirty="0" smtClean="0"/>
              <a:t>What is a recipe?</a:t>
            </a:r>
            <a:endParaRPr lang="en-US" dirty="0" smtClean="0">
              <a:latin typeface="Arial Bold" pitchFamily="34" charset="0"/>
              <a:ea typeface="ヒラギノ角ゴ ProN W6"/>
              <a:cs typeface="ヒラギノ角ゴ ProN W6"/>
              <a:sym typeface="Arial Bold" pitchFamily="34" charset="0"/>
            </a:endParaRPr>
          </a:p>
          <a:p>
            <a:pPr eaLnBrk="1" hangingPunct="1"/>
            <a:r>
              <a:rPr lang="en-US" dirty="0" smtClean="0"/>
              <a:t>What is a resource?</a:t>
            </a:r>
          </a:p>
          <a:p>
            <a:pPr eaLnBrk="1" hangingPunct="1"/>
            <a:r>
              <a:rPr lang="en-US" dirty="0" smtClean="0"/>
              <a:t>How do you upload a cookbook to the Chef Server?</a:t>
            </a:r>
          </a:p>
          <a:p>
            <a:pPr eaLnBrk="1" hangingPunct="1"/>
            <a:r>
              <a:rPr lang="en-US" dirty="0" smtClean="0"/>
              <a:t>What is a run list?</a:t>
            </a:r>
          </a:p>
        </p:txBody>
      </p:sp>
    </p:spTree>
    <p:extLst>
      <p:ext uri="{BB962C8B-B14F-4D97-AF65-F5344CB8AC3E}">
        <p14:creationId xmlns:p14="http://schemas.microsoft.com/office/powerpoint/2010/main" val="2419206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eaLnBrk="1" hangingPunct="1">
              <a:defRPr/>
            </a:pPr>
            <a:r>
              <a:rPr lang="en-US">
                <a:sym typeface="Arial Bold" charset="0"/>
              </a:rPr>
              <a:t>Introducing the Node object</a:t>
            </a:r>
          </a:p>
        </p:txBody>
      </p:sp>
      <p:sp>
        <p:nvSpPr>
          <p:cNvPr id="225282" name="Rectangle 2"/>
          <p:cNvSpPr>
            <a:spLocks noGrp="1" noChangeArrowheads="1"/>
          </p:cNvSpPr>
          <p:nvPr>
            <p:ph idx="1"/>
          </p:nvPr>
        </p:nvSpPr>
        <p:spPr/>
        <p:txBody>
          <a:bodyPr/>
          <a:lstStyle/>
          <a:p>
            <a:pPr marL="0" indent="0" eaLnBrk="1" hangingPunct="1">
              <a:defRPr/>
            </a:pPr>
            <a:r>
              <a:rPr lang="en-US">
                <a:sym typeface="Arial" charset="0"/>
              </a:rPr>
              <a:t>Attributes &amp; Search</a:t>
            </a:r>
          </a:p>
        </p:txBody>
      </p:sp>
    </p:spTree>
    <p:extLst>
      <p:ext uri="{BB962C8B-B14F-4D97-AF65-F5344CB8AC3E}">
        <p14:creationId xmlns:p14="http://schemas.microsoft.com/office/powerpoint/2010/main" val="168570670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1"/>
          <p:cNvSpPr>
            <a:spLocks noGrp="1" noChangeArrowheads="1"/>
          </p:cNvSpPr>
          <p:nvPr>
            <p:ph type="title"/>
          </p:nvPr>
        </p:nvSpPr>
        <p:spPr>
          <a:ln/>
        </p:spPr>
        <p:txBody>
          <a:bodyPr/>
          <a:lstStyle/>
          <a:p>
            <a:r>
              <a:rPr lang="en-US"/>
              <a:t>Lesson Objectives</a:t>
            </a:r>
          </a:p>
        </p:txBody>
      </p:sp>
      <p:sp>
        <p:nvSpPr>
          <p:cNvPr id="534530"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the Node object represents in Chef</a:t>
            </a:r>
          </a:p>
          <a:p>
            <a:pPr lvl="1"/>
            <a:r>
              <a:rPr lang="en-US" dirty="0"/>
              <a:t>List the Nodes in an organization</a:t>
            </a:r>
          </a:p>
          <a:p>
            <a:pPr lvl="1"/>
            <a:r>
              <a:rPr lang="en-US" dirty="0"/>
              <a:t>Show details about a Node</a:t>
            </a:r>
          </a:p>
          <a:p>
            <a:pPr lvl="1"/>
            <a:r>
              <a:rPr lang="en-US" dirty="0"/>
              <a:t>Describe what Node Attributes are</a:t>
            </a:r>
          </a:p>
          <a:p>
            <a:pPr lvl="1"/>
            <a:r>
              <a:rPr lang="en-US" dirty="0"/>
              <a:t>Retrieve a node attribute directly, and via search</a:t>
            </a:r>
          </a:p>
        </p:txBody>
      </p:sp>
    </p:spTree>
    <p:extLst>
      <p:ext uri="{BB962C8B-B14F-4D97-AF65-F5344CB8AC3E}">
        <p14:creationId xmlns:p14="http://schemas.microsoft.com/office/powerpoint/2010/main" val="927881600"/>
      </p:ext>
    </p:extLst>
  </p:cSld>
  <p:clrMapOvr>
    <a:masterClrMapping/>
  </p:clrMapOvr>
  <p:transition xmlns:p14="http://schemas.microsoft.com/office/powerpoint/2010/mai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55651" name="Rectangle 2"/>
          <p:cNvSpPr>
            <a:spLocks noGrp="1" noChangeArrowheads="1"/>
          </p:cNvSpPr>
          <p:nvPr>
            <p:ph type="body" idx="1"/>
          </p:nvPr>
        </p:nvSpPr>
        <p:spPr/>
        <p:txBody>
          <a:bodyPr/>
          <a:lstStyle/>
          <a:p>
            <a:r>
              <a:rPr lang="en-US" sz="4800" dirty="0"/>
              <a:t>A node is any physical, virtual, or cloud machines that is configured to be maintained by a Chef </a:t>
            </a:r>
          </a:p>
          <a:p>
            <a:r>
              <a:rPr lang="en-US" sz="4800" dirty="0"/>
              <a:t>The 'node object' is the representation of that physical node within Chef (e.g. in JSON)</a:t>
            </a:r>
          </a:p>
          <a:p>
            <a:r>
              <a:rPr lang="en-US" sz="4800" dirty="0"/>
              <a:t>When you are writing Recipes, the Node object is always available to </a:t>
            </a:r>
            <a:r>
              <a:rPr lang="en-US" sz="4800" dirty="0" smtClean="0"/>
              <a:t>you</a:t>
            </a:r>
            <a:endParaRPr lang="en-US" sz="4800" dirty="0"/>
          </a:p>
        </p:txBody>
      </p:sp>
    </p:spTree>
    <p:extLst>
      <p:ext uri="{BB962C8B-B14F-4D97-AF65-F5344CB8AC3E}">
        <p14:creationId xmlns:p14="http://schemas.microsoft.com/office/powerpoint/2010/main" val="2315518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1"/>
          <p:cNvSpPr>
            <a:spLocks noGrp="1" noChangeArrowheads="1"/>
          </p:cNvSpPr>
          <p:nvPr>
            <p:ph type="title"/>
          </p:nvPr>
        </p:nvSpPr>
        <p:spPr>
          <a:ln/>
        </p:spPr>
        <p:txBody>
          <a:bodyPr/>
          <a:lstStyle/>
          <a:p>
            <a:r>
              <a:rPr lang="en-US"/>
              <a:t>Node</a:t>
            </a:r>
          </a:p>
        </p:txBody>
      </p:sp>
      <p:sp>
        <p:nvSpPr>
          <p:cNvPr id="537602" name="Rectangle 2"/>
          <p:cNvSpPr>
            <a:spLocks noGrp="1" noChangeArrowheads="1"/>
          </p:cNvSpPr>
          <p:nvPr>
            <p:ph type="body" idx="1"/>
          </p:nvPr>
        </p:nvSpPr>
        <p:spPr>
          <a:ln/>
        </p:spPr>
        <p:txBody>
          <a:bodyPr/>
          <a:lstStyle/>
          <a:p>
            <a:r>
              <a:rPr lang="en-US"/>
              <a:t>The node is registered with Chef Server</a:t>
            </a:r>
          </a:p>
          <a:p>
            <a:r>
              <a:rPr lang="en-US"/>
              <a:t>The Chef Server displays information about the node</a:t>
            </a:r>
          </a:p>
          <a:p>
            <a:r>
              <a:rPr lang="en-US"/>
              <a:t>This information comes from Ohai</a:t>
            </a:r>
          </a:p>
        </p:txBody>
      </p:sp>
    </p:spTree>
    <p:extLst>
      <p:ext uri="{BB962C8B-B14F-4D97-AF65-F5344CB8AC3E}">
        <p14:creationId xmlns:p14="http://schemas.microsoft.com/office/powerpoint/2010/main" val="2831241035"/>
      </p:ext>
    </p:extLst>
  </p:cSld>
  <p:clrMapOvr>
    <a:masterClrMapping/>
  </p:clrMapOvr>
  <p:transition xmlns:p14="http://schemas.microsoft.com/office/powerpoint/2010/mai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5365" cy="7202884"/>
          </a:xfrm>
          <a:prstGeom prst="rect">
            <a:avLst/>
          </a:prstGeom>
        </p:spPr>
      </p:pic>
      <p:sp>
        <p:nvSpPr>
          <p:cNvPr id="380929" name="Rectangle 1"/>
          <p:cNvSpPr>
            <a:spLocks noGrp="1" noChangeArrowheads="1"/>
          </p:cNvSpPr>
          <p:nvPr>
            <p:ph type="title"/>
          </p:nvPr>
        </p:nvSpPr>
        <p:spPr>
          <a:ln/>
        </p:spPr>
        <p:txBody>
          <a:bodyPr/>
          <a:lstStyle/>
          <a:p>
            <a:r>
              <a:rPr lang="en-US"/>
              <a:t>View Node on Chef Server</a:t>
            </a:r>
          </a:p>
        </p:txBody>
      </p:sp>
      <p:sp>
        <p:nvSpPr>
          <p:cNvPr id="380931" name="Rectangle 3"/>
          <p:cNvSpPr>
            <a:spLocks/>
          </p:cNvSpPr>
          <p:nvPr/>
        </p:nvSpPr>
        <p:spPr bwMode="auto">
          <a:xfrm>
            <a:off x="800178" y="1879600"/>
            <a:ext cx="8890868"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a:solidFill>
                  <a:schemeClr val="tx1"/>
                </a:solidFill>
                <a:latin typeface="Arial" charset="0"/>
                <a:ea typeface="ＭＳ Ｐゴシック" charset="0"/>
                <a:cs typeface="Arial" charset="0"/>
                <a:sym typeface="Arial" charset="0"/>
              </a:rPr>
              <a:t>Click the 'Details' tab</a:t>
            </a:r>
          </a:p>
        </p:txBody>
      </p:sp>
      <p:sp>
        <p:nvSpPr>
          <p:cNvPr id="380932" name="Oval 4"/>
          <p:cNvSpPr>
            <a:spLocks/>
          </p:cNvSpPr>
          <p:nvPr/>
        </p:nvSpPr>
        <p:spPr bwMode="auto">
          <a:xfrm>
            <a:off x="9957594"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43104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394" y="1676400"/>
            <a:ext cx="11514483" cy="7200900"/>
          </a:xfrm>
          <a:prstGeom prst="rect">
            <a:avLst/>
          </a:prstGeom>
        </p:spPr>
      </p:pic>
      <p:sp>
        <p:nvSpPr>
          <p:cNvPr id="381953" name="Rectangle 1"/>
          <p:cNvSpPr>
            <a:spLocks noGrp="1" noChangeArrowheads="1"/>
          </p:cNvSpPr>
          <p:nvPr>
            <p:ph type="title"/>
          </p:nvPr>
        </p:nvSpPr>
        <p:spPr>
          <a:ln/>
        </p:spPr>
        <p:txBody>
          <a:bodyPr/>
          <a:lstStyle/>
          <a:p>
            <a:r>
              <a:rPr lang="en-US"/>
              <a:t>View Node on Chef Server</a:t>
            </a:r>
          </a:p>
        </p:txBody>
      </p:sp>
      <p:sp>
        <p:nvSpPr>
          <p:cNvPr id="381955" name="Rectangle 3"/>
          <p:cNvSpPr>
            <a:spLocks noGrp="1" noChangeArrowheads="1"/>
          </p:cNvSpPr>
          <p:nvPr>
            <p:ph type="body" idx="1"/>
          </p:nvPr>
        </p:nvSpPr>
        <p:spPr>
          <a:xfrm>
            <a:off x="800178" y="1879600"/>
            <a:ext cx="7061890" cy="6731000"/>
          </a:xfrm>
          <a:ln/>
        </p:spPr>
        <p:txBody>
          <a:bodyPr/>
          <a:lstStyle/>
          <a:p>
            <a:r>
              <a:rPr lang="en-US"/>
              <a:t>Click the 'Attributes' tab</a:t>
            </a:r>
          </a:p>
        </p:txBody>
      </p:sp>
      <p:sp>
        <p:nvSpPr>
          <p:cNvPr id="9" name="Oval 4"/>
          <p:cNvSpPr>
            <a:spLocks/>
          </p:cNvSpPr>
          <p:nvPr/>
        </p:nvSpPr>
        <p:spPr bwMode="auto">
          <a:xfrm>
            <a:off x="11443312" y="4191000"/>
            <a:ext cx="1867082" cy="736600"/>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32972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list </a:t>
            </a:r>
          </a:p>
        </p:txBody>
      </p:sp>
      <p:sp>
        <p:nvSpPr>
          <p:cNvPr id="229378"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smtClean="0">
                <a:sym typeface="Arial Bold" charset="0"/>
              </a:rPr>
              <a:t>List </a:t>
            </a:r>
            <a:r>
              <a:rPr lang="en-US" sz="7200" dirty="0">
                <a:sym typeface="Arial Bold" charset="0"/>
              </a:rPr>
              <a:t>nodes</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015996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client list</a:t>
            </a:r>
          </a:p>
        </p:txBody>
      </p:sp>
      <p:sp>
        <p:nvSpPr>
          <p:cNvPr id="230402" name="Rectangle 2"/>
          <p:cNvSpPr>
            <a:spLocks noGrp="1" noChangeArrowheads="1"/>
          </p:cNvSpPr>
          <p:nvPr>
            <p:ph type="title"/>
          </p:nvPr>
        </p:nvSpPr>
        <p:spPr/>
        <p:txBody>
          <a:bodyPr/>
          <a:lstStyle/>
          <a:p>
            <a:pPr eaLnBrk="1" hangingPunct="1">
              <a:defRPr/>
            </a:pPr>
            <a:r>
              <a:rPr lang="en-US" sz="7200" dirty="0">
                <a:sym typeface="Arial Bold" charset="0"/>
              </a:rPr>
              <a:t>Exercise: </a:t>
            </a:r>
            <a:r>
              <a:rPr lang="en-US" sz="7200" dirty="0"/>
              <a:t>List clients</a:t>
            </a:r>
            <a:endParaRPr lang="en-US" sz="7200" dirty="0">
              <a:sym typeface="Arial Bold" charset="0"/>
            </a:endParaRP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ORGNAME-validator</a:t>
            </a:r>
          </a:p>
          <a:p>
            <a:pPr eaLnBrk="1" hangingPunct="1"/>
            <a:r>
              <a:rPr lang="en-US" altLang="en-US" dirty="0" smtClean="0">
                <a:latin typeface="Courier"/>
                <a:cs typeface="Courier"/>
              </a:rPr>
              <a:t>node1</a:t>
            </a:r>
          </a:p>
        </p:txBody>
      </p:sp>
    </p:spTree>
    <p:extLst>
      <p:ext uri="{BB962C8B-B14F-4D97-AF65-F5344CB8AC3E}">
        <p14:creationId xmlns:p14="http://schemas.microsoft.com/office/powerpoint/2010/main" val="1236579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ln/>
        </p:spPr>
        <p:txBody>
          <a:bodyPr/>
          <a:lstStyle/>
          <a:p>
            <a:r>
              <a:rPr lang="en-US" sz="4500" dirty="0"/>
              <a:t>Legend: Do I run that command on my workstation?</a:t>
            </a:r>
          </a:p>
        </p:txBody>
      </p:sp>
      <p:sp>
        <p:nvSpPr>
          <p:cNvPr id="44034" name="Rectangle 2"/>
          <p:cNvSpPr>
            <a:spLocks/>
          </p:cNvSpPr>
          <p:nvPr/>
        </p:nvSpPr>
        <p:spPr bwMode="auto">
          <a:xfrm>
            <a:off x="825676" y="3108349"/>
            <a:ext cx="14657233" cy="1600200"/>
          </a:xfrm>
          <a:prstGeom prst="rect">
            <a:avLst/>
          </a:prstGeom>
          <a:solidFill>
            <a:srgbClr val="000000"/>
          </a:solidFill>
          <a:ln w="25400" cap="flat">
            <a:solidFill>
              <a:schemeClr val="accent1"/>
            </a:solidFill>
            <a:prstDash val="sysDot"/>
            <a:miter lim="800000"/>
            <a:headEnd type="none" w="med" len="med"/>
            <a:tailEnd type="none" w="med" len="med"/>
          </a:ln>
        </p:spPr>
        <p:txBody>
          <a:bodyPr lIns="221771" tIns="221771" rIns="221771" bIns="221771" anchor="ctr"/>
          <a:lstStyle/>
          <a:p>
            <a:pPr algn="l"/>
            <a:r>
              <a:rPr lang="en-US" sz="3500" dirty="0" smtClean="0">
                <a:solidFill>
                  <a:srgbClr val="00FF00"/>
                </a:solidFill>
                <a:latin typeface="Courier" charset="0"/>
                <a:ea typeface="Courier" charset="0"/>
                <a:cs typeface="Courier" charset="0"/>
                <a:sym typeface="Courier" charset="0"/>
              </a:rPr>
              <a:t>PS \&gt;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-am-a-workstation</a:t>
            </a:r>
          </a:p>
        </p:txBody>
      </p:sp>
      <p:sp>
        <p:nvSpPr>
          <p:cNvPr id="44035" name="Rectangle 3"/>
          <p:cNvSpPr>
            <a:spLocks/>
          </p:cNvSpPr>
          <p:nvPr/>
        </p:nvSpPr>
        <p:spPr bwMode="auto">
          <a:xfrm>
            <a:off x="822477" y="1924051"/>
            <a:ext cx="134379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900" dirty="0">
                <a:latin typeface="Arial" charset="0"/>
                <a:cs typeface="Arial" charset="0"/>
                <a:sym typeface="Arial" charset="0"/>
              </a:rPr>
              <a:t>This is an example of a command to run on your </a:t>
            </a:r>
            <a:r>
              <a:rPr lang="en-US" sz="3900" dirty="0" smtClean="0">
                <a:latin typeface="Arial" charset="0"/>
                <a:cs typeface="Arial" charset="0"/>
                <a:sym typeface="Arial" charset="0"/>
              </a:rPr>
              <a:t>workstation in Powershell</a:t>
            </a:r>
            <a:endParaRPr lang="en-US" sz="3900" dirty="0">
              <a:latin typeface="Arial" charset="0"/>
              <a:cs typeface="Arial" charset="0"/>
              <a:sym typeface="Arial" charset="0"/>
            </a:endParaRPr>
          </a:p>
        </p:txBody>
      </p:sp>
      <p:sp>
        <p:nvSpPr>
          <p:cNvPr id="44036" name="Rectangle 4"/>
          <p:cNvSpPr>
            <a:spLocks/>
          </p:cNvSpPr>
          <p:nvPr/>
        </p:nvSpPr>
        <p:spPr bwMode="auto">
          <a:xfrm>
            <a:off x="825676" y="5902349"/>
            <a:ext cx="14657233" cy="1600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3500" dirty="0" err="1" smtClean="0">
                <a:solidFill>
                  <a:srgbClr val="00FF00"/>
                </a:solidFill>
                <a:latin typeface="Courier" charset="0"/>
                <a:ea typeface="Courier" charset="0"/>
                <a:cs typeface="Courier" charset="0"/>
                <a:sym typeface="Courier" charset="0"/>
              </a:rPr>
              <a:t>Remote@PS</a:t>
            </a:r>
            <a:r>
              <a:rPr lang="en-US" sz="3500" dirty="0" smtClean="0">
                <a:solidFill>
                  <a:srgbClr val="00FF00"/>
                </a:solidFill>
                <a:latin typeface="Courier" charset="0"/>
                <a:ea typeface="Courier" charset="0"/>
                <a:cs typeface="Courier" charset="0"/>
                <a:sym typeface="Courier" charset="0"/>
              </a:rPr>
              <a:t>\&gt; </a:t>
            </a:r>
            <a:r>
              <a:rPr lang="en-US" sz="3500" dirty="0" err="1">
                <a:solidFill>
                  <a:srgbClr val="FFFFFF"/>
                </a:solidFill>
                <a:latin typeface="Courier" charset="0"/>
                <a:ea typeface="Courier" charset="0"/>
                <a:cs typeface="Courier" charset="0"/>
                <a:sym typeface="Courier" charset="0"/>
              </a:rPr>
              <a:t>whoami</a:t>
            </a:r>
            <a:endParaRPr lang="en-US" sz="3500" dirty="0">
              <a:solidFill>
                <a:srgbClr val="FFFFFF"/>
              </a:solidFill>
              <a:latin typeface="Courier" charset="0"/>
              <a:ea typeface="Courier" charset="0"/>
              <a:cs typeface="Courier" charset="0"/>
              <a:sym typeface="Courier" charset="0"/>
            </a:endParaRPr>
          </a:p>
          <a:p>
            <a:pPr algn="l"/>
            <a:r>
              <a:rPr lang="en-US" sz="3500" dirty="0" err="1">
                <a:solidFill>
                  <a:srgbClr val="FFFFFF"/>
                </a:solidFill>
                <a:latin typeface="Courier" charset="0"/>
                <a:ea typeface="Courier" charset="0"/>
                <a:cs typeface="Courier" charset="0"/>
                <a:sym typeface="Courier" charset="0"/>
              </a:rPr>
              <a:t>i</a:t>
            </a:r>
            <a:r>
              <a:rPr lang="en-US" sz="3500" dirty="0">
                <a:solidFill>
                  <a:srgbClr val="FFFFFF"/>
                </a:solidFill>
                <a:latin typeface="Courier" charset="0"/>
                <a:ea typeface="Courier" charset="0"/>
                <a:cs typeface="Courier" charset="0"/>
                <a:sym typeface="Courier" charset="0"/>
              </a:rPr>
              <a:t>-am-a-chef-node</a:t>
            </a:r>
          </a:p>
        </p:txBody>
      </p:sp>
      <p:sp>
        <p:nvSpPr>
          <p:cNvPr id="44037" name="Rectangle 5"/>
          <p:cNvSpPr>
            <a:spLocks/>
          </p:cNvSpPr>
          <p:nvPr/>
        </p:nvSpPr>
        <p:spPr bwMode="auto">
          <a:xfrm>
            <a:off x="820900" y="5241939"/>
            <a:ext cx="1466200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700" dirty="0">
                <a:latin typeface="Arial" charset="0"/>
                <a:cs typeface="Arial" charset="0"/>
                <a:sym typeface="Arial" charset="0"/>
              </a:rPr>
              <a:t>This is an example of a command to run on your target </a:t>
            </a:r>
            <a:r>
              <a:rPr lang="en-US" sz="3700" dirty="0" smtClean="0">
                <a:latin typeface="Arial" charset="0"/>
                <a:cs typeface="Arial" charset="0"/>
                <a:sym typeface="Arial" charset="0"/>
              </a:rPr>
              <a:t>node.</a:t>
            </a:r>
            <a:endParaRPr lang="en-US" sz="3700" dirty="0">
              <a:latin typeface="Arial" charset="0"/>
              <a:cs typeface="Arial" charset="0"/>
              <a:sym typeface="Arial" charset="0"/>
            </a:endParaRPr>
          </a:p>
        </p:txBody>
      </p:sp>
    </p:spTree>
    <p:extLst>
      <p:ext uri="{BB962C8B-B14F-4D97-AF65-F5344CB8AC3E}">
        <p14:creationId xmlns:p14="http://schemas.microsoft.com/office/powerpoint/2010/main" val="1150776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1"/>
          <p:cNvSpPr>
            <a:spLocks noGrp="1" noChangeArrowheads="1"/>
          </p:cNvSpPr>
          <p:nvPr>
            <p:ph type="title"/>
          </p:nvPr>
        </p:nvSpPr>
        <p:spPr/>
        <p:txBody>
          <a:bodyPr/>
          <a:lstStyle/>
          <a:p>
            <a:pPr eaLnBrk="1" hangingPunct="1">
              <a:defRPr/>
            </a:pPr>
            <a:r>
              <a:rPr lang="en-US" sz="6400" dirty="0">
                <a:sym typeface="Arial Bold" charset="0"/>
              </a:rPr>
              <a:t>Each node must have a unique name</a:t>
            </a:r>
          </a:p>
        </p:txBody>
      </p:sp>
      <p:sp>
        <p:nvSpPr>
          <p:cNvPr id="158723" name="Rectangle 2"/>
          <p:cNvSpPr>
            <a:spLocks noGrp="1" noChangeArrowheads="1"/>
          </p:cNvSpPr>
          <p:nvPr>
            <p:ph type="body" idx="1"/>
          </p:nvPr>
        </p:nvSpPr>
        <p:spPr/>
        <p:txBody>
          <a:bodyPr/>
          <a:lstStyle/>
          <a:p>
            <a:r>
              <a:rPr lang="en-US" sz="4800" dirty="0"/>
              <a:t>Every node must have a unique name within an organization</a:t>
            </a:r>
          </a:p>
          <a:p>
            <a:r>
              <a:rPr lang="en-US" sz="4800" dirty="0"/>
              <a:t>Chef defaults to the </a:t>
            </a:r>
            <a:r>
              <a:rPr lang="en-US" sz="4800" i="1" dirty="0"/>
              <a:t>Fully Qualified Domain Name</a:t>
            </a:r>
            <a:r>
              <a:rPr lang="en-US" sz="4800" dirty="0"/>
              <a:t> of the server, i.e. in the format </a:t>
            </a:r>
            <a:r>
              <a:rPr lang="en-US" sz="4800" dirty="0" err="1"/>
              <a:t>server.domain.com</a:t>
            </a:r>
            <a:endParaRPr lang="en-US" sz="4800" dirty="0"/>
          </a:p>
          <a:p>
            <a:r>
              <a:rPr lang="en-US" sz="4800" dirty="0"/>
              <a:t>We overrode it to "node1" to make typing easier</a:t>
            </a:r>
            <a:endParaRPr lang="en-US" sz="4800" dirty="0" smtClean="0"/>
          </a:p>
        </p:txBody>
      </p:sp>
    </p:spTree>
    <p:extLst>
      <p:ext uri="{BB962C8B-B14F-4D97-AF65-F5344CB8AC3E}">
        <p14:creationId xmlns:p14="http://schemas.microsoft.com/office/powerpoint/2010/main" val="1817053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ea typeface="Courier"/>
                <a:cs typeface="Courier"/>
                <a:sym typeface="Courier"/>
              </a:rPr>
              <a:t>PS\&gt;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p:txBody>
      </p:sp>
      <p:sp>
        <p:nvSpPr>
          <p:cNvPr id="234498" name="Rectangle 2"/>
          <p:cNvSpPr>
            <a:spLocks noGrp="1" noChangeArrowheads="1"/>
          </p:cNvSpPr>
          <p:nvPr>
            <p:ph type="title"/>
          </p:nvPr>
        </p:nvSpPr>
        <p:spPr/>
        <p:txBody>
          <a:bodyPr/>
          <a:lstStyle/>
          <a:p>
            <a:pPr eaLnBrk="1" hangingPunct="1">
              <a:defRPr/>
            </a:pPr>
            <a:r>
              <a:rPr lang="en-US" sz="6000" dirty="0">
                <a:sym typeface="Arial Bold" charset="0"/>
              </a:rPr>
              <a:t>Exercise: </a:t>
            </a:r>
            <a:r>
              <a:rPr lang="en-US" sz="6000" dirty="0" smtClean="0">
                <a:sym typeface="Arial Bold" charset="0"/>
              </a:rPr>
              <a:t>Show details </a:t>
            </a:r>
            <a:r>
              <a:rPr lang="en-US" sz="6000" dirty="0">
                <a:sym typeface="Arial Bold" charset="0"/>
              </a:rPr>
              <a:t>about a node</a:t>
            </a:r>
          </a:p>
        </p:txBody>
      </p:sp>
      <p:sp>
        <p:nvSpPr>
          <p:cNvPr id="7" name="Rectangle 6"/>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3300" dirty="0">
                <a:latin typeface="Courier"/>
                <a:cs typeface="Courier"/>
              </a:rPr>
              <a:t>Node Name:   node1</a:t>
            </a:r>
          </a:p>
          <a:p>
            <a:pPr eaLnBrk="1" hangingPunct="1"/>
            <a:r>
              <a:rPr lang="en-US" altLang="en-US" sz="3300" dirty="0">
                <a:latin typeface="Courier"/>
                <a:cs typeface="Courier"/>
              </a:rPr>
              <a:t>Environment: _default</a:t>
            </a:r>
          </a:p>
          <a:p>
            <a:pPr eaLnBrk="1" hangingPunct="1"/>
            <a:r>
              <a:rPr lang="en-US" altLang="en-US" sz="3300" dirty="0">
                <a:latin typeface="Courier"/>
                <a:cs typeface="Courier"/>
              </a:rPr>
              <a:t>FQDN:        C1263834251</a:t>
            </a:r>
          </a:p>
          <a:p>
            <a:pPr eaLnBrk="1" hangingPunct="1"/>
            <a:r>
              <a:rPr lang="en-US" altLang="en-US" sz="3300" dirty="0">
                <a:latin typeface="Courier"/>
                <a:cs typeface="Courier"/>
              </a:rPr>
              <a:t>IP:          10.160.33.236</a:t>
            </a:r>
          </a:p>
          <a:p>
            <a:pPr eaLnBrk="1" hangingPunct="1"/>
            <a:r>
              <a:rPr lang="en-US" altLang="en-US" sz="3300" dirty="0">
                <a:latin typeface="Courier"/>
                <a:cs typeface="Courier"/>
              </a:rPr>
              <a:t>Run List:    recipe[</a:t>
            </a:r>
            <a:r>
              <a:rPr lang="en-US" altLang="en-US" sz="3300" dirty="0" err="1" smtClean="0">
                <a:latin typeface="Courier"/>
                <a:cs typeface="Courier"/>
              </a:rPr>
              <a:t>iis_demo</a:t>
            </a:r>
            <a:r>
              <a:rPr lang="en-US" altLang="en-US" sz="3300" dirty="0" smtClean="0">
                <a:latin typeface="Courier"/>
                <a:cs typeface="Courier"/>
              </a:rPr>
              <a:t>::default]</a:t>
            </a:r>
            <a:endParaRPr lang="en-US" altLang="en-US" sz="3300" dirty="0">
              <a:latin typeface="Courier"/>
              <a:cs typeface="Courier"/>
            </a:endParaRPr>
          </a:p>
          <a:p>
            <a:pPr eaLnBrk="1" hangingPunct="1"/>
            <a:r>
              <a:rPr lang="en-US" altLang="en-US" sz="3300" dirty="0">
                <a:latin typeface="Courier"/>
                <a:cs typeface="Courier"/>
              </a:rPr>
              <a:t>Roles:</a:t>
            </a:r>
          </a:p>
          <a:p>
            <a:pPr eaLnBrk="1" hangingPunct="1"/>
            <a:r>
              <a:rPr lang="en-US" altLang="en-US" sz="3300" dirty="0">
                <a:latin typeface="Courier"/>
                <a:cs typeface="Courier"/>
              </a:rPr>
              <a:t>Recipes:     </a:t>
            </a:r>
            <a:r>
              <a:rPr lang="en-US" altLang="en-US" sz="3300" dirty="0" err="1">
                <a:latin typeface="Courier"/>
                <a:cs typeface="Courier"/>
              </a:rPr>
              <a:t>iis_demo</a:t>
            </a:r>
            <a:r>
              <a:rPr lang="en-US" altLang="en-US" sz="3300" dirty="0">
                <a:latin typeface="Courier"/>
                <a:cs typeface="Courier"/>
              </a:rPr>
              <a:t>, </a:t>
            </a:r>
            <a:r>
              <a:rPr lang="en-US" altLang="en-US" sz="3300" dirty="0" err="1">
                <a:latin typeface="Courier"/>
                <a:cs typeface="Courier"/>
              </a:rPr>
              <a:t>iis_demo</a:t>
            </a:r>
            <a:r>
              <a:rPr lang="en-US" altLang="en-US" sz="3300" dirty="0">
                <a:latin typeface="Courier"/>
                <a:cs typeface="Courier"/>
              </a:rPr>
              <a:t>::default</a:t>
            </a:r>
          </a:p>
          <a:p>
            <a:pPr eaLnBrk="1" hangingPunct="1"/>
            <a:r>
              <a:rPr lang="en-US" altLang="en-US" sz="3300" dirty="0">
                <a:latin typeface="Courier"/>
                <a:cs typeface="Courier"/>
              </a:rPr>
              <a:t>Platform:    windows 6.2.9200</a:t>
            </a:r>
          </a:p>
          <a:p>
            <a:pPr eaLnBrk="1" hangingPunct="1"/>
            <a:r>
              <a:rPr lang="en-US" altLang="en-US" sz="3300" dirty="0">
                <a:latin typeface="Courier"/>
                <a:cs typeface="Courier"/>
              </a:rPr>
              <a:t>Tags:</a:t>
            </a:r>
            <a:endParaRPr lang="en-US" altLang="en-US" sz="3300" dirty="0" smtClean="0">
              <a:latin typeface="Courier"/>
              <a:cs typeface="Courier"/>
            </a:endParaRPr>
          </a:p>
        </p:txBody>
      </p:sp>
    </p:spTree>
    <p:extLst>
      <p:ext uri="{BB962C8B-B14F-4D97-AF65-F5344CB8AC3E}">
        <p14:creationId xmlns:p14="http://schemas.microsoft.com/office/powerpoint/2010/main" val="4068633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p:txBody>
          <a:bodyPr/>
          <a:lstStyle/>
          <a:p>
            <a:pPr eaLnBrk="1" hangingPunct="1">
              <a:defRPr/>
            </a:pPr>
            <a:r>
              <a:rPr lang="en-US" sz="7200" dirty="0">
                <a:sym typeface="Arial Bold" charset="0"/>
              </a:rPr>
              <a:t>What is the Node object</a:t>
            </a:r>
          </a:p>
        </p:txBody>
      </p:sp>
      <p:sp>
        <p:nvSpPr>
          <p:cNvPr id="160771" name="Rectangle 2"/>
          <p:cNvSpPr>
            <a:spLocks noGrp="1" noChangeArrowheads="1"/>
          </p:cNvSpPr>
          <p:nvPr>
            <p:ph type="body" idx="1"/>
          </p:nvPr>
        </p:nvSpPr>
        <p:spPr/>
        <p:txBody>
          <a:bodyPr/>
          <a:lstStyle/>
          <a:p>
            <a:r>
              <a:rPr lang="en-US" dirty="0"/>
              <a:t>Nodes are made up of Attributes</a:t>
            </a:r>
          </a:p>
          <a:p>
            <a:pPr lvl="1"/>
            <a:r>
              <a:rPr lang="en-US" dirty="0"/>
              <a:t>Many are discovered </a:t>
            </a:r>
            <a:r>
              <a:rPr lang="en-US" b="1" dirty="0">
                <a:latin typeface="Arial Bold" charset="0"/>
                <a:cs typeface="Arial Bold" charset="0"/>
                <a:sym typeface="Arial Bold" charset="0"/>
              </a:rPr>
              <a:t>automatically</a:t>
            </a:r>
            <a:r>
              <a:rPr lang="en-US" dirty="0"/>
              <a:t> (platform, </a:t>
            </a:r>
            <a:r>
              <a:rPr lang="en-US" dirty="0" err="1"/>
              <a:t>ip</a:t>
            </a:r>
            <a:r>
              <a:rPr lang="en-US" dirty="0"/>
              <a:t> address, number of CPUs)</a:t>
            </a:r>
          </a:p>
          <a:p>
            <a:pPr lvl="1"/>
            <a:r>
              <a:rPr lang="en-US" dirty="0"/>
              <a:t>Many other objects in Chef can also add Node attributes (Cookbooks, Roles and Environments, Recipes, Attribute Files)</a:t>
            </a:r>
          </a:p>
          <a:p>
            <a:endParaRPr lang="en-US" dirty="0"/>
          </a:p>
          <a:p>
            <a:pPr lvl="1"/>
            <a:r>
              <a:rPr lang="en-US" dirty="0"/>
              <a:t>Nodes are stored and indexed on the Chef Server</a:t>
            </a:r>
          </a:p>
        </p:txBody>
      </p:sp>
    </p:spTree>
    <p:extLst>
      <p:ext uri="{BB962C8B-B14F-4D97-AF65-F5344CB8AC3E}">
        <p14:creationId xmlns:p14="http://schemas.microsoft.com/office/powerpoint/2010/main" val="309801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707146" y="1622425"/>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835099440"/>
      </p:ext>
    </p:extLst>
  </p:cSld>
  <p:clrMapOvr>
    <a:masterClrMapping/>
  </p:clrMapOvr>
  <p:transition xmlns:p14="http://schemas.microsoft.com/office/powerpoint/2010/mai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1"/>
          <p:cNvSpPr>
            <a:spLocks/>
          </p:cNvSpPr>
          <p:nvPr/>
        </p:nvSpPr>
        <p:spPr bwMode="auto">
          <a:xfrm>
            <a:off x="800178"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err="1" smtClean="0">
                <a:solidFill>
                  <a:srgbClr val="FFFFFF"/>
                </a:solidFill>
                <a:latin typeface="Courier"/>
                <a:ea typeface="Courier"/>
                <a:cs typeface="Courier"/>
                <a:sym typeface="Courier"/>
              </a:rPr>
              <a:t>ohai</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oh -Paging</a:t>
            </a:r>
            <a:endParaRPr lang="en-US" sz="4800" dirty="0">
              <a:solidFill>
                <a:srgbClr val="FFFFFF"/>
              </a:solidFill>
              <a:latin typeface="Courier"/>
              <a:ea typeface="Courier"/>
              <a:cs typeface="Courier"/>
              <a:sym typeface="Courier"/>
            </a:endParaRPr>
          </a:p>
        </p:txBody>
      </p:sp>
      <p:sp>
        <p:nvSpPr>
          <p:cNvPr id="236546" name="Rectangle 2"/>
          <p:cNvSpPr>
            <a:spLocks noGrp="1" noChangeArrowheads="1"/>
          </p:cNvSpPr>
          <p:nvPr>
            <p:ph type="title"/>
          </p:nvPr>
        </p:nvSpPr>
        <p:spPr/>
        <p:txBody>
          <a:bodyPr/>
          <a:lstStyle/>
          <a:p>
            <a:pPr eaLnBrk="1" hangingPunct="1">
              <a:defRPr/>
            </a:pPr>
            <a:r>
              <a:rPr lang="en-US" dirty="0">
                <a:sym typeface="Arial Bold" charset="0"/>
              </a:rPr>
              <a:t>Exercise: Run </a:t>
            </a:r>
            <a:r>
              <a:rPr lang="en-US" dirty="0" err="1">
                <a:sym typeface="Arial Bold" charset="0"/>
              </a:rPr>
              <a:t>Ohai</a:t>
            </a:r>
            <a:r>
              <a:rPr lang="en-US" dirty="0">
                <a:sym typeface="Arial Bold" charset="0"/>
              </a:rPr>
              <a:t> on Target</a:t>
            </a:r>
          </a:p>
        </p:txBody>
      </p:sp>
      <p:sp>
        <p:nvSpPr>
          <p:cNvPr id="6" name="Rectangle 5"/>
          <p:cNvSpPr>
            <a:spLocks noGrp="1" noChangeArrowheads="1"/>
          </p:cNvSpPr>
          <p:nvPr/>
        </p:nvSpPr>
        <p:spPr bwMode="auto">
          <a:xfrm>
            <a:off x="800894" y="33909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2200" dirty="0">
                <a:latin typeface="Courier"/>
                <a:cs typeface="Courier"/>
              </a:rPr>
              <a:t>{</a:t>
            </a:r>
          </a:p>
          <a:p>
            <a:pPr eaLnBrk="1" hangingPunct="1"/>
            <a:r>
              <a:rPr lang="en-US" altLang="en-US" sz="2200" dirty="0">
                <a:latin typeface="Courier"/>
                <a:cs typeface="Courier"/>
              </a:rPr>
              <a:t>  "languages": {</a:t>
            </a:r>
          </a:p>
          <a:p>
            <a:pPr eaLnBrk="1" hangingPunct="1"/>
            <a:r>
              <a:rPr lang="en-US" altLang="en-US" sz="2200" dirty="0">
                <a:latin typeface="Courier"/>
                <a:cs typeface="Courier"/>
              </a:rPr>
              <a:t>    "ruby": {</a:t>
            </a:r>
          </a:p>
          <a:p>
            <a:pPr eaLnBrk="1" hangingPunct="1"/>
            <a:r>
              <a:rPr lang="en-US" altLang="en-US" sz="2200" dirty="0">
                <a:latin typeface="Courier"/>
                <a:cs typeface="Courier"/>
              </a:rPr>
              <a:t>      "platform": "i386-mingw32",</a:t>
            </a:r>
          </a:p>
          <a:p>
            <a:pPr eaLnBrk="1" hangingPunct="1"/>
            <a:r>
              <a:rPr lang="en-US" altLang="en-US" sz="2200" dirty="0">
                <a:latin typeface="Courier"/>
                <a:cs typeface="Courier"/>
              </a:rPr>
              <a:t>      "version": "1.9.3"</a:t>
            </a:r>
            <a:r>
              <a:rPr lang="en-US" altLang="en-US" sz="2200" dirty="0" smtClean="0">
                <a:latin typeface="Courier"/>
                <a:cs typeface="Courier"/>
              </a:rPr>
              <a:t>,</a:t>
            </a:r>
          </a:p>
          <a:p>
            <a:pPr eaLnBrk="1" hangingPunct="1"/>
            <a:r>
              <a:rPr lang="en-US" altLang="en-US" sz="2200" dirty="0">
                <a:latin typeface="Courier"/>
                <a:cs typeface="Courier"/>
              </a:rPr>
              <a:t> </a:t>
            </a:r>
            <a:r>
              <a:rPr lang="en-US" altLang="en-US" sz="2200" dirty="0" smtClean="0">
                <a:latin typeface="Courier"/>
                <a:cs typeface="Courier"/>
              </a:rPr>
              <a:t>     "</a:t>
            </a:r>
            <a:r>
              <a:rPr lang="en-US" altLang="en-US" sz="2200" dirty="0" err="1">
                <a:latin typeface="Courier"/>
                <a:cs typeface="Courier"/>
              </a:rPr>
              <a:t>release_date</a:t>
            </a:r>
            <a:r>
              <a:rPr lang="en-US" altLang="en-US" sz="2200" dirty="0">
                <a:latin typeface="Courier"/>
                <a:cs typeface="Courier"/>
              </a:rPr>
              <a:t>": "2013-11-22",</a:t>
            </a:r>
          </a:p>
          <a:p>
            <a:pPr eaLnBrk="1" hangingPunct="1"/>
            <a:r>
              <a:rPr lang="en-US" altLang="en-US" sz="2200" dirty="0">
                <a:latin typeface="Courier"/>
                <a:cs typeface="Courier"/>
              </a:rPr>
              <a:t>      "target": "i386-pc-mingw32",</a:t>
            </a:r>
          </a:p>
          <a:p>
            <a:pPr eaLnBrk="1" hangingPunct="1"/>
            <a:r>
              <a:rPr lang="en-US" altLang="en-US" sz="2200" dirty="0">
                <a:latin typeface="Courier"/>
                <a:cs typeface="Courier"/>
              </a:rPr>
              <a:t>      "</a:t>
            </a:r>
            <a:r>
              <a:rPr lang="en-US" altLang="en-US" sz="2200" dirty="0" err="1">
                <a:latin typeface="Courier"/>
                <a:cs typeface="Courier"/>
              </a:rPr>
              <a:t>target_cpu</a:t>
            </a:r>
            <a:r>
              <a:rPr lang="en-US" altLang="en-US" sz="2200" dirty="0">
                <a:latin typeface="Courier"/>
                <a:cs typeface="Courier"/>
              </a:rPr>
              <a:t>": "i386",</a:t>
            </a:r>
          </a:p>
          <a:p>
            <a:pPr eaLnBrk="1" hangingPunct="1"/>
            <a:r>
              <a:rPr lang="en-US" altLang="en-US" sz="2200" dirty="0">
                <a:latin typeface="Courier"/>
                <a:cs typeface="Courier"/>
              </a:rPr>
              <a:t>      "</a:t>
            </a:r>
            <a:r>
              <a:rPr lang="en-US" altLang="en-US" sz="2200" dirty="0" err="1">
                <a:latin typeface="Courier"/>
                <a:cs typeface="Courier"/>
              </a:rPr>
              <a:t>target_vendor</a:t>
            </a:r>
            <a:r>
              <a:rPr lang="en-US" altLang="en-US" sz="2200" dirty="0">
                <a:latin typeface="Courier"/>
                <a:cs typeface="Courier"/>
              </a:rPr>
              <a:t>": "pc",</a:t>
            </a:r>
          </a:p>
          <a:p>
            <a:pPr eaLnBrk="1" hangingPunct="1"/>
            <a:r>
              <a:rPr lang="en-US" altLang="en-US" sz="2200" dirty="0">
                <a:latin typeface="Courier"/>
                <a:cs typeface="Courier"/>
              </a:rPr>
              <a:t>      "</a:t>
            </a:r>
            <a:r>
              <a:rPr lang="en-US" altLang="en-US" sz="2200" dirty="0" err="1">
                <a:latin typeface="Courier"/>
                <a:cs typeface="Courier"/>
              </a:rPr>
              <a:t>target_os</a:t>
            </a:r>
            <a:r>
              <a:rPr lang="en-US" altLang="en-US" sz="2200" dirty="0">
                <a:latin typeface="Courier"/>
                <a:cs typeface="Courier"/>
              </a:rPr>
              <a:t>": "mingw32",</a:t>
            </a:r>
          </a:p>
          <a:p>
            <a:pPr eaLnBrk="1" hangingPunct="1"/>
            <a:r>
              <a:rPr lang="en-US" altLang="en-US" sz="2200" dirty="0">
                <a:latin typeface="Courier"/>
                <a:cs typeface="Courier"/>
              </a:rPr>
              <a:t>      "host": "i686-pc-mingw32",</a:t>
            </a:r>
          </a:p>
          <a:p>
            <a:pPr eaLnBrk="1" hangingPunct="1"/>
            <a:r>
              <a:rPr lang="en-US" altLang="en-US" sz="2200" dirty="0">
                <a:latin typeface="Courier"/>
                <a:cs typeface="Courier"/>
              </a:rPr>
              <a:t>      "</a:t>
            </a:r>
            <a:r>
              <a:rPr lang="en-US" altLang="en-US" sz="2200" dirty="0" err="1">
                <a:latin typeface="Courier"/>
                <a:cs typeface="Courier"/>
              </a:rPr>
              <a:t>host_cpu</a:t>
            </a:r>
            <a:r>
              <a:rPr lang="en-US" altLang="en-US" sz="2200" dirty="0">
                <a:latin typeface="Courier"/>
                <a:cs typeface="Courier"/>
              </a:rPr>
              <a:t>": "i686",</a:t>
            </a:r>
          </a:p>
          <a:p>
            <a:pPr eaLnBrk="1" hangingPunct="1"/>
            <a:r>
              <a:rPr lang="en-US" altLang="en-US" sz="2200" dirty="0">
                <a:latin typeface="Courier"/>
                <a:cs typeface="Courier"/>
              </a:rPr>
              <a:t>      "</a:t>
            </a:r>
            <a:r>
              <a:rPr lang="en-US" altLang="en-US" sz="2200" dirty="0" err="1">
                <a:latin typeface="Courier"/>
                <a:cs typeface="Courier"/>
              </a:rPr>
              <a:t>host_os</a:t>
            </a:r>
            <a:r>
              <a:rPr lang="en-US" altLang="en-US" sz="2200" dirty="0">
                <a:latin typeface="Courier"/>
                <a:cs typeface="Courier"/>
              </a:rPr>
              <a:t>": "mingw32",</a:t>
            </a:r>
          </a:p>
          <a:p>
            <a:pPr eaLnBrk="1" hangingPunct="1"/>
            <a:r>
              <a:rPr lang="en-US" altLang="en-US" sz="2200" dirty="0">
                <a:latin typeface="Courier"/>
                <a:cs typeface="Courier"/>
              </a:rPr>
              <a:t>      "</a:t>
            </a:r>
            <a:r>
              <a:rPr lang="en-US" altLang="en-US" sz="2200" dirty="0" err="1">
                <a:latin typeface="Courier"/>
                <a:cs typeface="Courier"/>
              </a:rPr>
              <a:t>host_vendor</a:t>
            </a:r>
            <a:r>
              <a:rPr lang="en-US" altLang="en-US" sz="2200" dirty="0">
                <a:latin typeface="Courier"/>
                <a:cs typeface="Courier"/>
              </a:rPr>
              <a:t>": "pc"</a:t>
            </a:r>
            <a:r>
              <a:rPr lang="en-US" altLang="en-US" sz="2200" dirty="0" smtClean="0">
                <a:latin typeface="Courier"/>
                <a:cs typeface="Courier"/>
              </a:rPr>
              <a:t>,</a:t>
            </a:r>
          </a:p>
          <a:p>
            <a:pPr eaLnBrk="1" hangingPunct="1"/>
            <a:r>
              <a:rPr lang="en-US" altLang="en-US" sz="2200" dirty="0" smtClean="0">
                <a:latin typeface="Courier"/>
                <a:cs typeface="Courier"/>
              </a:rPr>
              <a:t>      ….</a:t>
            </a:r>
          </a:p>
        </p:txBody>
      </p:sp>
    </p:spTree>
    <p:extLst>
      <p:ext uri="{BB962C8B-B14F-4D97-AF65-F5344CB8AC3E}">
        <p14:creationId xmlns:p14="http://schemas.microsoft.com/office/powerpoint/2010/main" val="34377566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node show </a:t>
            </a:r>
            <a:r>
              <a:rPr lang="en-US" sz="4000" dirty="0" smtClean="0">
                <a:solidFill>
                  <a:srgbClr val="FFFFFF"/>
                </a:solidFill>
                <a:latin typeface="Courier"/>
                <a:ea typeface="Courier"/>
                <a:cs typeface="Courier"/>
                <a:sym typeface="Courier"/>
              </a:rPr>
              <a:t>node1 –l</a:t>
            </a:r>
            <a:endParaRPr lang="en-US" sz="4000" dirty="0">
              <a:solidFill>
                <a:srgbClr val="FFFFFF"/>
              </a:solidFill>
              <a:latin typeface="Courier"/>
              <a:ea typeface="Courier"/>
              <a:cs typeface="Courier"/>
              <a:sym typeface="Courier"/>
            </a:endParaRPr>
          </a:p>
        </p:txBody>
      </p:sp>
      <p:sp>
        <p:nvSpPr>
          <p:cNvPr id="238594"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smtClean="0">
                <a:sym typeface="Arial Bold" charset="0"/>
              </a:rPr>
              <a:t>Show all </a:t>
            </a:r>
            <a:r>
              <a:rPr lang="en-US" sz="5200" dirty="0">
                <a:sym typeface="Arial Bold" charset="0"/>
              </a:rPr>
              <a:t>the attributes of a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5"/>
            <a:r>
              <a:rPr lang="en-US" altLang="en-US" sz="2400" dirty="0">
                <a:latin typeface="Courier"/>
                <a:cs typeface="Courier"/>
              </a:rPr>
              <a:t>Node Name:   node1</a:t>
            </a:r>
          </a:p>
          <a:p>
            <a:pPr lvl="5"/>
            <a:r>
              <a:rPr lang="en-US" altLang="en-US" sz="2400" dirty="0">
                <a:latin typeface="Courier"/>
                <a:cs typeface="Courier"/>
              </a:rPr>
              <a:t>Environment: _default</a:t>
            </a:r>
          </a:p>
          <a:p>
            <a:pPr lvl="5"/>
            <a:r>
              <a:rPr lang="en-US" altLang="en-US" sz="2400" dirty="0">
                <a:latin typeface="Courier"/>
                <a:cs typeface="Courier"/>
              </a:rPr>
              <a:t>FQDN:        C1263834251</a:t>
            </a:r>
          </a:p>
          <a:p>
            <a:pPr lvl="5"/>
            <a:r>
              <a:rPr lang="en-US" altLang="en-US" sz="2400" dirty="0">
                <a:latin typeface="Courier"/>
                <a:cs typeface="Courier"/>
              </a:rPr>
              <a:t>IP:          10.160.33.236</a:t>
            </a:r>
          </a:p>
          <a:p>
            <a:pPr lvl="5"/>
            <a:r>
              <a:rPr lang="en-US" altLang="en-US" sz="2400" dirty="0">
                <a:latin typeface="Courier"/>
                <a:cs typeface="Courier"/>
              </a:rPr>
              <a:t>Run List:    recipe[</a:t>
            </a:r>
            <a:r>
              <a:rPr lang="en-US" altLang="en-US" sz="2400" dirty="0" err="1" smtClean="0">
                <a:latin typeface="Courier"/>
                <a:cs typeface="Courier"/>
              </a:rPr>
              <a:t>iis_demo</a:t>
            </a:r>
            <a:r>
              <a:rPr lang="en-US" altLang="en-US" sz="2400" dirty="0" smtClean="0">
                <a:latin typeface="Courier"/>
                <a:cs typeface="Courier"/>
              </a:rPr>
              <a:t>::default]</a:t>
            </a:r>
            <a:endParaRPr lang="en-US" altLang="en-US" sz="2400" dirty="0">
              <a:latin typeface="Courier"/>
              <a:cs typeface="Courier"/>
            </a:endParaRPr>
          </a:p>
          <a:p>
            <a:pPr lvl="5"/>
            <a:r>
              <a:rPr lang="en-US" altLang="en-US" sz="2400" dirty="0">
                <a:latin typeface="Courier"/>
                <a:cs typeface="Courier"/>
              </a:rPr>
              <a:t>Roles:</a:t>
            </a:r>
          </a:p>
          <a:p>
            <a:pPr lvl="5"/>
            <a:r>
              <a:rPr lang="en-US" altLang="en-US" sz="2400" dirty="0">
                <a:latin typeface="Courier"/>
                <a:cs typeface="Courier"/>
              </a:rPr>
              <a:t>Recipes:     </a:t>
            </a:r>
            <a:r>
              <a:rPr lang="en-US" altLang="en-US" sz="2400" dirty="0" err="1" smtClean="0">
                <a:latin typeface="Courier"/>
                <a:cs typeface="Courier"/>
              </a:rPr>
              <a:t>iis_demo</a:t>
            </a:r>
            <a:r>
              <a:rPr lang="en-US" altLang="en-US" sz="2400" dirty="0">
                <a:latin typeface="Courier"/>
                <a:cs typeface="Courier"/>
              </a:rPr>
              <a:t>::default</a:t>
            </a:r>
          </a:p>
          <a:p>
            <a:pPr lvl="5"/>
            <a:r>
              <a:rPr lang="en-US" altLang="en-US" sz="2400" dirty="0">
                <a:latin typeface="Courier"/>
                <a:cs typeface="Courier"/>
              </a:rPr>
              <a:t>Platform:    windows 6.2.9200</a:t>
            </a:r>
          </a:p>
          <a:p>
            <a:pPr lvl="5"/>
            <a:r>
              <a:rPr lang="en-US" altLang="en-US" sz="2400" dirty="0">
                <a:latin typeface="Courier"/>
                <a:cs typeface="Courier"/>
              </a:rPr>
              <a:t>Tags:</a:t>
            </a:r>
          </a:p>
          <a:p>
            <a:pPr lvl="5"/>
            <a:r>
              <a:rPr lang="en-US" altLang="en-US" sz="2400" dirty="0">
                <a:latin typeface="Courier"/>
                <a:cs typeface="Courier"/>
              </a:rPr>
              <a:t>Attributes</a:t>
            </a:r>
            <a:r>
              <a:rPr lang="en-US" altLang="en-US" sz="2400" dirty="0" smtClean="0">
                <a:latin typeface="Courier"/>
                <a:cs typeface="Courier"/>
              </a:rPr>
              <a:t>:</a:t>
            </a:r>
          </a:p>
          <a:p>
            <a:pPr lvl="5"/>
            <a:r>
              <a:rPr lang="en-US" altLang="en-US" sz="2400" dirty="0" smtClean="0">
                <a:latin typeface="Courier"/>
                <a:cs typeface="Courier"/>
              </a:rPr>
              <a:t>…</a:t>
            </a:r>
          </a:p>
        </p:txBody>
      </p:sp>
    </p:spTree>
    <p:extLst>
      <p:ext uri="{BB962C8B-B14F-4D97-AF65-F5344CB8AC3E}">
        <p14:creationId xmlns:p14="http://schemas.microsoft.com/office/powerpoint/2010/main" val="17152809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node show </a:t>
            </a:r>
            <a:r>
              <a:rPr lang="en-US" sz="4800" dirty="0" smtClean="0">
                <a:solidFill>
                  <a:srgbClr val="FFFFFF"/>
                </a:solidFill>
                <a:latin typeface="Courier"/>
                <a:ea typeface="Courier"/>
                <a:cs typeface="Courier"/>
                <a:sym typeface="Courier"/>
              </a:rPr>
              <a:t>node1 -</a:t>
            </a:r>
            <a:r>
              <a:rPr lang="en-US" sz="4800" dirty="0" err="1">
                <a:solidFill>
                  <a:srgbClr val="FFFFFF"/>
                </a:solidFill>
                <a:latin typeface="Courier"/>
                <a:ea typeface="Courier"/>
                <a:cs typeface="Courier"/>
                <a:sym typeface="Courier"/>
              </a:rPr>
              <a:t>Fj</a:t>
            </a:r>
            <a:endParaRPr lang="en-US" sz="4800" dirty="0">
              <a:solidFill>
                <a:srgbClr val="FFFFFF"/>
              </a:solidFill>
              <a:latin typeface="Courier"/>
              <a:ea typeface="Courier"/>
              <a:cs typeface="Courier"/>
              <a:sym typeface="Courier"/>
            </a:endParaRPr>
          </a:p>
        </p:txBody>
      </p:sp>
      <p:sp>
        <p:nvSpPr>
          <p:cNvPr id="239618" name="Rectangle 2"/>
          <p:cNvSpPr>
            <a:spLocks noGrp="1" noChangeArrowheads="1"/>
          </p:cNvSpPr>
          <p:nvPr>
            <p:ph type="title"/>
          </p:nvPr>
        </p:nvSpPr>
        <p:spPr/>
        <p:txBody>
          <a:bodyPr/>
          <a:lstStyle/>
          <a:p>
            <a:pPr eaLnBrk="1" hangingPunct="1">
              <a:defRPr/>
            </a:pPr>
            <a:r>
              <a:rPr lang="en-US" sz="5200" dirty="0">
                <a:sym typeface="Arial Bold" charset="0"/>
              </a:rPr>
              <a:t>Exercise: </a:t>
            </a:r>
            <a:r>
              <a:rPr lang="en-US" sz="5200" dirty="0"/>
              <a:t>Show the </a:t>
            </a:r>
            <a:r>
              <a:rPr lang="en-US" sz="5200" dirty="0">
                <a:sym typeface="Arial Bold" charset="0"/>
              </a:rPr>
              <a:t>raw format of the node</a:t>
            </a:r>
          </a:p>
        </p:txBody>
      </p:sp>
      <p:sp>
        <p:nvSpPr>
          <p:cNvPr id="6" name="Rectangle 5"/>
          <p:cNvSpPr>
            <a:spLocks noGrp="1" noChangeArrowheads="1"/>
          </p:cNvSpPr>
          <p:nvPr/>
        </p:nvSpPr>
        <p:spPr bwMode="auto">
          <a:xfrm>
            <a:off x="800894" y="35052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sz="4000" dirty="0">
                <a:latin typeface="Courier"/>
                <a:cs typeface="Courier"/>
              </a:rPr>
              <a:t>{</a:t>
            </a:r>
          </a:p>
          <a:p>
            <a:pPr eaLnBrk="1" hangingPunct="1"/>
            <a:r>
              <a:rPr lang="en-US" altLang="en-US" sz="4000" dirty="0">
                <a:latin typeface="Courier"/>
                <a:cs typeface="Courier"/>
              </a:rPr>
              <a:t>  "name": "node1",</a:t>
            </a:r>
          </a:p>
          <a:p>
            <a:pPr eaLnBrk="1" hangingPunct="1"/>
            <a:r>
              <a:rPr lang="en-US" altLang="en-US" sz="4000" dirty="0">
                <a:latin typeface="Courier"/>
                <a:cs typeface="Courier"/>
              </a:rPr>
              <a:t>  "</a:t>
            </a:r>
            <a:r>
              <a:rPr lang="en-US" altLang="en-US" sz="4000" dirty="0" err="1">
                <a:latin typeface="Courier"/>
                <a:cs typeface="Courier"/>
              </a:rPr>
              <a:t>chef_environment</a:t>
            </a:r>
            <a:r>
              <a:rPr lang="en-US" altLang="en-US" sz="4000" dirty="0">
                <a:latin typeface="Courier"/>
                <a:cs typeface="Courier"/>
              </a:rPr>
              <a:t>": "_default",</a:t>
            </a:r>
          </a:p>
          <a:p>
            <a:pPr eaLnBrk="1" hangingPunct="1"/>
            <a:r>
              <a:rPr lang="en-US" altLang="en-US" sz="4000" dirty="0">
                <a:latin typeface="Courier"/>
                <a:cs typeface="Courier"/>
              </a:rPr>
              <a:t>  "</a:t>
            </a:r>
            <a:r>
              <a:rPr lang="en-US" altLang="en-US" sz="4000" dirty="0" err="1">
                <a:latin typeface="Courier"/>
                <a:cs typeface="Courier"/>
              </a:rPr>
              <a:t>run_list</a:t>
            </a:r>
            <a:r>
              <a:rPr lang="en-US" altLang="en-US" sz="4000" dirty="0">
                <a:latin typeface="Courier"/>
                <a:cs typeface="Courier"/>
              </a:rPr>
              <a:t>": </a:t>
            </a:r>
            <a:r>
              <a:rPr lang="en-US" altLang="en-US" sz="4000" dirty="0" smtClean="0">
                <a:latin typeface="Courier"/>
                <a:cs typeface="Courier"/>
              </a:rPr>
              <a:t>["</a:t>
            </a:r>
            <a:r>
              <a:rPr lang="en-US" altLang="en-US" sz="4000" dirty="0">
                <a:latin typeface="Courier"/>
                <a:cs typeface="Courier"/>
              </a:rPr>
              <a:t>recipe[</a:t>
            </a:r>
            <a:r>
              <a:rPr lang="en-US" altLang="en-US" sz="4000" dirty="0" err="1" smtClean="0">
                <a:latin typeface="Courier"/>
                <a:cs typeface="Courier"/>
              </a:rPr>
              <a:t>iis_demo</a:t>
            </a:r>
            <a:r>
              <a:rPr lang="en-US" altLang="en-US" sz="4000" dirty="0" smtClean="0">
                <a:latin typeface="Courier"/>
                <a:cs typeface="Courier"/>
              </a:rPr>
              <a:t>::default]</a:t>
            </a:r>
            <a:r>
              <a:rPr lang="en-US" altLang="en-US" sz="4000" dirty="0" smtClean="0">
                <a:latin typeface="Courier"/>
                <a:cs typeface="Courier"/>
              </a:rPr>
              <a:t>”]</a:t>
            </a:r>
            <a:r>
              <a:rPr lang="en-US" altLang="en-US" sz="4000" dirty="0">
                <a:latin typeface="Courier"/>
                <a:cs typeface="Courier"/>
              </a:rPr>
              <a:t>,</a:t>
            </a:r>
          </a:p>
          <a:p>
            <a:pPr eaLnBrk="1" hangingPunct="1"/>
            <a:r>
              <a:rPr lang="en-US" altLang="en-US" sz="4000" dirty="0">
                <a:latin typeface="Courier"/>
                <a:cs typeface="Courier"/>
              </a:rPr>
              <a:t>  "normal": </a:t>
            </a:r>
            <a:r>
              <a:rPr lang="en-US" altLang="en-US" sz="4000" dirty="0" smtClean="0">
                <a:latin typeface="Courier"/>
                <a:cs typeface="Courier"/>
              </a:rPr>
              <a:t>{"</a:t>
            </a:r>
            <a:r>
              <a:rPr lang="en-US" altLang="en-US" sz="4000" dirty="0">
                <a:latin typeface="Courier"/>
                <a:cs typeface="Courier"/>
              </a:rPr>
              <a:t>tags": </a:t>
            </a:r>
            <a:r>
              <a:rPr lang="en-US" altLang="en-US" sz="4000" dirty="0" smtClean="0">
                <a:latin typeface="Courier"/>
                <a:cs typeface="Courier"/>
              </a:rPr>
              <a:t>[]}</a:t>
            </a:r>
            <a:endParaRPr lang="en-US" altLang="en-US" sz="4000" dirty="0">
              <a:latin typeface="Courier"/>
              <a:cs typeface="Courier"/>
            </a:endParaRPr>
          </a:p>
          <a:p>
            <a:pPr eaLnBrk="1" hangingPunct="1"/>
            <a:r>
              <a:rPr lang="en-US" altLang="en-US" sz="4000" dirty="0">
                <a:latin typeface="Courier"/>
                <a:cs typeface="Courier"/>
              </a:rPr>
              <a:t>}</a:t>
            </a:r>
            <a:endParaRPr lang="en-US" altLang="en-US" sz="4000" dirty="0" smtClean="0">
              <a:latin typeface="Courier"/>
              <a:cs typeface="Courier"/>
            </a:endParaRPr>
          </a:p>
        </p:txBody>
      </p:sp>
    </p:spTree>
    <p:extLst>
      <p:ext uri="{BB962C8B-B14F-4D97-AF65-F5344CB8AC3E}">
        <p14:creationId xmlns:p14="http://schemas.microsoft.com/office/powerpoint/2010/main" val="3010437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node show </a:t>
            </a:r>
            <a:r>
              <a:rPr lang="en-US" sz="3600" dirty="0" smtClean="0">
                <a:solidFill>
                  <a:srgbClr val="FFFFFF"/>
                </a:solidFill>
                <a:latin typeface="Courier"/>
                <a:ea typeface="Courier"/>
                <a:cs typeface="Courier"/>
                <a:sym typeface="Courier"/>
              </a:rPr>
              <a:t>node1 -</a:t>
            </a:r>
            <a:r>
              <a:rPr lang="en-US" sz="3600" dirty="0">
                <a:solidFill>
                  <a:srgbClr val="FFFFFF"/>
                </a:solidFill>
                <a:latin typeface="Courier"/>
                <a:ea typeface="Courier"/>
                <a:cs typeface="Courier"/>
                <a:sym typeface="Courier"/>
              </a:rPr>
              <a:t>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5762" name="Rectangle 2"/>
          <p:cNvSpPr>
            <a:spLocks noGrp="1" noChangeArrowheads="1"/>
          </p:cNvSpPr>
          <p:nvPr>
            <p:ph type="title"/>
          </p:nvPr>
        </p:nvSpPr>
        <p:spPr/>
        <p:txBody>
          <a:bodyPr/>
          <a:lstStyle/>
          <a:p>
            <a:pPr eaLnBrk="1" hangingPunct="1">
              <a:defRPr/>
            </a:pPr>
            <a:r>
              <a:rPr lang="en-US" sz="5000">
                <a:sym typeface="Arial Bold" charset="0"/>
              </a:rPr>
              <a:t>Exercise: Show only the new company attribute</a:t>
            </a:r>
          </a:p>
        </p:txBody>
      </p:sp>
      <p:sp>
        <p:nvSpPr>
          <p:cNvPr id="5" name="Rectangle 4"/>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node1:</a:t>
            </a:r>
          </a:p>
          <a:p>
            <a:pPr eaLnBrk="1" hangingPunct="1"/>
            <a:r>
              <a:rPr lang="en-US" altLang="en-US" dirty="0" smtClean="0">
                <a:latin typeface="Courier"/>
                <a:cs typeface="Courier"/>
              </a:rPr>
              <a:t>  </a:t>
            </a:r>
            <a:r>
              <a:rPr lang="en-US" altLang="en-US" dirty="0" err="1" smtClean="0">
                <a:latin typeface="Courier"/>
                <a:cs typeface="Courier"/>
              </a:rPr>
              <a:t>fqdn</a:t>
            </a:r>
            <a:r>
              <a:rPr lang="en-US" altLang="en-US" dirty="0" smtClean="0">
                <a:latin typeface="Courier"/>
                <a:cs typeface="Courier"/>
              </a:rPr>
              <a:t>: </a:t>
            </a:r>
            <a:r>
              <a:rPr lang="en-US" altLang="en-US" dirty="0">
                <a:latin typeface="Courier"/>
                <a:cs typeface="Courier"/>
              </a:rPr>
              <a:t>C1263834251</a:t>
            </a:r>
            <a:endParaRPr lang="en-US" altLang="en-US" dirty="0" smtClean="0">
              <a:latin typeface="Courier"/>
              <a:cs typeface="Courier"/>
            </a:endParaRPr>
          </a:p>
        </p:txBody>
      </p:sp>
    </p:spTree>
    <p:extLst>
      <p:ext uri="{BB962C8B-B14F-4D97-AF65-F5344CB8AC3E}">
        <p14:creationId xmlns:p14="http://schemas.microsoft.com/office/powerpoint/2010/main" val="946798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p:cNvSpPr>
          <p:nvPr/>
        </p:nvSpPr>
        <p:spPr bwMode="auto">
          <a:xfrm>
            <a:off x="812880" y="1854202"/>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search node "*:*" -a </a:t>
            </a:r>
            <a:r>
              <a:rPr lang="en-US" sz="3600" dirty="0" err="1" smtClean="0">
                <a:solidFill>
                  <a:srgbClr val="FFFFFF"/>
                </a:solidFill>
                <a:latin typeface="Courier"/>
                <a:ea typeface="Courier"/>
                <a:cs typeface="Courier"/>
                <a:sym typeface="Courier"/>
              </a:rPr>
              <a:t>fqdn</a:t>
            </a:r>
            <a:endParaRPr lang="en-US" sz="3600" dirty="0">
              <a:solidFill>
                <a:srgbClr val="FFFFFF"/>
              </a:solidFill>
              <a:latin typeface="Courier"/>
              <a:ea typeface="Courier"/>
              <a:cs typeface="Courier"/>
              <a:sym typeface="Courier"/>
            </a:endParaRPr>
          </a:p>
        </p:txBody>
      </p:sp>
      <p:sp>
        <p:nvSpPr>
          <p:cNvPr id="246786" name="Rectangle 2"/>
          <p:cNvSpPr>
            <a:spLocks noGrp="1" noChangeArrowheads="1"/>
          </p:cNvSpPr>
          <p:nvPr>
            <p:ph type="title"/>
          </p:nvPr>
        </p:nvSpPr>
        <p:spPr/>
        <p:txBody>
          <a:bodyPr/>
          <a:lstStyle/>
          <a:p>
            <a:pPr eaLnBrk="1" hangingPunct="1">
              <a:defRPr/>
            </a:pPr>
            <a:r>
              <a:rPr lang="en-US" sz="5600">
                <a:sym typeface="Arial Bold" charset="0"/>
              </a:rPr>
              <a:t>Exercise: Use search to find the same data</a:t>
            </a:r>
          </a:p>
        </p:txBody>
      </p:sp>
      <p:sp>
        <p:nvSpPr>
          <p:cNvPr id="6" name="Rectangle 5"/>
          <p:cNvSpPr>
            <a:spLocks noGrp="1" noChangeArrowheads="1"/>
          </p:cNvSpPr>
          <p:nvPr/>
        </p:nvSpPr>
        <p:spPr bwMode="auto">
          <a:xfrm>
            <a:off x="800894" y="3467100"/>
            <a:ext cx="14655800" cy="5143500"/>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eaLnBrk="1" hangingPunct="1"/>
            <a:r>
              <a:rPr lang="en-US" altLang="en-US" dirty="0" smtClean="0">
                <a:latin typeface="Courier"/>
                <a:cs typeface="Courier"/>
              </a:rPr>
              <a:t>1 items found</a:t>
            </a:r>
          </a:p>
          <a:p>
            <a:pPr eaLnBrk="1" hangingPunct="1"/>
            <a:endParaRPr lang="en-US" altLang="en-US" dirty="0" smtClean="0">
              <a:latin typeface="Courier"/>
              <a:cs typeface="Courier"/>
            </a:endParaRPr>
          </a:p>
          <a:p>
            <a:pPr eaLnBrk="1" hangingPunct="1"/>
            <a:r>
              <a:rPr lang="en-US" altLang="en-US" dirty="0">
                <a:latin typeface="Courier"/>
                <a:cs typeface="Courier"/>
              </a:rPr>
              <a:t>node1:</a:t>
            </a:r>
          </a:p>
          <a:p>
            <a:pPr eaLnBrk="1" hangingPunct="1"/>
            <a:r>
              <a:rPr lang="en-US" altLang="en-US" dirty="0">
                <a:latin typeface="Courier"/>
                <a:cs typeface="Courier"/>
              </a:rPr>
              <a:t>  </a:t>
            </a:r>
            <a:r>
              <a:rPr lang="en-US" altLang="en-US" dirty="0" err="1">
                <a:latin typeface="Courier"/>
                <a:cs typeface="Courier"/>
              </a:rPr>
              <a:t>fqdn</a:t>
            </a:r>
            <a:r>
              <a:rPr lang="en-US" altLang="en-US" dirty="0">
                <a:latin typeface="Courier"/>
                <a:cs typeface="Courier"/>
              </a:rPr>
              <a:t>: C1263834251</a:t>
            </a:r>
            <a:endParaRPr lang="en-US" altLang="en-US" dirty="0" smtClean="0">
              <a:latin typeface="Courier"/>
              <a:cs typeface="Courier"/>
            </a:endParaRPr>
          </a:p>
        </p:txBody>
      </p:sp>
    </p:spTree>
    <p:extLst>
      <p:ext uri="{BB962C8B-B14F-4D97-AF65-F5344CB8AC3E}">
        <p14:creationId xmlns:p14="http://schemas.microsoft.com/office/powerpoint/2010/main" val="1576606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169987" name="Rectangle 2"/>
          <p:cNvSpPr>
            <a:spLocks noGrp="1" noChangeArrowheads="1"/>
          </p:cNvSpPr>
          <p:nvPr>
            <p:ph type="body" idx="1"/>
          </p:nvPr>
        </p:nvSpPr>
        <p:spPr/>
        <p:txBody>
          <a:bodyPr/>
          <a:lstStyle/>
          <a:p>
            <a:pPr eaLnBrk="1" hangingPunct="1"/>
            <a:endParaRPr lang="en-US" dirty="0" smtClean="0"/>
          </a:p>
          <a:p>
            <a:pPr eaLnBrk="1" hangingPunct="1"/>
            <a:r>
              <a:rPr lang="en-US" dirty="0" smtClean="0"/>
              <a:t>What is the Node object?</a:t>
            </a:r>
          </a:p>
          <a:p>
            <a:pPr eaLnBrk="1" hangingPunct="1"/>
            <a:r>
              <a:rPr lang="en-US" dirty="0" smtClean="0"/>
              <a:t>What is a Node Attribute?</a:t>
            </a:r>
          </a:p>
          <a:p>
            <a:pPr eaLnBrk="1" hangingPunct="1"/>
            <a:r>
              <a:rPr lang="en-US" dirty="0" smtClean="0"/>
              <a:t>How do you display all the attributes of a Node?</a:t>
            </a:r>
          </a:p>
          <a:p>
            <a:pPr eaLnBrk="1" hangingPunct="1"/>
            <a:r>
              <a:rPr lang="en-US" dirty="0" smtClean="0"/>
              <a:t>Can you search for the </a:t>
            </a:r>
            <a:r>
              <a:rPr lang="en-US" dirty="0" err="1" smtClean="0">
                <a:latin typeface="Arial Bold" pitchFamily="34" charset="0"/>
                <a:cs typeface="Arial Bold" pitchFamily="34" charset="0"/>
                <a:sym typeface="Arial Bold" pitchFamily="34" charset="0"/>
              </a:rPr>
              <a:t>cpu</a:t>
            </a:r>
            <a:r>
              <a:rPr lang="en-US" dirty="0" smtClean="0">
                <a:latin typeface="Arial Bold" pitchFamily="34" charset="0"/>
                <a:cs typeface="Arial Bold" pitchFamily="34" charset="0"/>
                <a:sym typeface="Arial Bold" pitchFamily="34" charset="0"/>
              </a:rPr>
              <a:t> </a:t>
            </a:r>
            <a:r>
              <a:rPr lang="en-US" dirty="0" smtClean="0"/>
              <a:t>attribute of your node? </a:t>
            </a:r>
          </a:p>
        </p:txBody>
      </p:sp>
    </p:spTree>
    <p:extLst>
      <p:ext uri="{BB962C8B-B14F-4D97-AF65-F5344CB8AC3E}">
        <p14:creationId xmlns:p14="http://schemas.microsoft.com/office/powerpoint/2010/main" val="4070199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ln/>
        </p:spPr>
        <p:txBody>
          <a:bodyPr/>
          <a:lstStyle/>
          <a:p>
            <a:r>
              <a:rPr lang="en-US" dirty="0"/>
              <a:t>Instructor Introduction</a:t>
            </a:r>
          </a:p>
        </p:txBody>
      </p:sp>
      <p:sp>
        <p:nvSpPr>
          <p:cNvPr id="24578" name="Rectangle 2"/>
          <p:cNvSpPr>
            <a:spLocks noGrp="1" noChangeArrowheads="1"/>
          </p:cNvSpPr>
          <p:nvPr>
            <p:ph type="body" idx="1"/>
          </p:nvPr>
        </p:nvSpPr>
        <p:spPr>
          <a:xfrm>
            <a:off x="800273" y="1752600"/>
            <a:ext cx="14657233" cy="6858003"/>
          </a:xfrm>
          <a:ln/>
        </p:spPr>
        <p:txBody>
          <a:bodyPr/>
          <a:lstStyle/>
          <a:p>
            <a:r>
              <a:rPr lang="en-US" sz="4200" dirty="0" smtClean="0"/>
              <a:t>Alex Vinyar</a:t>
            </a:r>
            <a:endParaRPr lang="en-US" sz="4200" dirty="0"/>
          </a:p>
          <a:p>
            <a:r>
              <a:rPr lang="en-US" sz="4200" dirty="0" smtClean="0"/>
              <a:t>Automation Consultant with Chef</a:t>
            </a:r>
            <a:endParaRPr lang="en-US" sz="4200" dirty="0"/>
          </a:p>
          <a:p>
            <a:r>
              <a:rPr lang="en-US" sz="4200" dirty="0"/>
              <a:t>Previous job roles/background</a:t>
            </a:r>
          </a:p>
          <a:p>
            <a:pPr marL="405040" lvl="1" indent="0">
              <a:buNone/>
            </a:pPr>
            <a:r>
              <a:rPr lang="en-US" sz="4200" dirty="0" smtClean="0"/>
              <a:t>		</a:t>
            </a:r>
            <a:r>
              <a:rPr lang="en-US" sz="4200" dirty="0" err="1" smtClean="0"/>
              <a:t>Automator</a:t>
            </a:r>
            <a:r>
              <a:rPr lang="en-US" sz="4200" dirty="0" smtClean="0"/>
              <a:t> at Microsoft, Xbox, Expedia</a:t>
            </a:r>
            <a:endParaRPr lang="en-US" sz="4200" dirty="0"/>
          </a:p>
          <a:p>
            <a:r>
              <a:rPr lang="en-US" sz="4200" dirty="0"/>
              <a:t>Experience with Chef and/or </a:t>
            </a:r>
            <a:r>
              <a:rPr lang="en-US" sz="4200" dirty="0" err="1"/>
              <a:t>config</a:t>
            </a:r>
            <a:r>
              <a:rPr lang="en-US" sz="4200" dirty="0"/>
              <a:t> </a:t>
            </a:r>
            <a:r>
              <a:rPr lang="en-US" sz="4200" dirty="0" smtClean="0"/>
              <a:t>management</a:t>
            </a:r>
          </a:p>
          <a:p>
            <a:pPr marL="0" indent="0">
              <a:buNone/>
            </a:pPr>
            <a:r>
              <a:rPr lang="en-US" sz="4200" dirty="0"/>
              <a:t>	</a:t>
            </a:r>
            <a:r>
              <a:rPr lang="en-US" sz="4200" dirty="0" smtClean="0"/>
              <a:t>	All kinds of automation in the windows world</a:t>
            </a:r>
            <a:endParaRPr lang="en-US" sz="4200" dirty="0"/>
          </a:p>
          <a:p>
            <a:r>
              <a:rPr lang="en-US" sz="4200" dirty="0"/>
              <a:t>Favorite Text </a:t>
            </a:r>
            <a:r>
              <a:rPr lang="en-US" sz="4200" dirty="0" smtClean="0"/>
              <a:t>Editor</a:t>
            </a:r>
          </a:p>
          <a:p>
            <a:pPr marL="0" indent="0">
              <a:buNone/>
            </a:pPr>
            <a:r>
              <a:rPr lang="en-US" sz="4200" dirty="0"/>
              <a:t>	</a:t>
            </a:r>
            <a:r>
              <a:rPr lang="en-US" sz="4200" dirty="0" smtClean="0"/>
              <a:t>	Awesome Sublime</a:t>
            </a:r>
            <a:endParaRPr lang="en-US" sz="4200" dirty="0"/>
          </a:p>
        </p:txBody>
      </p:sp>
    </p:spTree>
    <p:extLst>
      <p:ext uri="{BB962C8B-B14F-4D97-AF65-F5344CB8AC3E}">
        <p14:creationId xmlns:p14="http://schemas.microsoft.com/office/powerpoint/2010/main" val="2279229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p:cNvSpPr>
          <p:nvPr/>
        </p:nvSpPr>
        <p:spPr bwMode="auto">
          <a:xfrm>
            <a:off x="800273" y="1854202"/>
            <a:ext cx="14657233"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1771" tIns="221771" rIns="221771" bIns="221771" anchor="ctr"/>
          <a:lstStyle/>
          <a:p>
            <a:pPr algn="l"/>
            <a:r>
              <a:rPr lang="en-US" sz="4600" dirty="0" smtClean="0">
                <a:solidFill>
                  <a:schemeClr val="bg1"/>
                </a:solidFill>
                <a:latin typeface="Courier" charset="0"/>
                <a:ea typeface="Courier" charset="0"/>
                <a:cs typeface="Courier" charset="0"/>
                <a:sym typeface="Courier" charset="0"/>
              </a:rPr>
              <a:t>PS \&gt; </a:t>
            </a:r>
            <a:r>
              <a:rPr lang="en-US" sz="4600" dirty="0" err="1" smtClean="0">
                <a:solidFill>
                  <a:srgbClr val="FFFFFF"/>
                </a:solidFill>
                <a:latin typeface="Courier" charset="0"/>
                <a:ea typeface="Courier" charset="0"/>
                <a:cs typeface="Courier" charset="0"/>
                <a:sym typeface="Courier" charset="0"/>
              </a:rPr>
              <a:t>ipconfig</a:t>
            </a:r>
            <a:endParaRPr lang="en-US" sz="4600" dirty="0">
              <a:solidFill>
                <a:srgbClr val="FFFFFF"/>
              </a:solidFill>
              <a:latin typeface="Courier" charset="0"/>
              <a:ea typeface="Courier" charset="0"/>
              <a:cs typeface="Courier" charset="0"/>
              <a:sym typeface="Courier" charset="0"/>
            </a:endParaRPr>
          </a:p>
        </p:txBody>
      </p:sp>
      <p:sp>
        <p:nvSpPr>
          <p:cNvPr id="46082" name="Rectangle 2"/>
          <p:cNvSpPr>
            <a:spLocks noGrp="1" noChangeArrowheads="1"/>
          </p:cNvSpPr>
          <p:nvPr>
            <p:ph type="title"/>
          </p:nvPr>
        </p:nvSpPr>
        <p:spPr>
          <a:ln/>
        </p:spPr>
        <p:txBody>
          <a:bodyPr/>
          <a:lstStyle/>
          <a:p>
            <a:r>
              <a:rPr lang="en-US" sz="4600"/>
              <a:t>Legend: Example Terminal Command and Output</a:t>
            </a:r>
          </a:p>
        </p:txBody>
      </p:sp>
      <p:sp>
        <p:nvSpPr>
          <p:cNvPr id="46083" name="Rectangle 3"/>
          <p:cNvSpPr>
            <a:spLocks/>
          </p:cNvSpPr>
          <p:nvPr/>
        </p:nvSpPr>
        <p:spPr bwMode="auto">
          <a:xfrm>
            <a:off x="825676" y="3390902"/>
            <a:ext cx="14606427" cy="52451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dirty="0">
                <a:solidFill>
                  <a:srgbClr val="FFFFFF"/>
                </a:solidFill>
                <a:latin typeface="Courier" charset="0"/>
                <a:ea typeface="Courier" charset="0"/>
                <a:cs typeface="Courier" charset="0"/>
                <a:sym typeface="Courier" charset="0"/>
              </a:rPr>
              <a:t>Windows IP Configuration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Ethernet adapter Local Area Connection:</a:t>
            </a:r>
          </a:p>
          <a:p>
            <a:endParaRPr lang="en-US" dirty="0">
              <a:solidFill>
                <a:srgbClr val="FFFFFF"/>
              </a:solidFill>
              <a:latin typeface="Courier" charset="0"/>
              <a:ea typeface="Courier" charset="0"/>
              <a:cs typeface="Courier" charset="0"/>
              <a:sym typeface="Courier" charset="0"/>
            </a:endParaRPr>
          </a:p>
          <a:p>
            <a:r>
              <a:rPr lang="en-US" dirty="0">
                <a:solidFill>
                  <a:srgbClr val="FFFFFF"/>
                </a:solidFill>
                <a:latin typeface="Courier" charset="0"/>
                <a:ea typeface="Courier" charset="0"/>
                <a:cs typeface="Courier" charset="0"/>
                <a:sym typeface="Courier" charset="0"/>
              </a:rPr>
              <a:t>   Connection-specific DNS Suffix  . :</a:t>
            </a:r>
          </a:p>
          <a:p>
            <a:r>
              <a:rPr lang="en-US" dirty="0">
                <a:solidFill>
                  <a:srgbClr val="FFFFFF"/>
                </a:solidFill>
                <a:latin typeface="Courier" charset="0"/>
                <a:ea typeface="Courier" charset="0"/>
                <a:cs typeface="Courier" charset="0"/>
                <a:sym typeface="Courier" charset="0"/>
              </a:rPr>
              <a:t>   IPv4 Address. . . . . . . . . . . : 10.38.161.230</a:t>
            </a:r>
          </a:p>
          <a:p>
            <a:r>
              <a:rPr lang="en-US" dirty="0">
                <a:solidFill>
                  <a:srgbClr val="FFFFFF"/>
                </a:solidFill>
                <a:latin typeface="Courier" charset="0"/>
                <a:ea typeface="Courier" charset="0"/>
                <a:cs typeface="Courier" charset="0"/>
                <a:sym typeface="Courier" charset="0"/>
              </a:rPr>
              <a:t>   Subnet Mask . . . . . . . . . . . : 255.255.255.0</a:t>
            </a:r>
          </a:p>
          <a:p>
            <a:r>
              <a:rPr lang="en-US" dirty="0">
                <a:solidFill>
                  <a:srgbClr val="FFFFFF"/>
                </a:solidFill>
                <a:latin typeface="Courier" charset="0"/>
                <a:ea typeface="Courier" charset="0"/>
                <a:cs typeface="Courier" charset="0"/>
                <a:sym typeface="Courier" charset="0"/>
              </a:rPr>
              <a:t>   Default Gateway . . . . . . . . . : 10.38.161.1</a:t>
            </a:r>
          </a:p>
          <a:p>
            <a:endParaRPr lang="en-US" dirty="0">
              <a:solidFill>
                <a:srgbClr val="FFFFFF"/>
              </a:solidFill>
              <a:latin typeface="Courier" charset="0"/>
              <a:ea typeface="Courier" charset="0"/>
              <a:cs typeface="Courier" charset="0"/>
              <a:sym typeface="Courier" charset="0"/>
            </a:endParaRPr>
          </a:p>
        </p:txBody>
      </p:sp>
    </p:spTree>
    <p:extLst>
      <p:ext uri="{BB962C8B-B14F-4D97-AF65-F5344CB8AC3E}">
        <p14:creationId xmlns:p14="http://schemas.microsoft.com/office/powerpoint/2010/main" val="3151849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1" name="Rectangle 1"/>
          <p:cNvSpPr>
            <a:spLocks noGrp="1" noChangeArrowheads="1"/>
          </p:cNvSpPr>
          <p:nvPr>
            <p:ph type="title"/>
          </p:nvPr>
        </p:nvSpPr>
        <p:spPr/>
        <p:txBody>
          <a:bodyPr/>
          <a:lstStyle/>
          <a:p>
            <a:pPr>
              <a:defRPr/>
            </a:pPr>
            <a:r>
              <a:rPr lang="en-US" dirty="0"/>
              <a:t>Setting Node Attributes</a:t>
            </a:r>
            <a:endParaRPr lang="en-US" dirty="0">
              <a:sym typeface="Arial Bold" charset="0"/>
            </a:endParaRPr>
          </a:p>
        </p:txBody>
      </p:sp>
      <p:sp>
        <p:nvSpPr>
          <p:cNvPr id="225282" name="Rectangle 2"/>
          <p:cNvSpPr>
            <a:spLocks noGrp="1" noChangeArrowheads="1"/>
          </p:cNvSpPr>
          <p:nvPr>
            <p:ph idx="1"/>
          </p:nvPr>
        </p:nvSpPr>
        <p:spPr/>
        <p:txBody>
          <a:bodyPr/>
          <a:lstStyle/>
          <a:p>
            <a:r>
              <a:rPr lang="en-US" dirty="0"/>
              <a:t>Setting attributes in recipes and attribute files</a:t>
            </a:r>
          </a:p>
        </p:txBody>
      </p:sp>
    </p:spTree>
    <p:extLst>
      <p:ext uri="{BB962C8B-B14F-4D97-AF65-F5344CB8AC3E}">
        <p14:creationId xmlns:p14="http://schemas.microsoft.com/office/powerpoint/2010/main" val="34807923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ChangeArrowheads="1"/>
          </p:cNvSpPr>
          <p:nvPr>
            <p:ph type="title"/>
          </p:nvPr>
        </p:nvSpPr>
        <p:spPr>
          <a:ln/>
        </p:spPr>
        <p:txBody>
          <a:bodyPr/>
          <a:lstStyle/>
          <a:p>
            <a:r>
              <a:rPr lang="en-US"/>
              <a:t>Lesson Objectives</a:t>
            </a:r>
          </a:p>
        </p:txBody>
      </p:sp>
      <p:sp>
        <p:nvSpPr>
          <p:cNvPr id="560130" name="Rectangle 2"/>
          <p:cNvSpPr>
            <a:spLocks noGrp="1" noChangeArrowheads="1"/>
          </p:cNvSpPr>
          <p:nvPr>
            <p:ph type="body" idx="1"/>
          </p:nvPr>
        </p:nvSpPr>
        <p:spPr>
          <a:ln/>
        </p:spPr>
        <p:txBody>
          <a:bodyPr/>
          <a:lstStyle/>
          <a:p>
            <a:r>
              <a:rPr lang="en-US" dirty="0"/>
              <a:t>After completing the lesson, you will be able to</a:t>
            </a:r>
          </a:p>
          <a:p>
            <a:pPr lvl="1"/>
            <a:r>
              <a:rPr lang="en-US" dirty="0"/>
              <a:t>Describe where and how attributes are set</a:t>
            </a:r>
          </a:p>
          <a:p>
            <a:pPr lvl="1"/>
            <a:r>
              <a:rPr lang="en-US" dirty="0"/>
              <a:t>Explain the attribute merge order and precedence rules</a:t>
            </a:r>
          </a:p>
          <a:p>
            <a:pPr lvl="1"/>
            <a:r>
              <a:rPr lang="en-US" dirty="0"/>
              <a:t>Declare an attribute with a recipe and sets its value</a:t>
            </a:r>
          </a:p>
        </p:txBody>
      </p:sp>
    </p:spTree>
    <p:extLst>
      <p:ext uri="{BB962C8B-B14F-4D97-AF65-F5344CB8AC3E}">
        <p14:creationId xmlns:p14="http://schemas.microsoft.com/office/powerpoint/2010/main" val="1654605519"/>
      </p:ext>
    </p:extLst>
  </p:cSld>
  <p:clrMapOvr>
    <a:masterClrMapping/>
  </p:clrMapOvr>
  <p:transition xmlns:p14="http://schemas.microsoft.com/office/powerpoint/2010/mai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What are Attributes?</a:t>
            </a:r>
          </a:p>
        </p:txBody>
      </p:sp>
      <p:sp>
        <p:nvSpPr>
          <p:cNvPr id="563202" name="Rectangle 2"/>
          <p:cNvSpPr>
            <a:spLocks noGrp="1" noChangeArrowheads="1"/>
          </p:cNvSpPr>
          <p:nvPr>
            <p:ph type="body" idx="1"/>
          </p:nvPr>
        </p:nvSpPr>
        <p:spPr>
          <a:xfrm>
            <a:off x="800273" y="1879602"/>
            <a:ext cx="14948521" cy="6883397"/>
          </a:xfrm>
          <a:ln/>
        </p:spPr>
        <p:txBody>
          <a:bodyPr/>
          <a:lstStyle/>
          <a:p>
            <a:r>
              <a:rPr lang="en-US" sz="4400" dirty="0"/>
              <a:t>Attributes represent information about your node</a:t>
            </a:r>
          </a:p>
          <a:p>
            <a:r>
              <a:rPr lang="en-US" sz="4400" dirty="0"/>
              <a:t>The information can be auto-detected from the node (e.g. # of CPUs, amount of RAM) &amp; populated by </a:t>
            </a:r>
            <a:r>
              <a:rPr lang="en-US" sz="4400" dirty="0" err="1"/>
              <a:t>Ohai</a:t>
            </a:r>
            <a:endParaRPr lang="en-US" sz="4400" dirty="0"/>
          </a:p>
          <a:p>
            <a:r>
              <a:rPr lang="en-US" sz="4400" dirty="0"/>
              <a:t>You can also set attributes on your node using cookbook recipes &amp; attribute files, roles, environments, </a:t>
            </a:r>
            <a:r>
              <a:rPr lang="en-US" sz="4400" dirty="0" err="1"/>
              <a:t>etc</a:t>
            </a:r>
            <a:endParaRPr lang="en-US" sz="4400" dirty="0"/>
          </a:p>
          <a:p>
            <a:r>
              <a:rPr lang="en-US" sz="4400" dirty="0"/>
              <a:t>Attributes keep the program code separate from data</a:t>
            </a:r>
          </a:p>
          <a:p>
            <a:r>
              <a:rPr lang="en-US" sz="4400" dirty="0"/>
              <a:t>All attributes are set on the "node object", and are indexed for search on the </a:t>
            </a:r>
            <a:r>
              <a:rPr lang="en-US" sz="4400" dirty="0" smtClean="0"/>
              <a:t>server</a:t>
            </a:r>
            <a:endParaRPr lang="en-US" sz="4500" dirty="0"/>
          </a:p>
        </p:txBody>
      </p:sp>
    </p:spTree>
    <p:extLst>
      <p:ext uri="{BB962C8B-B14F-4D97-AF65-F5344CB8AC3E}">
        <p14:creationId xmlns:p14="http://schemas.microsoft.com/office/powerpoint/2010/main" val="2334914091"/>
      </p:ext>
    </p:extLst>
  </p:cSld>
  <p:clrMapOvr>
    <a:masterClrMapping/>
  </p:clrMapOvr>
  <p:transition xmlns:p14="http://schemas.microsoft.com/office/powerpoint/2010/mai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Rectangle 1"/>
          <p:cNvSpPr>
            <a:spLocks noGrp="1" noChangeArrowheads="1"/>
          </p:cNvSpPr>
          <p:nvPr>
            <p:ph type="title"/>
          </p:nvPr>
        </p:nvSpPr>
        <p:spPr>
          <a:ln/>
        </p:spPr>
        <p:txBody>
          <a:bodyPr/>
          <a:lstStyle/>
          <a:p>
            <a:r>
              <a:rPr lang="en-US"/>
              <a:t>Attribute Sources</a:t>
            </a:r>
          </a:p>
        </p:txBody>
      </p:sp>
      <p:sp>
        <p:nvSpPr>
          <p:cNvPr id="565250" name="Rectangle 2"/>
          <p:cNvSpPr>
            <a:spLocks noGrp="1" noChangeArrowheads="1"/>
          </p:cNvSpPr>
          <p:nvPr>
            <p:ph type="body" idx="1"/>
          </p:nvPr>
        </p:nvSpPr>
        <p:spPr>
          <a:ln/>
        </p:spPr>
        <p:txBody>
          <a:bodyPr/>
          <a:lstStyle/>
          <a:p>
            <a:r>
              <a:rPr lang="en-US" dirty="0"/>
              <a:t>Attributes can be set at various levels (in increasing order of precedence)</a:t>
            </a:r>
          </a:p>
          <a:p>
            <a:pPr lvl="1"/>
            <a:r>
              <a:rPr lang="en-US" dirty="0" err="1"/>
              <a:t>Automagically</a:t>
            </a:r>
            <a:r>
              <a:rPr lang="en-US" dirty="0"/>
              <a:t> on the node itself (by </a:t>
            </a:r>
            <a:r>
              <a:rPr lang="en-US" dirty="0" err="1"/>
              <a:t>Ohai</a:t>
            </a:r>
            <a:r>
              <a:rPr lang="en-US" dirty="0"/>
              <a:t>)</a:t>
            </a:r>
          </a:p>
          <a:p>
            <a:pPr lvl="1"/>
            <a:r>
              <a:rPr lang="en-US" dirty="0"/>
              <a:t>In roles </a:t>
            </a:r>
          </a:p>
          <a:p>
            <a:pPr lvl="1"/>
            <a:r>
              <a:rPr lang="en-US" dirty="0"/>
              <a:t>In environments </a:t>
            </a:r>
          </a:p>
          <a:p>
            <a:pPr lvl="1"/>
            <a:r>
              <a:rPr lang="en-US" dirty="0"/>
              <a:t>In cookbook recipes</a:t>
            </a:r>
          </a:p>
          <a:p>
            <a:pPr lvl="1"/>
            <a:r>
              <a:rPr lang="en-US" dirty="0"/>
              <a:t>In cookbook attribute files</a:t>
            </a:r>
          </a:p>
        </p:txBody>
      </p:sp>
    </p:spTree>
    <p:extLst>
      <p:ext uri="{BB962C8B-B14F-4D97-AF65-F5344CB8AC3E}">
        <p14:creationId xmlns:p14="http://schemas.microsoft.com/office/powerpoint/2010/main" val="4146544581"/>
      </p:ext>
    </p:extLst>
  </p:cSld>
  <p:clrMapOvr>
    <a:masterClrMapping/>
  </p:clrMapOvr>
  <p:transition xmlns:p14="http://schemas.microsoft.com/office/powerpoint/2010/mai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
          <p:cNvSpPr>
            <a:spLocks noGrp="1" noChangeArrowheads="1"/>
          </p:cNvSpPr>
          <p:nvPr>
            <p:ph type="title"/>
          </p:nvPr>
        </p:nvSpPr>
        <p:spPr>
          <a:ln/>
        </p:spPr>
        <p:txBody>
          <a:bodyPr/>
          <a:lstStyle/>
          <a:p>
            <a:r>
              <a:rPr lang="en-US"/>
              <a:t>Ohai</a:t>
            </a:r>
          </a:p>
        </p:txBody>
      </p:sp>
      <p:sp>
        <p:nvSpPr>
          <p:cNvPr id="548866" name="Rectangle 2"/>
          <p:cNvSpPr>
            <a:spLocks/>
          </p:cNvSpPr>
          <p:nvPr/>
        </p:nvSpPr>
        <p:spPr bwMode="auto">
          <a:xfrm>
            <a:off x="177817" y="1520825"/>
            <a:ext cx="4521642"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smtClean="0">
                <a:solidFill>
                  <a:srgbClr val="BA2121"/>
                </a:solidFill>
                <a:latin typeface="Courier" charset="0"/>
                <a:ea typeface="ＭＳ Ｐゴシック" charset="0"/>
                <a:cs typeface="Courier" charset="0"/>
                <a:sym typeface="Courier" charset="0"/>
              </a:rPr>
              <a:t>"languages"</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"ruby"</a:t>
            </a:r>
            <a:r>
              <a:rPr lang="en-US" sz="2200" dirty="0" smtClean="0">
                <a:solidFill>
                  <a:schemeClr val="tx1"/>
                </a:solidFill>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"platform"</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"version"</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"1.9.3”</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target"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"i386-pc-mingw32"</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target_cpu</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"i386"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target_vendor</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target_os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"host"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"i686-pc-mingw32"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host_cpu</a:t>
            </a:r>
            <a:r>
              <a:rPr lang="en-US" sz="2200" b="1" dirty="0" smtClean="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"i686"</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host_os</a:t>
            </a:r>
            <a:r>
              <a:rPr lang="en-US" sz="2200" b="1"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"mingw32"</a:t>
            </a:r>
            <a:r>
              <a:rPr lang="en-US" sz="2200" dirty="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host_vendor</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"pc"</a:t>
            </a:r>
            <a:r>
              <a:rPr lang="en-US" sz="2200" dirty="0">
                <a:latin typeface="Courier" charset="0"/>
                <a:ea typeface="ＭＳ Ｐゴシック" charset="0"/>
                <a:cs typeface="Courier" charset="0"/>
                <a:sym typeface="Courier" charset="0"/>
              </a:rPr>
              <a: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t>
            </a:r>
            <a:r>
              <a:rPr lang="en-US" sz="2200" b="1" dirty="0" err="1" smtClean="0">
                <a:solidFill>
                  <a:srgbClr val="008000"/>
                </a:solidFill>
                <a:latin typeface="Courier" charset="0"/>
                <a:ea typeface="ＭＳ Ｐゴシック" charset="0"/>
                <a:cs typeface="Courier" charset="0"/>
                <a:sym typeface="Courier" charset="0"/>
              </a:rPr>
              <a:t>perl</a:t>
            </a:r>
            <a:r>
              <a:rPr lang="en-US" sz="2200" b="1" dirty="0" smtClean="0">
                <a:solidFill>
                  <a:srgbClr val="008000"/>
                </a:solidFill>
                <a:latin typeface="Courier" charset="0"/>
                <a:ea typeface="ＭＳ Ｐゴシック" charset="0"/>
                <a:cs typeface="Courier" charset="0"/>
                <a:sym typeface="Courier" charset="0"/>
              </a:rPr>
              <a:t>"</a:t>
            </a:r>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"version"</a:t>
            </a:r>
            <a:r>
              <a:rPr lang="en-US" sz="2200" dirty="0" smtClean="0">
                <a:solidFill>
                  <a:schemeClr val="tx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"5.8.8"</a:t>
            </a:r>
            <a:r>
              <a:rPr lang="en-US" sz="2200" dirty="0" smtClean="0">
                <a:solidFill>
                  <a:schemeClr val="tx1"/>
                </a:solidFill>
                <a:latin typeface="Courier" charset="0"/>
                <a:ea typeface="ＭＳ Ｐゴシック" charset="0"/>
                <a:cs typeface="Courier" charset="0"/>
                <a:sym typeface="Courier" charset="0"/>
              </a:rPr>
              <a:t>,</a:t>
            </a:r>
          </a:p>
          <a:p>
            <a:r>
              <a:rPr lang="en-US" sz="2200" dirty="0" smtClean="0">
                <a:solidFill>
                  <a:schemeClr val="tx1"/>
                </a:solidFill>
                <a:latin typeface="Courier" charset="0"/>
                <a:ea typeface="ＭＳ Ｐゴシック" charset="0"/>
                <a:cs typeface="Courier" charset="0"/>
                <a:sym typeface="Courier" charset="0"/>
              </a:rPr>
              <a:t>    </a:t>
            </a:r>
            <a:r>
              <a:rPr lang="en-US" sz="2200" b="1" dirty="0" smtClean="0">
                <a:solidFill>
                  <a:srgbClr val="008000"/>
                </a:solidFill>
                <a:latin typeface="Courier" charset="0"/>
                <a:ea typeface="ＭＳ Ｐゴシック" charset="0"/>
                <a:cs typeface="Courier" charset="0"/>
                <a:sym typeface="Courier" charset="0"/>
              </a:rPr>
              <a:t>"archname”</a:t>
            </a:r>
            <a:r>
              <a:rPr lang="en-US" sz="2200" dirty="0" smtClean="0">
                <a:solidFill>
                  <a:schemeClr val="tx1"/>
                </a:solidFill>
                <a:latin typeface="Courier" charset="0"/>
                <a:ea typeface="ＭＳ Ｐゴシック" charset="0"/>
                <a:cs typeface="Courier" charset="0"/>
                <a:sym typeface="Courier" charset="0"/>
              </a:rPr>
              <a:t>:</a:t>
            </a:r>
            <a:r>
              <a:rPr lang="en-US" sz="2200" dirty="0" smtClean="0">
                <a:solidFill>
                  <a:srgbClr val="BA2121"/>
                </a:solidFill>
                <a:latin typeface="Courier" charset="0"/>
                <a:ea typeface="ＭＳ Ｐゴシック" charset="0"/>
                <a:cs typeface="Courier" charset="0"/>
                <a:sym typeface="Courier" charset="0"/>
              </a:rPr>
              <a:t>"msys-64int"</a:t>
            </a:r>
            <a:endParaRPr lang="en-US" sz="2200" dirty="0" smtClean="0">
              <a:solidFill>
                <a:schemeClr val="tx1"/>
              </a:solidFill>
              <a:latin typeface="Courier" charset="0"/>
              <a:ea typeface="ＭＳ Ｐゴシック" charset="0"/>
              <a:cs typeface="Courier" charset="0"/>
              <a:sym typeface="Courier" charset="0"/>
            </a:endParaRPr>
          </a:p>
          <a:p>
            <a:pPr algn="l"/>
            <a:r>
              <a:rPr lang="en-US" sz="2200" dirty="0" smtClean="0">
                <a:solidFill>
                  <a:schemeClr val="tx1"/>
                </a:solidFill>
                <a:latin typeface="Courier" charset="0"/>
                <a:ea typeface="ＭＳ Ｐゴシック" charset="0"/>
                <a:cs typeface="Courier" charset="0"/>
                <a:sym typeface="Courier" charset="0"/>
              </a:rPr>
              <a:t>  },</a:t>
            </a:r>
          </a:p>
          <a:p>
            <a:pPr algn="l"/>
            <a:r>
              <a:rPr lang="en-US" sz="2200" dirty="0" smtClean="0">
                <a:solidFill>
                  <a:schemeClr val="tx1"/>
                </a:solidFill>
                <a:latin typeface="Courier" charset="0"/>
                <a:ea typeface="ＭＳ Ｐゴシック" charset="0"/>
                <a:cs typeface="Courier" charset="0"/>
                <a:sym typeface="Courier" charset="0"/>
              </a:rPr>
              <a:t> </a:t>
            </a:r>
            <a:r>
              <a:rPr lang="en-US" sz="2200" dirty="0">
                <a:latin typeface="Courier" charset="0"/>
                <a:ea typeface="ＭＳ Ｐゴシック" charset="0"/>
                <a:cs typeface="Courier" charset="0"/>
                <a:sym typeface="Courier" charset="0"/>
              </a:rPr>
              <a:t> </a:t>
            </a:r>
            <a:r>
              <a:rPr lang="en-US" sz="2200" dirty="0" smtClean="0">
                <a:latin typeface="Courier" charset="0"/>
                <a:ea typeface="ＭＳ Ｐゴシック" charset="0"/>
                <a:cs typeface="Courier" charset="0"/>
                <a:sym typeface="Courier" charset="0"/>
              </a:rPr>
              <a:t>…</a:t>
            </a:r>
            <a:endParaRPr lang="en-US" sz="2200" dirty="0">
              <a:solidFill>
                <a:schemeClr val="tx1"/>
              </a:solidFill>
              <a:latin typeface="Courier" charset="0"/>
              <a:ea typeface="ＭＳ Ｐゴシック" charset="0"/>
              <a:cs typeface="Courier" charset="0"/>
              <a:sym typeface="Courier" charset="0"/>
            </a:endParaRPr>
          </a:p>
        </p:txBody>
      </p:sp>
      <p:sp>
        <p:nvSpPr>
          <p:cNvPr id="548867" name="Rectangle 3"/>
          <p:cNvSpPr>
            <a:spLocks/>
          </p:cNvSpPr>
          <p:nvPr/>
        </p:nvSpPr>
        <p:spPr bwMode="auto">
          <a:xfrm>
            <a:off x="10579359" y="1524000"/>
            <a:ext cx="5474235" cy="71628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"network"</a:t>
            </a:r>
            <a:r>
              <a:rPr lang="en-US" sz="2200" dirty="0">
                <a:solidFill>
                  <a:schemeClr val="tx1"/>
                </a:solidFill>
                <a:latin typeface="Courier" charset="0"/>
                <a:ea typeface="ＭＳ Ｐゴシック" charset="0"/>
                <a:cs typeface="Courier" charset="0"/>
                <a:sym typeface="Courier" charset="0"/>
              </a:rPr>
              <a:t>: {</a:t>
            </a:r>
          </a:p>
          <a:p>
            <a:pPr algn="l"/>
            <a:r>
              <a:rPr lang="en-US" sz="2200" dirty="0">
                <a:solidFill>
                  <a:schemeClr val="tx1"/>
                </a:solidFill>
                <a:latin typeface="Courier" charset="0"/>
                <a:ea typeface="ＭＳ Ｐゴシック" charset="0"/>
                <a:cs typeface="Courier" charset="0"/>
                <a:sym typeface="Courier" charset="0"/>
              </a:rPr>
              <a:t>  </a:t>
            </a:r>
            <a:r>
              <a:rPr lang="en-US" sz="2200" b="1" dirty="0">
                <a:solidFill>
                  <a:srgbClr val="008000"/>
                </a:solidFill>
                <a:latin typeface="Courier" charset="0"/>
                <a:ea typeface="ＭＳ Ｐゴシック" charset="0"/>
                <a:cs typeface="Courier" charset="0"/>
                <a:sym typeface="Courier" charset="0"/>
              </a:rPr>
              <a:t>"interfaces"</a:t>
            </a:r>
            <a:r>
              <a:rPr lang="en-US" sz="22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"lo"</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mtu</a:t>
            </a:r>
            <a:r>
              <a:rPr lang="en-US" sz="2000" b="1" dirty="0">
                <a:solidFill>
                  <a:srgbClr val="0080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"16436"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"flags"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"UP","LOWER_UP"</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"encapsulation"</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"Loopback"</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"addresses"</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"127.0.0.1"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a:t>
            </a:r>
            <a:r>
              <a:rPr lang="en-US" sz="2000" dirty="0" err="1">
                <a:solidFill>
                  <a:srgbClr val="BA2121"/>
                </a:solidFill>
                <a:latin typeface="Courier" charset="0"/>
                <a:ea typeface="ＭＳ Ｐゴシック" charset="0"/>
                <a:cs typeface="Courier" charset="0"/>
                <a:sym typeface="Courier" charset="0"/>
              </a:rPr>
              <a:t>inet</a:t>
            </a:r>
            <a:r>
              <a:rPr lang="en-US" sz="2000" dirty="0">
                <a:solidFill>
                  <a:srgbClr val="BA2121"/>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a:t>
            </a:r>
            <a:r>
              <a:rPr lang="en-US" sz="2000" b="1" dirty="0" err="1">
                <a:solidFill>
                  <a:srgbClr val="008000"/>
                </a:solidFill>
                <a:latin typeface="Courier" charset="0"/>
                <a:ea typeface="ＭＳ Ｐゴシック" charset="0"/>
                <a:cs typeface="Courier" charset="0"/>
                <a:sym typeface="Courier" charset="0"/>
              </a:rPr>
              <a:t>netmask</a:t>
            </a:r>
            <a:r>
              <a:rPr lang="en-US" sz="2000" b="1" dirty="0">
                <a:solidFill>
                  <a:srgbClr val="008000"/>
                </a:solidFill>
                <a:latin typeface="Courier" charset="0"/>
                <a:ea typeface="ＭＳ Ｐゴシック" charset="0"/>
                <a:cs typeface="Courier" charset="0"/>
                <a:sym typeface="Courier" charset="0"/>
              </a:rPr>
              <a:t>"</a:t>
            </a:r>
            <a:r>
              <a:rPr lang="en-US" sz="2000" b="1"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"255.0.0.0"</a:t>
            </a:r>
            <a:r>
              <a:rPr lang="en-US" sz="2000" b="1"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"scope"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"Node"</a:t>
            </a:r>
            <a:endParaRPr lang="en-US" sz="2000" dirty="0">
              <a:solidFill>
                <a:schemeClr val="tx1"/>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"::1"</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"family"</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"inet6"</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         "scope": </a:t>
            </a:r>
            <a:r>
              <a:rPr lang="en-US" sz="2000" b="1" dirty="0">
                <a:solidFill>
                  <a:srgbClr val="BA2121"/>
                </a:solidFill>
                <a:latin typeface="Courier" charset="0"/>
                <a:ea typeface="ＭＳ Ｐゴシック" charset="0"/>
                <a:cs typeface="Courier" charset="0"/>
                <a:sym typeface="Courier" charset="0"/>
              </a:rPr>
              <a:t>"Node"</a:t>
            </a:r>
            <a:endParaRPr lang="en-US" sz="2000" b="1" dirty="0">
              <a:solidFill>
                <a:srgbClr val="008000"/>
              </a:solidFill>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"eth0"</a:t>
            </a:r>
            <a:r>
              <a:rPr lang="en-US" sz="2000" dirty="0">
                <a:solidFill>
                  <a:schemeClr val="tx1"/>
                </a:solidFill>
                <a:latin typeface="Courier" charset="0"/>
                <a:ea typeface="ＭＳ Ｐゴシック" charset="0"/>
                <a:cs typeface="Courier" charset="0"/>
                <a:sym typeface="Courier" charset="0"/>
              </a:rPr>
              <a:t>: {</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"type"</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"eth"</a:t>
            </a:r>
            <a:r>
              <a:rPr lang="en-US" sz="2000" dirty="0">
                <a:solidFill>
                  <a:schemeClr val="tx1"/>
                </a:solidFill>
                <a:latin typeface="Courier" charset="0"/>
                <a:ea typeface="ＭＳ Ｐゴシック" charset="0"/>
                <a:cs typeface="Courier" charset="0"/>
                <a:sym typeface="Courier" charset="0"/>
              </a:rPr>
              <a:t>,</a:t>
            </a:r>
          </a:p>
          <a:p>
            <a:pPr algn="l"/>
            <a:r>
              <a:rPr lang="en-US" sz="2000" dirty="0">
                <a:solidFill>
                  <a:schemeClr val="tx1"/>
                </a:solidFill>
                <a:latin typeface="Courier" charset="0"/>
                <a:ea typeface="ＭＳ Ｐゴシック" charset="0"/>
                <a:cs typeface="Courier" charset="0"/>
                <a:sym typeface="Courier" charset="0"/>
              </a:rPr>
              <a:t>      </a:t>
            </a:r>
            <a:r>
              <a:rPr lang="en-US" sz="2000" b="1" dirty="0">
                <a:solidFill>
                  <a:srgbClr val="008000"/>
                </a:solidFill>
                <a:latin typeface="Courier" charset="0"/>
                <a:ea typeface="ＭＳ Ｐゴシック" charset="0"/>
                <a:cs typeface="Courier" charset="0"/>
                <a:sym typeface="Courier" charset="0"/>
              </a:rPr>
              <a:t>"number"</a:t>
            </a:r>
            <a:r>
              <a:rPr lang="en-US" sz="2000" dirty="0">
                <a:solidFill>
                  <a:schemeClr val="tx1"/>
                </a:solidFill>
                <a:latin typeface="Courier" charset="0"/>
                <a:ea typeface="ＭＳ Ｐゴシック" charset="0"/>
                <a:cs typeface="Courier" charset="0"/>
                <a:sym typeface="Courier" charset="0"/>
              </a:rPr>
              <a:t>: </a:t>
            </a:r>
            <a:r>
              <a:rPr lang="en-US" sz="2000" dirty="0">
                <a:solidFill>
                  <a:srgbClr val="BA2121"/>
                </a:solidFill>
                <a:latin typeface="Courier" charset="0"/>
                <a:ea typeface="ＭＳ Ｐゴシック" charset="0"/>
                <a:cs typeface="Courier" charset="0"/>
                <a:sym typeface="Courier" charset="0"/>
              </a:rPr>
              <a:t>"0"</a:t>
            </a:r>
            <a:r>
              <a:rPr lang="en-US" sz="2000" dirty="0">
                <a:solidFill>
                  <a:schemeClr val="tx1"/>
                </a:solidFill>
                <a:latin typeface="Courier" charset="0"/>
                <a:ea typeface="ＭＳ Ｐゴシック" charset="0"/>
                <a:cs typeface="Courier" charset="0"/>
                <a:sym typeface="Courier" charset="0"/>
              </a:rPr>
              <a:t>,</a:t>
            </a:r>
          </a:p>
        </p:txBody>
      </p:sp>
      <p:sp>
        <p:nvSpPr>
          <p:cNvPr id="548868" name="Rectangle 4"/>
          <p:cNvSpPr>
            <a:spLocks/>
          </p:cNvSpPr>
          <p:nvPr/>
        </p:nvSpPr>
        <p:spPr bwMode="auto">
          <a:xfrm>
            <a:off x="4864575" y="1524000"/>
            <a:ext cx="5664753" cy="73660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l"/>
            <a:r>
              <a:rPr lang="en-US" sz="2200" dirty="0">
                <a:solidFill>
                  <a:srgbClr val="BA2121"/>
                </a:solidFill>
                <a:latin typeface="Courier" charset="0"/>
                <a:ea typeface="ＭＳ Ｐゴシック" charset="0"/>
                <a:cs typeface="Courier" charset="0"/>
                <a:sym typeface="Courier" charset="0"/>
              </a:rPr>
              <a:t>"kernel"</a:t>
            </a:r>
            <a:r>
              <a:rPr lang="en-US" sz="2200" dirty="0">
                <a:solidFill>
                  <a:schemeClr val="tx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os_info</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boot_device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"\\Device\\HarddiskVolume1",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build_number</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"9200",</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build_type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"Multiprocessor Free",</a:t>
            </a:r>
          </a:p>
          <a:p>
            <a:r>
              <a:rPr lang="en-US" sz="2200" dirty="0" smtClean="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caption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"Microsoft Windows Server 2012 Standard",</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code_set</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"1252",</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country_code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"1",</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"Win32_OperatingSystem",</a:t>
            </a:r>
          </a:p>
          <a:p>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cs_creation_class_name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"Win32_ComputerSystem",</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csd_version</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null,</a:t>
            </a:r>
          </a:p>
          <a:p>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cs_name</a:t>
            </a:r>
            <a:r>
              <a:rPr lang="en-US" sz="2200" dirty="0">
                <a:solidFill>
                  <a:srgbClr val="008000"/>
                </a:solidFill>
                <a:latin typeface="Courier" charset="0"/>
                <a:ea typeface="ＭＳ Ｐゴシック" charset="0"/>
                <a:cs typeface="Courier" charset="0"/>
                <a:sym typeface="Courier" charset="0"/>
              </a:rPr>
              <a:t>"</a:t>
            </a:r>
            <a:r>
              <a:rPr lang="en-US" sz="2200" dirty="0">
                <a:solidFill>
                  <a:srgbClr val="BA2121"/>
                </a:solidFill>
                <a:latin typeface="Courier" charset="0"/>
                <a:ea typeface="ＭＳ Ｐゴシック" charset="0"/>
                <a:cs typeface="Courier" charset="0"/>
                <a:sym typeface="Courier" charset="0"/>
              </a:rPr>
              <a:t>: "</a:t>
            </a:r>
            <a:r>
              <a:rPr lang="en-US" sz="2200" dirty="0" smtClean="0">
                <a:solidFill>
                  <a:srgbClr val="BA2121"/>
                </a:solidFill>
                <a:latin typeface="Courier" charset="0"/>
                <a:ea typeface="ＭＳ Ｐゴシック" charset="0"/>
                <a:cs typeface="Courier" charset="0"/>
                <a:sym typeface="Courier" charset="0"/>
              </a:rPr>
              <a:t>C1263834251”},</a:t>
            </a:r>
          </a:p>
          <a:p>
            <a:r>
              <a:rPr lang="en-US" sz="2200" dirty="0">
                <a:latin typeface="Courier" charset="0"/>
                <a:ea typeface="ＭＳ Ｐゴシック" charset="0"/>
                <a:cs typeface="Courier" charset="0"/>
                <a:sym typeface="Courier" charset="0"/>
              </a:rPr>
              <a:t> </a:t>
            </a:r>
            <a:r>
              <a:rPr lang="en-US" sz="2200" dirty="0">
                <a:solidFill>
                  <a:srgbClr val="008000"/>
                </a:solidFill>
                <a:latin typeface="Courier" charset="0"/>
                <a:ea typeface="ＭＳ Ｐゴシック" charset="0"/>
                <a:cs typeface="Courier" charset="0"/>
                <a:sym typeface="Courier" charset="0"/>
              </a:rPr>
              <a:t>"</a:t>
            </a:r>
            <a:r>
              <a:rPr lang="en-US" sz="2200" b="1" dirty="0">
                <a:solidFill>
                  <a:srgbClr val="008000"/>
                </a:solidFill>
                <a:latin typeface="Courier" charset="0"/>
                <a:ea typeface="ＭＳ Ｐゴシック" charset="0"/>
                <a:cs typeface="Courier" charset="0"/>
                <a:sym typeface="Courier" charset="0"/>
              </a:rPr>
              <a:t>machine</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"x86_64"</a:t>
            </a:r>
            <a:r>
              <a:rPr lang="en-US" sz="2200" dirty="0">
                <a:latin typeface="Courier" charset="0"/>
                <a:ea typeface="ＭＳ Ｐゴシック" charset="0"/>
                <a:cs typeface="Courier" charset="0"/>
                <a:sym typeface="Courier" charset="0"/>
              </a:rPr>
              <a:t>,</a:t>
            </a:r>
          </a:p>
          <a:p>
            <a:r>
              <a:rPr lang="en-US" sz="2200" dirty="0">
                <a:latin typeface="Courier" charset="0"/>
                <a:ea typeface="ＭＳ Ｐゴシック" charset="0"/>
                <a:cs typeface="Courier" charset="0"/>
                <a:sym typeface="Courier" charset="0"/>
              </a:rPr>
              <a:t>   </a:t>
            </a:r>
            <a:r>
              <a:rPr lang="en-US" sz="2200" dirty="0" smtClean="0">
                <a:solidFill>
                  <a:srgbClr val="008000"/>
                </a:solidFill>
                <a:latin typeface="Courier" charset="0"/>
                <a:ea typeface="ＭＳ Ｐゴシック" charset="0"/>
                <a:cs typeface="Courier" charset="0"/>
                <a:sym typeface="Courier" charset="0"/>
              </a:rPr>
              <a:t>"</a:t>
            </a:r>
            <a:r>
              <a:rPr lang="en-US" sz="2200" b="1" dirty="0" err="1">
                <a:solidFill>
                  <a:srgbClr val="008000"/>
                </a:solidFill>
                <a:latin typeface="Courier" charset="0"/>
                <a:ea typeface="ＭＳ Ｐゴシック" charset="0"/>
                <a:cs typeface="Courier" charset="0"/>
                <a:sym typeface="Courier" charset="0"/>
              </a:rPr>
              <a:t>pnp_drivers</a:t>
            </a:r>
            <a:r>
              <a:rPr lang="en-US" sz="2200" dirty="0">
                <a:solidFill>
                  <a:srgbClr val="008000"/>
                </a:solidFill>
                <a:latin typeface="Courier" charset="0"/>
                <a:ea typeface="ＭＳ Ｐゴシック" charset="0"/>
                <a:cs typeface="Courier" charset="0"/>
                <a:sym typeface="Courier" charset="0"/>
              </a:rPr>
              <a:t>"</a:t>
            </a:r>
            <a:r>
              <a:rPr lang="en-US" sz="2200" dirty="0">
                <a:latin typeface="Courier" charset="0"/>
                <a:ea typeface="ＭＳ Ｐゴシック" charset="0"/>
                <a:cs typeface="Courier" charset="0"/>
                <a:sym typeface="Courier" charset="0"/>
              </a:rPr>
              <a:t>: {</a:t>
            </a:r>
          </a:p>
          <a:p>
            <a:r>
              <a:rPr lang="en-US" sz="2200" dirty="0">
                <a:latin typeface="Courier" charset="0"/>
                <a:ea typeface="ＭＳ Ｐゴシック" charset="0"/>
                <a:cs typeface="Courier" charset="0"/>
                <a:sym typeface="Courier" charset="0"/>
              </a:rPr>
              <a:t>      </a:t>
            </a:r>
            <a:r>
              <a:rPr lang="en-US" sz="2200" dirty="0">
                <a:solidFill>
                  <a:srgbClr val="BA2121"/>
                </a:solidFill>
                <a:latin typeface="Courier" charset="0"/>
                <a:ea typeface="ＭＳ Ｐゴシック" charset="0"/>
                <a:cs typeface="Courier" charset="0"/>
                <a:sym typeface="Courier" charset="0"/>
              </a:rPr>
              <a:t>"SWD\\PRINTENUM\\{B86F2C50-C174-459A-AE9E-0097FCE113EE</a:t>
            </a:r>
            <a:r>
              <a:rPr lang="en-US" sz="2200" dirty="0" smtClean="0">
                <a:solidFill>
                  <a:srgbClr val="BA2121"/>
                </a:solidFill>
                <a:latin typeface="Courier" charset="0"/>
                <a:ea typeface="ＭＳ Ｐゴシック" charset="0"/>
                <a:cs typeface="Courier" charset="0"/>
                <a:sym typeface="Courier" charset="0"/>
              </a:rPr>
              <a:t>}”</a:t>
            </a:r>
            <a:r>
              <a:rPr lang="en-US" sz="2200" dirty="0" smtClean="0">
                <a:latin typeface="Courier" charset="0"/>
                <a:ea typeface="ＭＳ Ｐゴシック" charset="0"/>
                <a:cs typeface="Courier" charset="0"/>
                <a:sym typeface="Courier" charset="0"/>
              </a:rPr>
              <a:t>:</a:t>
            </a:r>
          </a:p>
          <a:p>
            <a:r>
              <a:rPr lang="en-US" sz="2200" dirty="0" smtClean="0">
                <a:latin typeface="Courier" charset="0"/>
                <a:ea typeface="ＭＳ Ｐゴシック" charset="0"/>
                <a:cs typeface="Courier" charset="0"/>
                <a:sym typeface="Courier" charset="0"/>
              </a:rPr>
              <a:t>…</a:t>
            </a:r>
            <a:endParaRPr lang="en-US" sz="2200" dirty="0">
              <a:solidFill>
                <a:srgbClr val="BA212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003092956"/>
      </p:ext>
    </p:extLst>
  </p:cSld>
  <p:clrMapOvr>
    <a:masterClrMapping/>
  </p:clrMapOvr>
  <p:transition xmlns:p14="http://schemas.microsoft.com/office/powerpoint/2010/mai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ChangeArrowheads="1"/>
          </p:cNvSpPr>
          <p:nvPr>
            <p:ph type="title"/>
          </p:nvPr>
        </p:nvSpPr>
        <p:spPr>
          <a:ln/>
        </p:spPr>
        <p:txBody>
          <a:bodyPr/>
          <a:lstStyle/>
          <a:p>
            <a:r>
              <a:rPr lang="en-US" sz="7100"/>
              <a:t>Setting attributes in attribute files</a:t>
            </a:r>
          </a:p>
        </p:txBody>
      </p:sp>
      <p:sp>
        <p:nvSpPr>
          <p:cNvPr id="568322" name="Rectangle 2"/>
          <p:cNvSpPr>
            <a:spLocks noGrp="1" noChangeArrowheads="1"/>
          </p:cNvSpPr>
          <p:nvPr>
            <p:ph type="body" idx="1"/>
          </p:nvPr>
        </p:nvSpPr>
        <p:spPr>
          <a:xfrm>
            <a:off x="800178" y="1879600"/>
            <a:ext cx="15203385" cy="6731000"/>
          </a:xfrm>
          <a:ln/>
        </p:spPr>
        <p:txBody>
          <a:bodyPr/>
          <a:lstStyle/>
          <a:p>
            <a:r>
              <a:rPr lang="en-US" dirty="0"/>
              <a:t>Attributes can be set in the cookbook's attributes file</a:t>
            </a:r>
          </a:p>
          <a:p>
            <a:pPr lvl="1"/>
            <a:r>
              <a:rPr lang="en-US" sz="3600" dirty="0">
                <a:latin typeface="Courier" charset="0"/>
                <a:cs typeface="Courier" charset="0"/>
                <a:sym typeface="Courier" charset="0"/>
              </a:rPr>
              <a:t>./cookbooks/&lt;cookbook&gt;/attributes/</a:t>
            </a:r>
            <a:r>
              <a:rPr lang="en-US" sz="3600" dirty="0" err="1">
                <a:latin typeface="Courier" charset="0"/>
                <a:cs typeface="Courier" charset="0"/>
                <a:sym typeface="Courier" charset="0"/>
              </a:rPr>
              <a:t>default.rb</a:t>
            </a:r>
            <a:r>
              <a:rPr lang="en-US" sz="3600" dirty="0"/>
              <a:t> </a:t>
            </a:r>
          </a:p>
          <a:p>
            <a:r>
              <a:rPr lang="en-US" dirty="0"/>
              <a:t>Format is</a:t>
            </a:r>
          </a:p>
          <a:p>
            <a:endParaRPr lang="en-US" dirty="0"/>
          </a:p>
          <a:p>
            <a:endParaRPr lang="en-US" dirty="0"/>
          </a:p>
          <a:p>
            <a:endParaRPr lang="en-US" dirty="0"/>
          </a:p>
          <a:p>
            <a:endParaRPr lang="en-US" dirty="0"/>
          </a:p>
          <a:p>
            <a:r>
              <a:rPr lang="en-US" dirty="0"/>
              <a:t>We'll look at precedence later....</a:t>
            </a:r>
          </a:p>
        </p:txBody>
      </p:sp>
      <p:sp>
        <p:nvSpPr>
          <p:cNvPr id="568323" name="Rectangle 3"/>
          <p:cNvSpPr>
            <a:spLocks/>
          </p:cNvSpPr>
          <p:nvPr/>
        </p:nvSpPr>
        <p:spPr bwMode="auto">
          <a:xfrm>
            <a:off x="1956594"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68324" name="Rectangle 4"/>
          <p:cNvSpPr>
            <a:spLocks/>
          </p:cNvSpPr>
          <p:nvPr/>
        </p:nvSpPr>
        <p:spPr bwMode="auto">
          <a:xfrm>
            <a:off x="59189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name</a:t>
            </a:r>
          </a:p>
        </p:txBody>
      </p:sp>
      <p:sp>
        <p:nvSpPr>
          <p:cNvPr id="568325" name="Rectangle 5"/>
          <p:cNvSpPr>
            <a:spLocks/>
          </p:cNvSpPr>
          <p:nvPr/>
        </p:nvSpPr>
        <p:spPr bwMode="auto">
          <a:xfrm>
            <a:off x="118625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attribute value</a:t>
            </a:r>
          </a:p>
        </p:txBody>
      </p:sp>
      <p:sp>
        <p:nvSpPr>
          <p:cNvPr id="568326" name="Line 6"/>
          <p:cNvSpPr>
            <a:spLocks noChangeShapeType="1"/>
          </p:cNvSpPr>
          <p:nvPr/>
        </p:nvSpPr>
        <p:spPr bwMode="auto">
          <a:xfrm rot="10800000">
            <a:off x="2894071"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7" name="Line 7"/>
          <p:cNvSpPr>
            <a:spLocks noChangeShapeType="1"/>
          </p:cNvSpPr>
          <p:nvPr/>
        </p:nvSpPr>
        <p:spPr bwMode="auto">
          <a:xfrm rot="10800000">
            <a:off x="70666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8" name="Line 8"/>
          <p:cNvSpPr>
            <a:spLocks noChangeShapeType="1"/>
          </p:cNvSpPr>
          <p:nvPr/>
        </p:nvSpPr>
        <p:spPr bwMode="auto">
          <a:xfrm rot="10800000">
            <a:off x="129903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68329" name="Rectangle 9"/>
          <p:cNvSpPr>
            <a:spLocks/>
          </p:cNvSpPr>
          <p:nvPr/>
        </p:nvSpPr>
        <p:spPr bwMode="auto">
          <a:xfrm>
            <a:off x="1876608" y="6127750"/>
            <a:ext cx="13948386"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latin typeface="Courier"/>
                <a:ea typeface="Courier"/>
                <a:cs typeface="Courier"/>
                <a:sym typeface="Courier"/>
              </a:rPr>
              <a:t>default[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indexfile</a:t>
            </a:r>
            <a:r>
              <a:rPr lang="en-US" sz="3600" dirty="0" smtClean="0">
                <a:solidFill>
                  <a:srgbClr val="BA2121"/>
                </a:solidFill>
                <a:latin typeface="Courier" charset="0"/>
                <a:ea typeface="ＭＳ Ｐゴシック" charset="0"/>
                <a:cs typeface="Courier" charset="0"/>
                <a:sym typeface="Courier" charset="0"/>
              </a:rPr>
              <a:t>"</a:t>
            </a:r>
            <a:r>
              <a:rPr lang="en-US" sz="3600" dirty="0" smtClean="0">
                <a:latin typeface="Courier"/>
                <a:ea typeface="Courier"/>
                <a:cs typeface="Courier"/>
                <a:sym typeface="Courier"/>
              </a:rPr>
              <a:t>] =</a:t>
            </a:r>
            <a:r>
              <a:rPr lang="en-US" sz="3600" dirty="0" smtClean="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smtClean="0">
                <a:solidFill>
                  <a:srgbClr val="C4413D"/>
                </a:solidFill>
                <a:latin typeface="Courier"/>
                <a:ea typeface="Courier"/>
                <a:cs typeface="Courier"/>
                <a:sym typeface="Courier"/>
              </a:rPr>
              <a:t>Default.htm</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Tree>
    <p:extLst>
      <p:ext uri="{BB962C8B-B14F-4D97-AF65-F5344CB8AC3E}">
        <p14:creationId xmlns:p14="http://schemas.microsoft.com/office/powerpoint/2010/main" val="3352767538"/>
      </p:ext>
    </p:extLst>
  </p:cSld>
  <p:clrMapOvr>
    <a:masterClrMapping/>
  </p:clrMapOvr>
  <p:transition xmlns:p14="http://schemas.microsoft.com/office/powerpoint/2010/mai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ChangeArrowheads="1"/>
          </p:cNvSpPr>
          <p:nvPr>
            <p:ph type="title"/>
          </p:nvPr>
        </p:nvSpPr>
        <p:spPr>
          <a:ln/>
        </p:spPr>
        <p:txBody>
          <a:bodyPr/>
          <a:lstStyle/>
          <a:p>
            <a:r>
              <a:rPr lang="en-US"/>
              <a:t>Setting Attributes in Recipes</a:t>
            </a:r>
          </a:p>
        </p:txBody>
      </p:sp>
      <p:sp>
        <p:nvSpPr>
          <p:cNvPr id="570370" name="Rectangle 2"/>
          <p:cNvSpPr>
            <a:spLocks noGrp="1" noChangeArrowheads="1"/>
          </p:cNvSpPr>
          <p:nvPr>
            <p:ph type="body" idx="1"/>
          </p:nvPr>
        </p:nvSpPr>
        <p:spPr>
          <a:ln/>
        </p:spPr>
        <p:txBody>
          <a:bodyPr/>
          <a:lstStyle/>
          <a:p>
            <a:r>
              <a:rPr lang="en-US" dirty="0"/>
              <a:t>They can also be set directly in Recipes</a:t>
            </a:r>
          </a:p>
          <a:p>
            <a:endParaRPr lang="en-US" dirty="0"/>
          </a:p>
          <a:p>
            <a:r>
              <a:rPr lang="en-US" dirty="0"/>
              <a:t>Precede attribute name with 'node.' as follows</a:t>
            </a:r>
          </a:p>
        </p:txBody>
      </p:sp>
      <p:sp>
        <p:nvSpPr>
          <p:cNvPr id="570371" name="Rectangle 3"/>
          <p:cNvSpPr>
            <a:spLocks/>
          </p:cNvSpPr>
          <p:nvPr/>
        </p:nvSpPr>
        <p:spPr bwMode="auto">
          <a:xfrm>
            <a:off x="2722830" y="4813756"/>
            <a:ext cx="187654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precedence</a:t>
            </a:r>
          </a:p>
        </p:txBody>
      </p:sp>
      <p:sp>
        <p:nvSpPr>
          <p:cNvPr id="570372" name="Rectangle 4"/>
          <p:cNvSpPr>
            <a:spLocks/>
          </p:cNvSpPr>
          <p:nvPr/>
        </p:nvSpPr>
        <p:spPr bwMode="auto">
          <a:xfrm>
            <a:off x="6528594" y="4813756"/>
            <a:ext cx="229540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name</a:t>
            </a:r>
          </a:p>
        </p:txBody>
      </p:sp>
      <p:sp>
        <p:nvSpPr>
          <p:cNvPr id="570373" name="Rectangle 5"/>
          <p:cNvSpPr>
            <a:spLocks/>
          </p:cNvSpPr>
          <p:nvPr/>
        </p:nvSpPr>
        <p:spPr bwMode="auto">
          <a:xfrm>
            <a:off x="12548394" y="4813756"/>
            <a:ext cx="2255601"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attribute value</a:t>
            </a:r>
          </a:p>
        </p:txBody>
      </p:sp>
      <p:sp>
        <p:nvSpPr>
          <p:cNvPr id="570374" name="Line 6"/>
          <p:cNvSpPr>
            <a:spLocks noChangeShapeType="1"/>
          </p:cNvSpPr>
          <p:nvPr/>
        </p:nvSpPr>
        <p:spPr bwMode="auto">
          <a:xfrm rot="10800000">
            <a:off x="3631406" y="5294314"/>
            <a:ext cx="1588"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5" name="Line 7"/>
          <p:cNvSpPr>
            <a:spLocks noChangeShapeType="1"/>
          </p:cNvSpPr>
          <p:nvPr/>
        </p:nvSpPr>
        <p:spPr bwMode="auto">
          <a:xfrm rot="10800000">
            <a:off x="7676295"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6" name="Line 8"/>
          <p:cNvSpPr>
            <a:spLocks noChangeShapeType="1"/>
          </p:cNvSpPr>
          <p:nvPr/>
        </p:nvSpPr>
        <p:spPr bwMode="auto">
          <a:xfrm rot="10800000">
            <a:off x="13676194" y="5295901"/>
            <a:ext cx="0" cy="8032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0377" name="Rectangle 9"/>
          <p:cNvSpPr>
            <a:spLocks/>
          </p:cNvSpPr>
          <p:nvPr/>
        </p:nvSpPr>
        <p:spPr bwMode="auto">
          <a:xfrm>
            <a:off x="1118394" y="6127750"/>
            <a:ext cx="147828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err="1">
                <a:latin typeface="Courier" charset="0"/>
                <a:ea typeface="ＭＳ Ｐゴシック" charset="0"/>
                <a:cs typeface="Courier" charset="0"/>
                <a:sym typeface="Courier" charset="0"/>
              </a:rPr>
              <a:t>n</a:t>
            </a:r>
            <a:r>
              <a:rPr lang="en-US" sz="3600" dirty="0" err="1" smtClean="0">
                <a:solidFill>
                  <a:schemeClr val="tx1"/>
                </a:solidFill>
                <a:latin typeface="Courier" charset="0"/>
                <a:ea typeface="ＭＳ Ｐゴシック" charset="0"/>
                <a:cs typeface="Courier" charset="0"/>
                <a:sym typeface="Courier" charset="0"/>
              </a:rPr>
              <a:t>ode.</a:t>
            </a:r>
            <a:r>
              <a:rPr lang="en-US" sz="3600" dirty="0" err="1" smtClean="0">
                <a:latin typeface="Courier"/>
                <a:ea typeface="Courier"/>
                <a:cs typeface="Courier"/>
                <a:sym typeface="Courier"/>
              </a:rPr>
              <a:t>default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Default.htm</a:t>
            </a:r>
            <a:r>
              <a:rPr lang="en-US" sz="3600" dirty="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0378" name="Rectangle 10"/>
          <p:cNvSpPr>
            <a:spLocks/>
          </p:cNvSpPr>
          <p:nvPr/>
        </p:nvSpPr>
        <p:spPr bwMode="auto">
          <a:xfrm>
            <a:off x="356394" y="7683500"/>
            <a:ext cx="2768870" cy="990600"/>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declares it a node attribute</a:t>
            </a:r>
          </a:p>
        </p:txBody>
      </p:sp>
      <p:sp>
        <p:nvSpPr>
          <p:cNvPr id="570379" name="Line 11"/>
          <p:cNvSpPr>
            <a:spLocks noChangeShapeType="1"/>
          </p:cNvSpPr>
          <p:nvPr/>
        </p:nvSpPr>
        <p:spPr bwMode="auto">
          <a:xfrm rot="10800000">
            <a:off x="1744004" y="6819901"/>
            <a:ext cx="0" cy="803275"/>
          </a:xfrm>
          <a:prstGeom prst="line">
            <a:avLst/>
          </a:pr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643065349"/>
      </p:ext>
    </p:extLst>
  </p:cSld>
  <p:clrMapOvr>
    <a:masterClrMapping/>
  </p:clrMapOvr>
  <p:transition xmlns:p14="http://schemas.microsoft.com/office/powerpoint/2010/main"/>
</p:sld>
</file>

<file path=ppt/slides/slide3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4465" name="Rectangle 1"/>
          <p:cNvSpPr>
            <a:spLocks noGrp="1" noChangeArrowheads="1"/>
          </p:cNvSpPr>
          <p:nvPr>
            <p:ph type="title"/>
          </p:nvPr>
        </p:nvSpPr>
        <p:spPr>
          <a:ln/>
        </p:spPr>
        <p:txBody>
          <a:bodyPr/>
          <a:lstStyle/>
          <a:p>
            <a:r>
              <a:rPr lang="en-US"/>
              <a:t>More on attributes - Advanced!</a:t>
            </a:r>
          </a:p>
        </p:txBody>
      </p:sp>
      <p:sp>
        <p:nvSpPr>
          <p:cNvPr id="574466" name="Rectangle 2"/>
          <p:cNvSpPr>
            <a:spLocks noGrp="1" noChangeArrowheads="1"/>
          </p:cNvSpPr>
          <p:nvPr>
            <p:ph type="body" idx="1"/>
          </p:nvPr>
        </p:nvSpPr>
        <p:spPr>
          <a:ln/>
        </p:spPr>
        <p:txBody>
          <a:bodyPr/>
          <a:lstStyle/>
          <a:p>
            <a:r>
              <a:rPr lang="en-US" dirty="0"/>
              <a:t>An attribute value can be an array</a:t>
            </a:r>
          </a:p>
          <a:p>
            <a:endParaRPr lang="en-US" dirty="0"/>
          </a:p>
          <a:p>
            <a:endParaRPr lang="en-US" dirty="0"/>
          </a:p>
          <a:p>
            <a:r>
              <a:rPr lang="en-US" dirty="0"/>
              <a:t>Or it can be a hash</a:t>
            </a:r>
          </a:p>
        </p:txBody>
      </p:sp>
      <p:sp>
        <p:nvSpPr>
          <p:cNvPr id="574467" name="Rectangle 3"/>
          <p:cNvSpPr>
            <a:spLocks/>
          </p:cNvSpPr>
          <p:nvPr/>
        </p:nvSpPr>
        <p:spPr bwMode="auto">
          <a:xfrm>
            <a:off x="1025625" y="29019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listen_ports</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"80","443" ]</a:t>
            </a:r>
          </a:p>
        </p:txBody>
      </p:sp>
      <p:sp>
        <p:nvSpPr>
          <p:cNvPr id="574468" name="Rectangle 4"/>
          <p:cNvSpPr>
            <a:spLocks/>
          </p:cNvSpPr>
          <p:nvPr/>
        </p:nvSpPr>
        <p:spPr bwMode="auto">
          <a:xfrm>
            <a:off x="1028800" y="5314950"/>
            <a:ext cx="1392056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"site1"</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80 }</a:t>
            </a:r>
          </a:p>
          <a:p>
            <a:pPr algn="l"/>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"apache"</a:t>
            </a:r>
            <a:r>
              <a:rPr lang="en-US" sz="3600" dirty="0" smtClean="0">
                <a:solidFill>
                  <a:srgbClr val="666666"/>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"site2"</a:t>
            </a:r>
            <a:r>
              <a:rPr lang="en-US" sz="3600" dirty="0" smtClean="0">
                <a:solidFill>
                  <a:srgbClr val="666666"/>
                </a:solidFill>
                <a:latin typeface="Courier" charset="0"/>
                <a:ea typeface="ＭＳ Ｐゴシック" charset="0"/>
                <a:cs typeface="Courier" charset="0"/>
                <a:sym typeface="Courier" charset="0"/>
              </a:rPr>
              <a:t>] </a:t>
            </a:r>
            <a:r>
              <a:rPr lang="en-US" sz="3600" dirty="0">
                <a:solidFill>
                  <a:srgbClr val="666666"/>
                </a:solidFill>
                <a:latin typeface="Courier" charset="0"/>
                <a:ea typeface="ＭＳ Ｐゴシック" charset="0"/>
                <a:cs typeface="Courier" charset="0"/>
                <a:sym typeface="Courier" charset="0"/>
              </a:rPr>
              <a:t>= { "port" =&gt; 81 }</a:t>
            </a:r>
          </a:p>
        </p:txBody>
      </p:sp>
    </p:spTree>
    <p:extLst>
      <p:ext uri="{BB962C8B-B14F-4D97-AF65-F5344CB8AC3E}">
        <p14:creationId xmlns:p14="http://schemas.microsoft.com/office/powerpoint/2010/main" val="613045224"/>
      </p:ext>
    </p:extLst>
  </p:cSld>
  <p:clrMapOvr>
    <a:masterClrMapping/>
  </p:clrMapOvr>
  <p:transition xmlns:p14="http://schemas.microsoft.com/office/powerpoint/2010/mai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ChangeArrowheads="1"/>
          </p:cNvSpPr>
          <p:nvPr>
            <p:ph type="title"/>
          </p:nvPr>
        </p:nvSpPr>
        <p:spPr>
          <a:ln/>
        </p:spPr>
        <p:txBody>
          <a:bodyPr/>
          <a:lstStyle/>
          <a:p>
            <a:r>
              <a:rPr lang="en-US" sz="6300"/>
              <a:t>The Problem and the Success Criteria</a:t>
            </a:r>
          </a:p>
        </p:txBody>
      </p:sp>
      <p:sp>
        <p:nvSpPr>
          <p:cNvPr id="576514" name="Rectangle 2"/>
          <p:cNvSpPr>
            <a:spLocks noGrp="1" noChangeArrowheads="1"/>
          </p:cNvSpPr>
          <p:nvPr>
            <p:ph type="body" idx="1"/>
          </p:nvPr>
        </p:nvSpPr>
        <p:spPr>
          <a:ln/>
        </p:spPr>
        <p:txBody>
          <a:bodyPr/>
          <a:lstStyle/>
          <a:p>
            <a:r>
              <a:rPr lang="en-US" b="1" dirty="0">
                <a:latin typeface="Arial Bold" charset="0"/>
                <a:cs typeface="Arial Bold" charset="0"/>
                <a:sym typeface="Arial Bold" charset="0"/>
              </a:rPr>
              <a:t>The Problem:</a:t>
            </a:r>
            <a:r>
              <a:rPr lang="en-US" b="1" dirty="0"/>
              <a:t> </a:t>
            </a:r>
            <a:r>
              <a:rPr lang="en-US" dirty="0"/>
              <a:t>We have defined our </a:t>
            </a:r>
            <a:r>
              <a:rPr lang="en-US" dirty="0" smtClean="0"/>
              <a:t>'</a:t>
            </a:r>
            <a:r>
              <a:rPr lang="en-US" dirty="0" err="1" smtClean="0"/>
              <a:t>Default.htm</a:t>
            </a:r>
            <a:r>
              <a:rPr lang="en-US" dirty="0" smtClean="0"/>
              <a:t>' </a:t>
            </a:r>
            <a:r>
              <a:rPr lang="en-US" dirty="0"/>
              <a:t>homepage in the recipe, but we may want to change that without altering the recipe</a:t>
            </a:r>
          </a:p>
          <a:p>
            <a:r>
              <a:rPr lang="en-US" b="1" dirty="0">
                <a:latin typeface="Arial Bold" charset="0"/>
                <a:cs typeface="Arial Bold" charset="0"/>
                <a:sym typeface="Arial Bold" charset="0"/>
              </a:rPr>
              <a:t>Success Criteria:</a:t>
            </a:r>
            <a:r>
              <a:rPr lang="en-US" b="1" dirty="0"/>
              <a:t> </a:t>
            </a:r>
            <a:r>
              <a:rPr lang="en-US" dirty="0"/>
              <a:t>We can change the homepage by changing an attribute value</a:t>
            </a:r>
          </a:p>
        </p:txBody>
      </p:sp>
    </p:spTree>
    <p:extLst>
      <p:ext uri="{BB962C8B-B14F-4D97-AF65-F5344CB8AC3E}">
        <p14:creationId xmlns:p14="http://schemas.microsoft.com/office/powerpoint/2010/main" val="379686746"/>
      </p:ext>
    </p:extLst>
  </p:cSld>
  <p:clrMapOvr>
    <a:masterClrMapping/>
  </p:clrMapOvr>
  <p:transition xmlns:p14="http://schemas.microsoft.com/office/powerpoint/2010/mai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
          <p:cNvSpPr>
            <a:spLocks/>
          </p:cNvSpPr>
          <p:nvPr/>
        </p:nvSpPr>
        <p:spPr bwMode="auto">
          <a:xfrm>
            <a:off x="356394" y="2457450"/>
            <a:ext cx="15697200"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600" dirty="0">
                <a:solidFill>
                  <a:schemeClr val="tx1"/>
                </a:solidFill>
                <a:latin typeface="Courier" charset="0"/>
                <a:ea typeface="ＭＳ Ｐゴシック" charset="0"/>
                <a:cs typeface="Courier" charset="0"/>
                <a:sym typeface="Courier" charset="0"/>
              </a:rPr>
              <a:t>default</a:t>
            </a:r>
            <a:r>
              <a:rPr lang="en-US" sz="3600" dirty="0" smtClean="0">
                <a:solidFill>
                  <a:schemeClr val="tx1"/>
                </a:solidFill>
                <a:latin typeface="Courier" charset="0"/>
                <a:ea typeface="ＭＳ Ｐゴシック" charset="0"/>
                <a:cs typeface="Courier" charset="0"/>
                <a:sym typeface="Courier" charset="0"/>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iis_demo</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C4413D"/>
                </a:solidFill>
                <a:latin typeface="Courier"/>
                <a:ea typeface="Courier"/>
                <a:cs typeface="Courier"/>
                <a:sym typeface="Courier"/>
              </a:rPr>
              <a:t>indexfile</a:t>
            </a:r>
            <a:r>
              <a:rPr lang="en-US" sz="3600" dirty="0">
                <a:solidFill>
                  <a:srgbClr val="BA2121"/>
                </a:solidFill>
                <a:latin typeface="Courier" charset="0"/>
                <a:ea typeface="ＭＳ Ｐゴシック" charset="0"/>
                <a:cs typeface="Courier" charset="0"/>
                <a:sym typeface="Courier" charset="0"/>
              </a:rPr>
              <a:t>"</a:t>
            </a:r>
            <a:r>
              <a:rPr lang="en-US" sz="3600" dirty="0">
                <a:latin typeface="Courier"/>
                <a:ea typeface="Courier"/>
                <a:cs typeface="Courier"/>
                <a:sym typeface="Courier"/>
              </a:rPr>
              <a:t>] =</a:t>
            </a:r>
            <a:r>
              <a:rPr lang="en-US" sz="3600" dirty="0">
                <a:solidFill>
                  <a:srgbClr val="C4413D"/>
                </a:solidFill>
                <a:latin typeface="Courier"/>
                <a:ea typeface="Courier"/>
                <a:cs typeface="Courier"/>
                <a:sym typeface="Courier"/>
              </a:rPr>
              <a:t> </a:t>
            </a:r>
            <a:r>
              <a:rPr lang="en-US" sz="3600" dirty="0">
                <a:solidFill>
                  <a:srgbClr val="BA2121"/>
                </a:solidFill>
                <a:latin typeface="Courier" charset="0"/>
                <a:ea typeface="ＭＳ Ｐゴシック" charset="0"/>
                <a:cs typeface="Courier" charset="0"/>
                <a:sym typeface="Courier" charset="0"/>
              </a:rPr>
              <a:t>"</a:t>
            </a:r>
            <a:r>
              <a:rPr lang="en-US" sz="3600" dirty="0" smtClean="0">
                <a:solidFill>
                  <a:srgbClr val="C4413D"/>
                </a:solidFill>
                <a:latin typeface="Courier"/>
                <a:ea typeface="Courier"/>
                <a:cs typeface="Courier"/>
                <a:sym typeface="Courier"/>
              </a:rPr>
              <a:t>Default1.htm.erb</a:t>
            </a:r>
            <a:r>
              <a:rPr lang="en-US" sz="3600" dirty="0" smtClean="0">
                <a:solidFill>
                  <a:srgbClr val="BA2121"/>
                </a:solidFill>
                <a:latin typeface="Courier" charset="0"/>
                <a:ea typeface="ＭＳ Ｐゴシック" charset="0"/>
                <a:cs typeface="Courier" charset="0"/>
                <a:sym typeface="Courier" charset="0"/>
              </a:rPr>
              <a:t>"</a:t>
            </a:r>
            <a:endParaRPr lang="en-US" sz="3600" dirty="0">
              <a:solidFill>
                <a:srgbClr val="C4413D"/>
              </a:solidFill>
              <a:latin typeface="Courier"/>
              <a:ea typeface="Courier"/>
              <a:cs typeface="Courier"/>
              <a:sym typeface="Courier"/>
            </a:endParaRPr>
          </a:p>
        </p:txBody>
      </p:sp>
      <p:sp>
        <p:nvSpPr>
          <p:cNvPr id="57753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7753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dirty="0" smtClean="0">
                <a:solidFill>
                  <a:schemeClr val="tx1"/>
                </a:solidFill>
                <a:latin typeface="Courier" charset="0"/>
                <a:ea typeface="ＭＳ Ｐゴシック" charset="0"/>
                <a:cs typeface="Courier" charset="0"/>
                <a:sym typeface="Courier" charset="0"/>
              </a:rPr>
              <a:t>cookbooks</a:t>
            </a:r>
            <a:r>
              <a:rPr lang="en-US" dirty="0">
                <a:latin typeface="Courier" charset="0"/>
                <a:ea typeface="ＭＳ Ｐゴシック" charset="0"/>
                <a:cs typeface="Courier" charset="0"/>
                <a:sym typeface="Courier" charset="0"/>
              </a:rPr>
              <a:t>\</a:t>
            </a:r>
            <a:r>
              <a:rPr lang="en-US" dirty="0" err="1" smtClean="0">
                <a:solidFill>
                  <a:schemeClr val="tx1"/>
                </a:solidFill>
                <a:latin typeface="Courier" charset="0"/>
                <a:ea typeface="ＭＳ Ｐゴシック" charset="0"/>
                <a:cs typeface="Courier" charset="0"/>
                <a:sym typeface="Courier" charset="0"/>
              </a:rPr>
              <a:t>iis_demo</a:t>
            </a:r>
            <a:r>
              <a:rPr lang="en-US" dirty="0">
                <a:latin typeface="Courier" charset="0"/>
                <a:ea typeface="ＭＳ Ｐゴシック" charset="0"/>
                <a:cs typeface="Courier" charset="0"/>
                <a:sym typeface="Courier" charset="0"/>
              </a:rPr>
              <a:t>\</a:t>
            </a:r>
            <a:r>
              <a:rPr lang="en-US" dirty="0" smtClean="0">
                <a:solidFill>
                  <a:schemeClr val="tx1"/>
                </a:solidFill>
                <a:latin typeface="Courier" charset="0"/>
                <a:ea typeface="ＭＳ Ｐゴシック" charset="0"/>
                <a:cs typeface="Courier" charset="0"/>
                <a:sym typeface="Courier" charset="0"/>
              </a:rPr>
              <a:t>attributes\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57754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7541" name="Rectangle 5"/>
          <p:cNvSpPr>
            <a:spLocks noGrp="1" noChangeArrowheads="1"/>
          </p:cNvSpPr>
          <p:nvPr>
            <p:ph type="title"/>
          </p:nvPr>
        </p:nvSpPr>
        <p:spPr>
          <a:ln/>
        </p:spPr>
        <p:txBody>
          <a:bodyPr/>
          <a:lstStyle/>
          <a:p>
            <a:r>
              <a:rPr lang="en-US" sz="6200"/>
              <a:t>Exercise: Set attribute in attributes file</a:t>
            </a:r>
          </a:p>
        </p:txBody>
      </p:sp>
      <p:sp>
        <p:nvSpPr>
          <p:cNvPr id="577542" name="Rectangle 6"/>
          <p:cNvSpPr>
            <a:spLocks noGrp="1" noChangeArrowheads="1"/>
          </p:cNvSpPr>
          <p:nvPr>
            <p:ph type="body" idx="1"/>
          </p:nvPr>
        </p:nvSpPr>
        <p:spPr>
          <a:xfrm>
            <a:off x="800178" y="4813300"/>
            <a:ext cx="15063671" cy="3797300"/>
          </a:xfrm>
          <a:ln/>
        </p:spPr>
        <p:txBody>
          <a:bodyPr/>
          <a:lstStyle/>
          <a:p>
            <a:endParaRPr lang="en-US" sz="4100"/>
          </a:p>
          <a:p>
            <a:r>
              <a:rPr lang="en-US" sz="4100"/>
              <a:t>Set an attribute to a specific value in the attributes file</a:t>
            </a:r>
          </a:p>
        </p:txBody>
      </p:sp>
    </p:spTree>
    <p:extLst>
      <p:ext uri="{BB962C8B-B14F-4D97-AF65-F5344CB8AC3E}">
        <p14:creationId xmlns:p14="http://schemas.microsoft.com/office/powerpoint/2010/main" val="3472465383"/>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1357538" y="1701800"/>
            <a:ext cx="612199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Courier" charset="0"/>
                <a:cs typeface="Courier" charset="0"/>
                <a:sym typeface="Courier" charset="0"/>
              </a:rPr>
              <a:t>OPEN IN EDITOR:</a:t>
            </a:r>
          </a:p>
        </p:txBody>
      </p:sp>
      <p:sp>
        <p:nvSpPr>
          <p:cNvPr id="47106" name="Rectangle 2"/>
          <p:cNvSpPr>
            <a:spLocks/>
          </p:cNvSpPr>
          <p:nvPr/>
        </p:nvSpPr>
        <p:spPr bwMode="auto">
          <a:xfrm>
            <a:off x="6642748" y="393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Courier" charset="0"/>
                <a:cs typeface="Courier" charset="0"/>
                <a:sym typeface="Courier" charset="0"/>
              </a:rPr>
              <a:t>SAVE FILE!</a:t>
            </a:r>
          </a:p>
        </p:txBody>
      </p:sp>
      <p:sp>
        <p:nvSpPr>
          <p:cNvPr id="47107" name="Rectangle 3"/>
          <p:cNvSpPr>
            <a:spLocks/>
          </p:cNvSpPr>
          <p:nvPr/>
        </p:nvSpPr>
        <p:spPr bwMode="auto">
          <a:xfrm>
            <a:off x="5048745"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0885" tIns="110885" rIns="110885" bIns="110885" anchor="ctr"/>
          <a:lstStyle/>
          <a:p>
            <a:pPr algn="l"/>
            <a:r>
              <a:rPr lang="en-US" dirty="0" smtClean="0">
                <a:solidFill>
                  <a:schemeClr val="tx1"/>
                </a:solidFill>
                <a:latin typeface="Courier" charset="0"/>
                <a:ea typeface="Courier" charset="0"/>
                <a:cs typeface="Courier" charset="0"/>
                <a:sym typeface="Courier" charset="0"/>
              </a:rPr>
              <a:t>hello_world.txt</a:t>
            </a:r>
            <a:endParaRPr lang="en-US" dirty="0">
              <a:solidFill>
                <a:schemeClr val="tx1"/>
              </a:solidFill>
              <a:latin typeface="Courier" charset="0"/>
              <a:ea typeface="Courier" charset="0"/>
              <a:cs typeface="Courier" charset="0"/>
              <a:sym typeface="Courier" charset="0"/>
            </a:endParaRPr>
          </a:p>
        </p:txBody>
      </p:sp>
      <p:sp>
        <p:nvSpPr>
          <p:cNvPr id="47108" name="Rectangle 4"/>
          <p:cNvSpPr>
            <a:spLocks/>
          </p:cNvSpPr>
          <p:nvPr/>
        </p:nvSpPr>
        <p:spPr bwMode="auto">
          <a:xfrm>
            <a:off x="838283" y="2381251"/>
            <a:ext cx="14631830" cy="1511300"/>
          </a:xfrm>
          <a:prstGeom prst="rect">
            <a:avLst/>
          </a:prstGeom>
          <a:solidFill>
            <a:srgbClr val="FFFFFF"/>
          </a:solidFill>
          <a:ln w="25400" cap="flat">
            <a:solidFill>
              <a:srgbClr val="334150"/>
            </a:solidFill>
            <a:prstDash val="sysDot"/>
            <a:miter lim="800000"/>
            <a:headEnd type="none" w="med" len="med"/>
            <a:tailEnd type="none" w="med" len="med"/>
          </a:ln>
        </p:spPr>
        <p:txBody>
          <a:bodyPr lIns="184809" tIns="184809" rIns="184809" bIns="184809"/>
          <a:lstStyle/>
          <a:p>
            <a:pPr algn="l"/>
            <a:r>
              <a:rPr lang="en-US" sz="2300" dirty="0">
                <a:latin typeface="Courier" charset="0"/>
                <a:ea typeface="Courier" charset="0"/>
                <a:cs typeface="Courier" charset="0"/>
                <a:sym typeface="Courier" charset="0"/>
              </a:rPr>
              <a:t>Hi!</a:t>
            </a:r>
          </a:p>
          <a:p>
            <a:pPr algn="l"/>
            <a:endParaRPr lang="en-US" sz="2300" dirty="0">
              <a:latin typeface="Courier" charset="0"/>
              <a:ea typeface="Courier" charset="0"/>
              <a:cs typeface="Courier" charset="0"/>
              <a:sym typeface="Courier" charset="0"/>
            </a:endParaRPr>
          </a:p>
          <a:p>
            <a:pPr algn="l"/>
            <a:r>
              <a:rPr lang="en-US" sz="2300" dirty="0">
                <a:latin typeface="Courier" charset="0"/>
                <a:ea typeface="Courier" charset="0"/>
                <a:cs typeface="Courier" charset="0"/>
                <a:sym typeface="Courier" charset="0"/>
              </a:rPr>
              <a:t>I am a friendly file. </a:t>
            </a:r>
          </a:p>
        </p:txBody>
      </p:sp>
      <p:sp>
        <p:nvSpPr>
          <p:cNvPr id="47109" name="Rectangle 5"/>
          <p:cNvSpPr>
            <a:spLocks noGrp="1" noChangeArrowheads="1"/>
          </p:cNvSpPr>
          <p:nvPr>
            <p:ph type="title"/>
          </p:nvPr>
        </p:nvSpPr>
        <p:spPr>
          <a:ln/>
        </p:spPr>
        <p:txBody>
          <a:bodyPr/>
          <a:lstStyle/>
          <a:p>
            <a:r>
              <a:rPr lang="en-US" sz="4300"/>
              <a:t>Legend: Example of editing a file on your workstation</a:t>
            </a:r>
          </a:p>
        </p:txBody>
      </p:sp>
    </p:spTree>
    <p:extLst>
      <p:ext uri="{BB962C8B-B14F-4D97-AF65-F5344CB8AC3E}">
        <p14:creationId xmlns:p14="http://schemas.microsoft.com/office/powerpoint/2010/main" val="1730232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578562"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78563"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Default1</a:t>
            </a:r>
            <a:r>
              <a:rPr lang="en-US" sz="3000" dirty="0">
                <a:solidFill>
                  <a:schemeClr val="tx1"/>
                </a:solidFill>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htm.erb</a:t>
            </a:r>
            <a:endParaRPr lang="en-US" sz="3000" dirty="0">
              <a:solidFill>
                <a:schemeClr val="tx1"/>
              </a:solidFill>
              <a:latin typeface="Courier" charset="0"/>
              <a:ea typeface="ＭＳ Ｐゴシック" charset="0"/>
              <a:cs typeface="Courier" charset="0"/>
              <a:sym typeface="Courier" charset="0"/>
            </a:endParaRPr>
          </a:p>
        </p:txBody>
      </p:sp>
      <p:sp>
        <p:nvSpPr>
          <p:cNvPr id="578564" name="Rectangle 4"/>
          <p:cNvSpPr>
            <a:spLocks/>
          </p:cNvSpPr>
          <p:nvPr/>
        </p:nvSpPr>
        <p:spPr bwMode="auto">
          <a:xfrm>
            <a:off x="432594" y="2381250"/>
            <a:ext cx="15304243"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Default1</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attributes file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78565" name="Rectangle 5"/>
          <p:cNvSpPr>
            <a:spLocks noGrp="1" noChangeArrowheads="1"/>
          </p:cNvSpPr>
          <p:nvPr>
            <p:ph type="title"/>
          </p:nvPr>
        </p:nvSpPr>
        <p:spPr>
          <a:ln/>
        </p:spPr>
        <p:txBody>
          <a:bodyPr/>
          <a:lstStyle/>
          <a:p>
            <a:r>
              <a:rPr lang="en-US" sz="4000" dirty="0"/>
              <a:t>Exercise:  Add D</a:t>
            </a:r>
            <a:r>
              <a:rPr lang="en-US" sz="4000" dirty="0" smtClean="0"/>
              <a:t>efault1.htm.erb to templates/</a:t>
            </a:r>
            <a:r>
              <a:rPr lang="en-US" sz="4000" dirty="0"/>
              <a:t>default directory</a:t>
            </a:r>
          </a:p>
        </p:txBody>
      </p:sp>
    </p:spTree>
    <p:extLst>
      <p:ext uri="{BB962C8B-B14F-4D97-AF65-F5344CB8AC3E}">
        <p14:creationId xmlns:p14="http://schemas.microsoft.com/office/powerpoint/2010/main" val="2316991919"/>
      </p:ext>
    </p:extLst>
  </p:cSld>
  <p:clrMapOvr>
    <a:masterClrMapping/>
  </p:clrMapOvr>
  <p:transition xmlns:p14="http://schemas.microsoft.com/office/powerpoint/2010/mai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0610"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580611" name="Rectangle 3"/>
          <p:cNvSpPr>
            <a:spLocks noGrp="1" noChangeArrowheads="1"/>
          </p:cNvSpPr>
          <p:nvPr>
            <p:ph type="title"/>
          </p:nvPr>
        </p:nvSpPr>
        <p:spPr>
          <a:xfrm>
            <a:off x="800178" y="177800"/>
            <a:ext cx="15012866" cy="1117600"/>
          </a:xfrm>
          <a:ln/>
        </p:spPr>
        <p:txBody>
          <a:bodyPr/>
          <a:lstStyle/>
          <a:p>
            <a:r>
              <a:rPr lang="en-US"/>
              <a:t>Exercise:  Set attribute in a recipe</a:t>
            </a:r>
          </a:p>
        </p:txBody>
      </p:sp>
      <p:sp>
        <p:nvSpPr>
          <p:cNvPr id="580612" name="Rectangle 4"/>
          <p:cNvSpPr>
            <a:spLocks/>
          </p:cNvSpPr>
          <p:nvPr/>
        </p:nvSpPr>
        <p:spPr bwMode="auto">
          <a:xfrm rot="10800000" flipH="1">
            <a:off x="914489" y="5080000"/>
            <a:ext cx="9335412"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06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580614" name="Rectangle 6"/>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0615" name="Rectangle 7"/>
          <p:cNvSpPr>
            <a:spLocks/>
          </p:cNvSpPr>
          <p:nvPr/>
        </p:nvSpPr>
        <p:spPr bwMode="auto">
          <a:xfrm>
            <a:off x="5048743" y="1644650"/>
            <a:ext cx="1047145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a:latin typeface="Courier" charset="0"/>
                <a:ea typeface="ＭＳ Ｐゴシック" charset="0"/>
                <a:cs typeface="Courier" charset="0"/>
                <a:sym typeface="Courier" charset="0"/>
              </a:rPr>
              <a:t>c</a:t>
            </a:r>
            <a:r>
              <a:rPr lang="en-US" sz="3100" dirty="0" smtClean="0">
                <a:solidFill>
                  <a:schemeClr val="tx1"/>
                </a:solidFill>
                <a:latin typeface="Courier" charset="0"/>
                <a:ea typeface="ＭＳ Ｐゴシック" charset="0"/>
                <a:cs typeface="Courier" charset="0"/>
                <a:sym typeface="Courier" charset="0"/>
              </a:rPr>
              <a:t>ookbooks</a:t>
            </a:r>
            <a:r>
              <a:rPr lang="en-US" sz="3100" dirty="0">
                <a:latin typeface="Courier" charset="0"/>
                <a:ea typeface="ＭＳ Ｐゴシック" charset="0"/>
                <a:cs typeface="Courier" charset="0"/>
                <a:sym typeface="Courier" charset="0"/>
              </a:rPr>
              <a:t>\</a:t>
            </a:r>
            <a:r>
              <a:rPr lang="en-US" sz="32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50508892"/>
      </p:ext>
    </p:extLst>
  </p:cSld>
  <p:clrMapOvr>
    <a:masterClrMapping/>
  </p:clrMapOvr>
  <p:transition xmlns:p14="http://schemas.microsoft.com/office/powerpoint/2010/mai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ChangeArrowheads="1"/>
          </p:cNvSpPr>
          <p:nvPr>
            <p:ph type="title"/>
          </p:nvPr>
        </p:nvSpPr>
        <p:spPr>
          <a:ln/>
        </p:spPr>
        <p:txBody>
          <a:bodyPr/>
          <a:lstStyle/>
          <a:p>
            <a:r>
              <a:rPr lang="en-US"/>
              <a:t>Exercise: Upload the cookbook</a:t>
            </a:r>
          </a:p>
        </p:txBody>
      </p:sp>
      <p:sp>
        <p:nvSpPr>
          <p:cNvPr id="582659"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826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47361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a:ln/>
        </p:spPr>
        <p:txBody>
          <a:bodyPr/>
          <a:lstStyle/>
          <a:p>
            <a:r>
              <a:rPr lang="en-US"/>
              <a:t>Exercise: Re-run Chef Client</a:t>
            </a:r>
          </a:p>
        </p:txBody>
      </p:sp>
      <p:sp>
        <p:nvSpPr>
          <p:cNvPr id="584707" name="Rectangle 3"/>
          <p:cNvSpPr>
            <a:spLocks noGrp="1" noChangeArrowheads="1"/>
          </p:cNvSpPr>
          <p:nvPr>
            <p:ph idx="1"/>
          </p:nvPr>
        </p:nvSpPr>
        <p:spPr>
          <a:xfrm>
            <a:off x="800274" y="2895600"/>
            <a:ext cx="14657233" cy="6019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500" kern="1200" dirty="0">
                <a:solidFill>
                  <a:srgbClr val="FFFFFF"/>
                </a:solidFill>
                <a:latin typeface="Courier"/>
                <a:cs typeface="Courier"/>
              </a:rPr>
              <a:t>...</a:t>
            </a:r>
          </a:p>
          <a:p>
            <a:pPr marL="0" indent="0" defTabSz="1408061">
              <a:spcBef>
                <a:spcPct val="0"/>
              </a:spcBef>
              <a:buNone/>
            </a:pPr>
            <a:r>
              <a:rPr lang="en-US" sz="1500" kern="1200" dirty="0">
                <a:solidFill>
                  <a:srgbClr val="FFFFFF"/>
                </a:solidFill>
                <a:latin typeface="Courier"/>
                <a:cs typeface="Courier"/>
              </a:rPr>
              <a:t> *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create[2014-09-15T05:10:06-07:00] INFO: Processing template[c:\</a:t>
            </a:r>
            <a:r>
              <a:rPr lang="en-US" sz="1500" kern="1200" dirty="0" err="1">
                <a:solidFill>
                  <a:srgbClr val="FFFFFF"/>
                </a:solidFill>
                <a:latin typeface="Courier"/>
                <a:cs typeface="Courier"/>
              </a:rPr>
              <a:t>inetp</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action create (</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::default line 18)</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backed up to c:/chef/backup\</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\D</a:t>
            </a:r>
          </a:p>
          <a:p>
            <a:pPr marL="0" indent="0" defTabSz="1408061">
              <a:spcBef>
                <a:spcPct val="0"/>
              </a:spcBef>
              <a:buNone/>
            </a:pPr>
            <a:r>
              <a:rPr lang="en-US" sz="1500" kern="1200" dirty="0">
                <a:solidFill>
                  <a:srgbClr val="FFFFFF"/>
                </a:solidFill>
                <a:latin typeface="Courier"/>
                <a:cs typeface="Courier"/>
              </a:rPr>
              <a:t>efault.htm.chef-20140915051006.903237</a:t>
            </a:r>
          </a:p>
          <a:p>
            <a:pPr marL="0" indent="0" defTabSz="1408061">
              <a:spcBef>
                <a:spcPct val="0"/>
              </a:spcBef>
              <a:buNone/>
            </a:pPr>
            <a:r>
              <a:rPr lang="en-US" sz="1500" kern="1200" dirty="0">
                <a:solidFill>
                  <a:srgbClr val="FFFFFF"/>
                </a:solidFill>
                <a:latin typeface="Courier"/>
                <a:cs typeface="Courier"/>
              </a:rPr>
              <a:t>[2014-09-15T05:10:06-07:00] INFO: template[c:\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updated file contents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a:t>
            </a:r>
            <a:endParaRPr lang="en-US" sz="1500" kern="1200" dirty="0">
              <a:solidFill>
                <a:srgbClr val="FFFFFF"/>
              </a:solidFill>
              <a:latin typeface="Courier"/>
              <a:cs typeface="Courier"/>
            </a:endParaRPr>
          </a:p>
          <a:p>
            <a:pPr marL="0" indent="0" defTabSz="1408061">
              <a:spcBef>
                <a:spcPct val="0"/>
              </a:spcBef>
              <a:buNone/>
            </a:pPr>
            <a:r>
              <a:rPr lang="en-US" sz="1500" kern="1200" dirty="0" err="1">
                <a:solidFill>
                  <a:srgbClr val="FFFFFF"/>
                </a:solidFill>
                <a:latin typeface="Courier"/>
                <a:cs typeface="Courier"/>
              </a:rPr>
              <a:t>ult.htm</a:t>
            </a:r>
            <a:endParaRPr lang="en-US" sz="1500" kern="1200" dirty="0">
              <a:solidFill>
                <a:srgbClr val="FFFFFF"/>
              </a:solidFill>
              <a:latin typeface="Courier"/>
              <a:cs typeface="Courier"/>
            </a:endParaRPr>
          </a:p>
          <a:p>
            <a:pPr marL="0" indent="0" defTabSz="1408061">
              <a:spcBef>
                <a:spcPct val="0"/>
              </a:spcBef>
              <a:buNone/>
            </a:pPr>
            <a:endParaRPr lang="en-US" sz="1500" kern="1200" dirty="0">
              <a:solidFill>
                <a:srgbClr val="FFFFFF"/>
              </a:solidFill>
              <a:latin typeface="Courier"/>
              <a:cs typeface="Courier"/>
            </a:endParaRPr>
          </a:p>
          <a:p>
            <a:pPr marL="0" indent="0" defTabSz="1408061">
              <a:spcBef>
                <a:spcPct val="0"/>
              </a:spcBef>
              <a:buNone/>
            </a:pPr>
            <a:r>
              <a:rPr lang="en-US" sz="1500" kern="1200" dirty="0">
                <a:solidFill>
                  <a:srgbClr val="FFFFFF"/>
                </a:solidFill>
                <a:latin typeface="Courier"/>
                <a:cs typeface="Courier"/>
              </a:rPr>
              <a:t>    - update content in file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from b3c577 to 0362a7</a:t>
            </a:r>
          </a:p>
          <a:p>
            <a:pPr marL="0" indent="0" defTabSz="1408061">
              <a:spcBef>
                <a:spcPct val="0"/>
              </a:spcBef>
              <a:buNone/>
            </a:pPr>
            <a:r>
              <a:rPr lang="en-US" sz="1500" kern="1200" dirty="0">
                <a:solidFill>
                  <a:srgbClr val="FFFFFF"/>
                </a:solidFill>
                <a:latin typeface="Courier"/>
                <a:cs typeface="Courier"/>
              </a:rPr>
              <a:t>    --- c:\</a:t>
            </a:r>
            <a:r>
              <a:rPr lang="en-US" sz="1500" kern="1200" dirty="0" err="1">
                <a:solidFill>
                  <a:srgbClr val="FFFFFF"/>
                </a:solidFill>
                <a:latin typeface="Courier"/>
                <a:cs typeface="Courier"/>
              </a:rPr>
              <a:t>inetpub</a:t>
            </a:r>
            <a:r>
              <a:rPr lang="en-US" sz="1500" kern="1200" dirty="0">
                <a:solidFill>
                  <a:srgbClr val="FFFFFF"/>
                </a:solidFill>
                <a:latin typeface="Courier"/>
                <a:cs typeface="Courier"/>
              </a:rPr>
              <a:t>\</a:t>
            </a:r>
            <a:r>
              <a:rPr lang="en-US" sz="1500" kern="1200" dirty="0" err="1">
                <a:solidFill>
                  <a:srgbClr val="FFFFFF"/>
                </a:solidFill>
                <a:latin typeface="Courier"/>
                <a:cs typeface="Courier"/>
              </a:rPr>
              <a:t>wwwroot</a:t>
            </a:r>
            <a:r>
              <a:rPr lang="en-US" sz="1500" kern="1200" dirty="0">
                <a:solidFill>
                  <a:srgbClr val="FFFFFF"/>
                </a:solidFill>
                <a:latin typeface="Courier"/>
                <a:cs typeface="Courier"/>
              </a:rPr>
              <a:t>\</a:t>
            </a:r>
            <a:r>
              <a:rPr lang="en-US" sz="1500" kern="1200" dirty="0" err="1">
                <a:solidFill>
                  <a:srgbClr val="FFFFFF"/>
                </a:solidFill>
                <a:latin typeface="Courier"/>
                <a:cs typeface="Courier"/>
              </a:rPr>
              <a:t>Default.htm</a:t>
            </a:r>
            <a:r>
              <a:rPr lang="en-US" sz="1500" kern="1200" dirty="0">
                <a:solidFill>
                  <a:srgbClr val="FFFFFF"/>
                </a:solidFill>
                <a:latin typeface="Courier"/>
                <a:cs typeface="Courier"/>
              </a:rPr>
              <a:t>  2014-09-15 04:24:44.000000000 -0700</a:t>
            </a:r>
          </a:p>
          <a:p>
            <a:pPr marL="0" indent="0" defTabSz="1408061">
              <a:spcBef>
                <a:spcPct val="0"/>
              </a:spcBef>
              <a:buNone/>
            </a:pPr>
            <a:r>
              <a:rPr lang="en-US" sz="1500" kern="1200" dirty="0">
                <a:solidFill>
                  <a:srgbClr val="FFFFFF"/>
                </a:solidFill>
                <a:latin typeface="Courier"/>
                <a:cs typeface="Courier"/>
              </a:rPr>
              <a:t>    +++ C:/Users/chef/</a:t>
            </a:r>
            <a:r>
              <a:rPr lang="en-US" sz="1500" kern="1200" dirty="0" err="1">
                <a:solidFill>
                  <a:srgbClr val="FFFFFF"/>
                </a:solidFill>
                <a:latin typeface="Courier"/>
                <a:cs typeface="Courier"/>
              </a:rPr>
              <a:t>AppData</a:t>
            </a:r>
            <a:r>
              <a:rPr lang="en-US" sz="1500" kern="1200" dirty="0">
                <a:solidFill>
                  <a:srgbClr val="FFFFFF"/>
                </a:solidFill>
                <a:latin typeface="Courier"/>
                <a:cs typeface="Courier"/>
              </a:rPr>
              <a:t>/Local/Temp/4/chef-rendered-template20140915-312-peji0z    2014-09-15 05:10:06.000000000 -0</a:t>
            </a:r>
          </a:p>
          <a:p>
            <a:pPr marL="0" indent="0" defTabSz="1408061">
              <a:spcBef>
                <a:spcPct val="0"/>
              </a:spcBef>
              <a:buNone/>
            </a:pPr>
            <a:r>
              <a:rPr lang="en-US" sz="1500" kern="1200" dirty="0">
                <a:solidFill>
                  <a:srgbClr val="FFFFFF"/>
                </a:solidFill>
                <a:latin typeface="Courier"/>
                <a:cs typeface="Courier"/>
              </a:rPr>
              <a:t>700</a:t>
            </a:r>
          </a:p>
          <a:p>
            <a:pPr marL="0" indent="0" defTabSz="1408061">
              <a:spcBef>
                <a:spcPct val="0"/>
              </a:spcBef>
              <a:buNone/>
            </a:pPr>
            <a:r>
              <a:rPr lang="en-US" sz="1500" kern="1200" dirty="0">
                <a:solidFill>
                  <a:srgbClr val="FFFFFF"/>
                </a:solidFill>
                <a:latin typeface="Courier"/>
                <a:cs typeface="Courier"/>
              </a:rPr>
              <a:t>    @@ -1,6 +1,8 @@</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  &lt;h1&gt;Hello, world!&lt;/h1&gt;</a:t>
            </a:r>
          </a:p>
          <a:p>
            <a:pPr marL="0" indent="0" defTabSz="1408061">
              <a:spcBef>
                <a:spcPct val="0"/>
              </a:spcBef>
              <a:buNone/>
            </a:pPr>
            <a:r>
              <a:rPr lang="en-US" sz="1500" kern="1200" dirty="0">
                <a:solidFill>
                  <a:srgbClr val="FFFFFF"/>
                </a:solidFill>
                <a:latin typeface="Courier"/>
                <a:cs typeface="Courier"/>
              </a:rPr>
              <a:t>    +   &lt;h2&gt;This is Default1.htm&lt;/h2&gt;</a:t>
            </a:r>
          </a:p>
          <a:p>
            <a:pPr marL="0" indent="0" defTabSz="1408061">
              <a:spcBef>
                <a:spcPct val="0"/>
              </a:spcBef>
              <a:buNone/>
            </a:pPr>
            <a:r>
              <a:rPr lang="en-US" sz="1500" kern="1200" dirty="0">
                <a:solidFill>
                  <a:srgbClr val="FFFFFF"/>
                </a:solidFill>
                <a:latin typeface="Courier"/>
                <a:cs typeface="Courier"/>
              </a:rPr>
              <a:t>    +    &lt;p&gt;We configured this in the attributes file&lt;/p&gt;</a:t>
            </a:r>
          </a:p>
          <a:p>
            <a:pPr marL="0" indent="0" defTabSz="1408061">
              <a:spcBef>
                <a:spcPct val="0"/>
              </a:spcBef>
              <a:buNone/>
            </a:pPr>
            <a:r>
              <a:rPr lang="en-US" sz="1500" kern="1200" dirty="0">
                <a:solidFill>
                  <a:srgbClr val="FFFFFF"/>
                </a:solidFill>
                <a:latin typeface="Courier"/>
                <a:cs typeface="Courier"/>
              </a:rPr>
              <a:t>    + &lt;/body&gt;</a:t>
            </a:r>
          </a:p>
          <a:p>
            <a:pPr marL="0" indent="0" defTabSz="1408061">
              <a:spcBef>
                <a:spcPct val="0"/>
              </a:spcBef>
              <a:buNone/>
            </a:pPr>
            <a:r>
              <a:rPr lang="en-US" sz="1500" kern="1200" dirty="0">
                <a:solidFill>
                  <a:srgbClr val="FFFFFF"/>
                </a:solidFill>
                <a:latin typeface="Courier"/>
                <a:cs typeface="Courier"/>
              </a:rPr>
              <a:t>     &lt;/html&gt;</a:t>
            </a:r>
          </a:p>
          <a:p>
            <a:pPr marL="0" indent="0" defTabSz="1408061">
              <a:spcBef>
                <a:spcPct val="0"/>
              </a:spcBef>
              <a:buNone/>
            </a:pPr>
            <a:r>
              <a:rPr lang="en-US" sz="1500" kern="1200" dirty="0">
                <a:solidFill>
                  <a:srgbClr val="FFFFFF"/>
                </a:solidFill>
                <a:latin typeface="Courier"/>
                <a:cs typeface="Courier"/>
              </a:rPr>
              <a:t>[2014-09-15T05:10:10-07:00] INFO: Chef Run complete in 6.426824 seconds</a:t>
            </a:r>
          </a:p>
          <a:p>
            <a:pPr marL="0" indent="0" defTabSz="1408061">
              <a:spcBef>
                <a:spcPct val="0"/>
              </a:spcBef>
              <a:buNone/>
            </a:pPr>
            <a:r>
              <a:rPr lang="en-US" sz="1500" kern="1200" dirty="0">
                <a:solidFill>
                  <a:srgbClr val="FFFFFF"/>
                </a:solidFill>
                <a:latin typeface="Courier"/>
                <a:cs typeface="Courier"/>
              </a:rPr>
              <a:t>[2014-09-15T05:10:10-07:00] INFO: Removing cookbooks/</a:t>
            </a:r>
            <a:r>
              <a:rPr lang="en-US" sz="1500" kern="1200" dirty="0" err="1">
                <a:solidFill>
                  <a:srgbClr val="FFFFFF"/>
                </a:solidFill>
                <a:latin typeface="Courier"/>
                <a:cs typeface="Courier"/>
              </a:rPr>
              <a:t>iis_demo</a:t>
            </a:r>
            <a:r>
              <a:rPr lang="en-US" sz="1500" kern="1200" dirty="0">
                <a:solidFill>
                  <a:srgbClr val="FFFFFF"/>
                </a:solidFill>
                <a:latin typeface="Courier"/>
                <a:cs typeface="Courier"/>
              </a:rPr>
              <a:t>/templates/default/</a:t>
            </a:r>
            <a:r>
              <a:rPr lang="en-US" sz="1500" kern="1200" dirty="0" err="1">
                <a:solidFill>
                  <a:srgbClr val="FFFFFF"/>
                </a:solidFill>
                <a:latin typeface="Courier"/>
                <a:cs typeface="Courier"/>
              </a:rPr>
              <a:t>Default.htm.erb</a:t>
            </a:r>
            <a:r>
              <a:rPr lang="en-US" sz="1500" kern="1200" dirty="0">
                <a:solidFill>
                  <a:srgbClr val="FFFFFF"/>
                </a:solidFill>
                <a:latin typeface="Courier"/>
                <a:cs typeface="Courier"/>
              </a:rPr>
              <a:t> from the cache; it is no</a:t>
            </a:r>
          </a:p>
          <a:p>
            <a:pPr marL="0" indent="0" defTabSz="1408061">
              <a:spcBef>
                <a:spcPct val="0"/>
              </a:spcBef>
              <a:buNone/>
            </a:pPr>
            <a:r>
              <a:rPr lang="en-US" sz="1500" kern="1200" dirty="0">
                <a:solidFill>
                  <a:srgbClr val="FFFFFF"/>
                </a:solidFill>
                <a:latin typeface="Courier"/>
                <a:cs typeface="Courier"/>
              </a:rPr>
              <a:t> longer needed by chef-client.</a:t>
            </a:r>
            <a:endParaRPr lang="en-US" sz="1500" kern="1200" dirty="0">
              <a:solidFill>
                <a:srgbClr val="FFFFFF"/>
              </a:solidFill>
              <a:latin typeface="Courier"/>
              <a:cs typeface="Courier"/>
            </a:endParaRPr>
          </a:p>
        </p:txBody>
      </p:sp>
      <p:sp>
        <p:nvSpPr>
          <p:cNvPr id="584705" name="Rectangle 1"/>
          <p:cNvSpPr>
            <a:spLocks/>
          </p:cNvSpPr>
          <p:nvPr/>
        </p:nvSpPr>
        <p:spPr bwMode="auto">
          <a:xfrm>
            <a:off x="812879" y="1676400"/>
            <a:ext cx="14657232" cy="10668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400" b="1" dirty="0" err="1">
                <a:solidFill>
                  <a:srgbClr val="00FF00"/>
                </a:solidFill>
                <a:ea typeface="Courier"/>
                <a:cs typeface="Courier"/>
                <a:sym typeface="Courier"/>
              </a:rPr>
              <a:t>remote@PS</a:t>
            </a:r>
            <a:r>
              <a:rPr lang="en-US" sz="4400" b="1" dirty="0">
                <a:solidFill>
                  <a:srgbClr val="00FF00"/>
                </a:solidFill>
                <a:ea typeface="Courier"/>
                <a:cs typeface="Courier"/>
                <a:sym typeface="Courier"/>
              </a:rPr>
              <a:t>\&gt; </a:t>
            </a:r>
            <a:r>
              <a:rPr lang="en-US" sz="4400" dirty="0" smtClean="0">
                <a:solidFill>
                  <a:srgbClr val="FFFFFF"/>
                </a:solidFill>
                <a:latin typeface="Courier" charset="0"/>
                <a:ea typeface="ＭＳ Ｐゴシック" charset="0"/>
                <a:cs typeface="Courier" charset="0"/>
                <a:sym typeface="Courier" charset="0"/>
              </a:rPr>
              <a:t>chef</a:t>
            </a:r>
            <a:r>
              <a:rPr lang="en-US" sz="4400" dirty="0">
                <a:solidFill>
                  <a:srgbClr val="FFFFFF"/>
                </a:solidFill>
                <a:latin typeface="Courier" charset="0"/>
                <a:ea typeface="ＭＳ Ｐゴシック" charset="0"/>
                <a:cs typeface="Courier" charset="0"/>
                <a:sym typeface="Courier" charset="0"/>
              </a:rPr>
              <a:t>-client</a:t>
            </a:r>
          </a:p>
        </p:txBody>
      </p:sp>
    </p:spTree>
    <p:extLst>
      <p:ext uri="{BB962C8B-B14F-4D97-AF65-F5344CB8AC3E}">
        <p14:creationId xmlns:p14="http://schemas.microsoft.com/office/powerpoint/2010/main" val="4123965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noGrp="1" noChangeArrowheads="1"/>
          </p:cNvSpPr>
          <p:nvPr>
            <p:ph type="title"/>
          </p:nvPr>
        </p:nvSpPr>
        <p:spPr>
          <a:ln/>
        </p:spPr>
        <p:txBody>
          <a:bodyPr/>
          <a:lstStyle/>
          <a:p>
            <a:r>
              <a:rPr lang="en-US" sz="6200"/>
              <a:t>Exercise: Verify new homepage works</a:t>
            </a:r>
          </a:p>
        </p:txBody>
      </p:sp>
      <p:sp>
        <p:nvSpPr>
          <p:cNvPr id="586754" name="Rectangle 2"/>
          <p:cNvSpPr>
            <a:spLocks noGrp="1" noChangeArrowheads="1"/>
          </p:cNvSpPr>
          <p:nvPr>
            <p:ph type="body" idx="1"/>
          </p:nvPr>
        </p:nvSpPr>
        <p:spPr>
          <a:ln/>
        </p:spPr>
        <p:txBody>
          <a:bodyPr/>
          <a:lstStyle/>
          <a:p>
            <a:r>
              <a:rPr lang="en-US"/>
              <a:t>Open a web browser</a:t>
            </a:r>
          </a:p>
          <a:p>
            <a:r>
              <a:rPr lang="en-US"/>
              <a:t>The homepage takes the attribute file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994" y="3962400"/>
            <a:ext cx="5982028" cy="2971800"/>
          </a:xfrm>
          <a:prstGeom prst="rect">
            <a:avLst/>
          </a:prstGeom>
        </p:spPr>
      </p:pic>
    </p:spTree>
    <p:extLst>
      <p:ext uri="{BB962C8B-B14F-4D97-AF65-F5344CB8AC3E}">
        <p14:creationId xmlns:p14="http://schemas.microsoft.com/office/powerpoint/2010/main" val="1475870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88803" name="Rectangle 3"/>
          <p:cNvSpPr>
            <a:spLocks noGrp="1" noChangeArrowheads="1"/>
          </p:cNvSpPr>
          <p:nvPr>
            <p:ph type="title"/>
          </p:nvPr>
        </p:nvSpPr>
        <p:spPr>
          <a:xfrm>
            <a:off x="800178" y="177800"/>
            <a:ext cx="15012866" cy="1117600"/>
          </a:xfrm>
          <a:ln/>
        </p:spPr>
        <p:txBody>
          <a:bodyPr/>
          <a:lstStyle/>
          <a:p>
            <a:r>
              <a:rPr lang="en-US" sz="6900"/>
              <a:t>Exercise:  Set attribute in the recipe</a:t>
            </a:r>
          </a:p>
        </p:txBody>
      </p:sp>
      <p:sp>
        <p:nvSpPr>
          <p:cNvPr id="588805"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88806"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default.rb</a:t>
            </a:r>
            <a:endParaRPr lang="en-US" sz="3100" dirty="0">
              <a:solidFill>
                <a:schemeClr val="tx1"/>
              </a:solidFill>
              <a:latin typeface="Courier" charset="0"/>
              <a:ea typeface="ＭＳ Ｐゴシック" charset="0"/>
              <a:cs typeface="Courier" charset="0"/>
              <a:sym typeface="Courier" charset="0"/>
            </a:endParaRPr>
          </a:p>
        </p:txBody>
      </p:sp>
      <p:sp>
        <p:nvSpPr>
          <p:cNvPr id="588807" name="Rectangle 7"/>
          <p:cNvSpPr>
            <a:spLocks/>
          </p:cNvSpPr>
          <p:nvPr/>
        </p:nvSpPr>
        <p:spPr bwMode="auto">
          <a:xfrm rot="10800000" flipH="1">
            <a:off x="914489" y="4610100"/>
            <a:ext cx="1224399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1" name="Rectangle 2"/>
          <p:cNvSpPr>
            <a:spLocks/>
          </p:cNvSpPr>
          <p:nvPr/>
        </p:nvSpPr>
        <p:spPr bwMode="auto">
          <a:xfrm>
            <a:off x="838282" y="2381250"/>
            <a:ext cx="14631829" cy="47053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smtClean="0">
                <a:solidFill>
                  <a:srgbClr val="BA2121"/>
                </a:solidFill>
                <a:latin typeface="Courier" charset="0"/>
                <a:ea typeface="ＭＳ Ｐゴシック" charset="0"/>
                <a:cs typeface="Courier" charset="0"/>
                <a:sym typeface="Courier" charset="0"/>
              </a:rPr>
              <a:t>”w3svc"</a:t>
            </a:r>
            <a:r>
              <a:rPr lang="en-US" sz="3300" dirty="0" smtClean="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dirty="0">
              <a:solidFill>
                <a:schemeClr val="tx1"/>
              </a:solidFill>
              <a:latin typeface="Courier" charset="0"/>
              <a:ea typeface="ＭＳ Ｐゴシック" charset="0"/>
              <a:cs typeface="Courier" charset="0"/>
              <a:sym typeface="Courier" charset="0"/>
            </a:endParaRPr>
          </a:p>
          <a:p>
            <a:r>
              <a:rPr lang="en-US" sz="3100" dirty="0" err="1">
                <a:latin typeface="Courier" charset="0"/>
                <a:ea typeface="ＭＳ Ｐゴシック" charset="0"/>
                <a:cs typeface="Courier" charset="0"/>
                <a:sym typeface="Courier" charset="0"/>
              </a:rPr>
              <a:t>node.default</a:t>
            </a:r>
            <a:r>
              <a:rPr lang="en-US" sz="3100" dirty="0" smtClean="0">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latin typeface="Courier" charset="0"/>
                <a:ea typeface="ＭＳ Ｐゴシック" charset="0"/>
                <a:cs typeface="Courier" charset="0"/>
                <a:sym typeface="Courier" charset="0"/>
              </a:rPr>
              <a:t>] </a:t>
            </a:r>
            <a:r>
              <a:rPr lang="en-US" sz="3100" dirty="0">
                <a:latin typeface="Courier" charset="0"/>
                <a:ea typeface="ＭＳ Ｐゴシック" charset="0"/>
                <a:cs typeface="Courier" charset="0"/>
                <a:sym typeface="Courier" charset="0"/>
              </a:rPr>
              <a:t>= </a:t>
            </a:r>
            <a:r>
              <a:rPr lang="en-US" sz="3100" dirty="0" smtClean="0">
                <a:solidFill>
                  <a:srgbClr val="BA2121"/>
                </a:solidFill>
                <a:latin typeface="Courier" charset="0"/>
                <a:ea typeface="ＭＳ Ｐゴシック" charset="0"/>
                <a:cs typeface="Courier" charset="0"/>
                <a:sym typeface="Courier" charset="0"/>
              </a:rPr>
              <a:t>"Default2.htm.erb"</a:t>
            </a:r>
            <a:endParaRPr lang="en-US" sz="3100" dirty="0">
              <a:latin typeface="Courier" charset="0"/>
              <a:ea typeface="ＭＳ Ｐゴシック" charset="0"/>
              <a:cs typeface="Courier" charset="0"/>
              <a:sym typeface="Courier" charset="0"/>
            </a:endParaRPr>
          </a:p>
          <a:p>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'c</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inetpub</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wwwroot</a:t>
            </a:r>
            <a:r>
              <a:rPr lang="en-US" sz="3100" dirty="0">
                <a:solidFill>
                  <a:srgbClr val="BA2121"/>
                </a:solidFill>
                <a:latin typeface="Courier" charset="0"/>
                <a:ea typeface="ＭＳ Ｐゴシック" charset="0"/>
                <a:cs typeface="Courier" charset="0"/>
                <a:sym typeface="Courier" charset="0"/>
              </a:rPr>
              <a:t>\</a:t>
            </a:r>
            <a:r>
              <a:rPr lang="en-US" sz="3100" dirty="0" err="1" smtClean="0">
                <a:solidFill>
                  <a:srgbClr val="BA2121"/>
                </a:solidFill>
                <a:latin typeface="Courier" charset="0"/>
                <a:ea typeface="ＭＳ Ｐゴシック" charset="0"/>
                <a:cs typeface="Courier" charset="0"/>
                <a:sym typeface="Courier" charset="0"/>
              </a:rPr>
              <a:t>Default.htm</a:t>
            </a:r>
            <a:r>
              <a:rPr lang="en-US" sz="3100" dirty="0" smtClean="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r>
              <a:rPr lang="en-US" sz="3100" dirty="0">
                <a:solidFill>
                  <a:schemeClr val="tx1"/>
                </a:solidFill>
                <a:latin typeface="Courier" charset="0"/>
                <a:ea typeface="ＭＳ Ｐゴシック" charset="0"/>
                <a:cs typeface="Courier" charset="0"/>
                <a:sym typeface="Courier" charset="0"/>
              </a:rPr>
              <a:t>  source node</a:t>
            </a:r>
            <a:r>
              <a:rPr lang="en-US" sz="3100" dirty="0" smtClean="0">
                <a:solidFill>
                  <a:schemeClr val="tx1"/>
                </a:solidFill>
                <a:latin typeface="Courier" charset="0"/>
                <a:ea typeface="ＭＳ Ｐゴシック" charset="0"/>
                <a:cs typeface="Courier" charset="0"/>
                <a:sym typeface="Courier" charset="0"/>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iis_demo</a:t>
            </a:r>
            <a:r>
              <a:rPr lang="en-US" sz="3200" dirty="0">
                <a:solidFill>
                  <a:srgbClr val="BA2121"/>
                </a:solidFill>
                <a:latin typeface="Courier" charset="0"/>
                <a:ea typeface="ＭＳ Ｐゴシック" charset="0"/>
                <a:cs typeface="Courier" charset="0"/>
                <a:sym typeface="Courier" charset="0"/>
              </a:rPr>
              <a:t>"</a:t>
            </a:r>
            <a:r>
              <a:rPr lang="en-US" sz="3200" dirty="0">
                <a:latin typeface="Courier"/>
                <a:ea typeface="Courier"/>
                <a:cs typeface="Courier"/>
                <a:sym typeface="Courier"/>
              </a:rPr>
              <a:t>][</a:t>
            </a:r>
            <a:r>
              <a:rPr lang="en-US" sz="3200" dirty="0">
                <a:solidFill>
                  <a:srgbClr val="BA2121"/>
                </a:solidFill>
                <a:latin typeface="Courier" charset="0"/>
                <a:ea typeface="ＭＳ Ｐゴシック" charset="0"/>
                <a:cs typeface="Courier" charset="0"/>
                <a:sym typeface="Courier" charset="0"/>
              </a:rPr>
              <a:t>"</a:t>
            </a:r>
            <a:r>
              <a:rPr lang="en-US" sz="3200" dirty="0" err="1">
                <a:solidFill>
                  <a:srgbClr val="C4413D"/>
                </a:solidFill>
                <a:latin typeface="Courier"/>
                <a:ea typeface="Courier"/>
                <a:cs typeface="Courier"/>
                <a:sym typeface="Courier"/>
              </a:rPr>
              <a:t>indexfile</a:t>
            </a:r>
            <a:r>
              <a:rPr lang="en-US" sz="3200" dirty="0">
                <a:solidFill>
                  <a:srgbClr val="BA2121"/>
                </a:solidFill>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r>
              <a:rPr lang="en-US" sz="3200" dirty="0" smtClean="0">
                <a:latin typeface="Courier"/>
                <a:ea typeface="Courier"/>
                <a:cs typeface="Courier"/>
                <a:sym typeface="Courier"/>
              </a:rPr>
              <a:t>  </a:t>
            </a:r>
            <a:r>
              <a:rPr lang="en-US" sz="3200" dirty="0">
                <a:latin typeface="Courier"/>
                <a:ea typeface="Courier"/>
                <a:cs typeface="Courier"/>
                <a:sym typeface="Courier"/>
              </a:rPr>
              <a:t>rights </a:t>
            </a:r>
            <a:r>
              <a:rPr lang="en-US" sz="3200" dirty="0">
                <a:solidFill>
                  <a:schemeClr val="accent6">
                    <a:lumMod val="60000"/>
                    <a:lumOff val="40000"/>
                  </a:schemeClr>
                </a:solidFill>
                <a:latin typeface="Courier"/>
                <a:ea typeface="Courier"/>
                <a:cs typeface="Courier"/>
                <a:sym typeface="Courier"/>
              </a:rPr>
              <a:t>:read</a:t>
            </a:r>
            <a:r>
              <a:rPr lang="en-US" sz="3200" dirty="0">
                <a:latin typeface="Courier"/>
                <a:ea typeface="Courier"/>
                <a:cs typeface="Courier"/>
                <a:sym typeface="Courier"/>
              </a:rPr>
              <a:t>, </a:t>
            </a:r>
            <a:r>
              <a:rPr lang="en-US" sz="3200" dirty="0">
                <a:solidFill>
                  <a:srgbClr val="BA2121"/>
                </a:solidFill>
                <a:latin typeface="Courier"/>
                <a:ea typeface="Courier"/>
                <a:cs typeface="Courier"/>
                <a:sym typeface="Courier"/>
              </a:rPr>
              <a:t>"Everyone</a:t>
            </a:r>
            <a:r>
              <a:rPr lang="en-US" sz="3200" dirty="0" smtClean="0">
                <a:solidFill>
                  <a:srgbClr val="BA2121"/>
                </a:solidFill>
                <a:latin typeface="Courier"/>
                <a:ea typeface="Courier"/>
                <a:cs typeface="Courier"/>
                <a:sym typeface="Courier"/>
              </a:rPr>
              <a:t>"</a:t>
            </a:r>
          </a:p>
          <a:p>
            <a:r>
              <a:rPr lang="en-US" sz="3100" b="1" dirty="0" smtClean="0">
                <a:solidFill>
                  <a:srgbClr val="008000"/>
                </a:solidFill>
                <a:latin typeface="Courier" charset="0"/>
                <a:ea typeface="ＭＳ Ｐゴシック" charset="0"/>
                <a:cs typeface="Courier" charset="0"/>
                <a:sym typeface="Courier" charset="0"/>
              </a:rPr>
              <a:t>end</a:t>
            </a:r>
            <a:endParaRPr lang="en-US" sz="3100" b="1" dirty="0">
              <a:solidFill>
                <a:srgbClr val="008000"/>
              </a:solidFill>
              <a:latin typeface="Courier" charset="0"/>
              <a:ea typeface="ＭＳ Ｐゴシック" charset="0"/>
              <a:cs typeface="Courier" charset="0"/>
              <a:sym typeface="Courier" charset="0"/>
            </a:endParaRPr>
          </a:p>
        </p:txBody>
      </p:sp>
      <p:sp>
        <p:nvSpPr>
          <p:cNvPr id="12" name="Rectangle 4"/>
          <p:cNvSpPr>
            <a:spLocks/>
          </p:cNvSpPr>
          <p:nvPr/>
        </p:nvSpPr>
        <p:spPr bwMode="auto">
          <a:xfrm rot="10800000" flipH="1">
            <a:off x="914488" y="4597399"/>
            <a:ext cx="14072306" cy="508000"/>
          </a:xfrm>
          <a:prstGeom prst="rect">
            <a:avLst/>
          </a:prstGeom>
          <a:noFill/>
          <a:ln w="508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5"/>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6187176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0852" name="Rectangle 4"/>
          <p:cNvSpPr>
            <a:spLocks/>
          </p:cNvSpPr>
          <p:nvPr/>
        </p:nvSpPr>
        <p:spPr bwMode="auto">
          <a:xfrm>
            <a:off x="432594" y="2381250"/>
            <a:ext cx="15037517" cy="42291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b="1" dirty="0">
                <a:solidFill>
                  <a:srgbClr val="008000"/>
                </a:solidFill>
                <a:latin typeface="Courier" charset="0"/>
                <a:ea typeface="ＭＳ Ｐゴシック" charset="0"/>
                <a:cs typeface="Courier" charset="0"/>
                <a:sym typeface="Courier" charset="0"/>
              </a:rPr>
              <a:t>&lt;html&gt;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&lt;body&gt;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&lt;h1&gt;</a:t>
            </a:r>
            <a:r>
              <a:rPr lang="en-US" sz="3600" dirty="0">
                <a:solidFill>
                  <a:schemeClr val="tx1"/>
                </a:solidFill>
                <a:latin typeface="Courier" charset="0"/>
                <a:ea typeface="ＭＳ Ｐゴシック" charset="0"/>
                <a:cs typeface="Courier" charset="0"/>
                <a:sym typeface="Courier" charset="0"/>
              </a:rPr>
              <a:t>Hello, world!</a:t>
            </a:r>
            <a:r>
              <a:rPr lang="en-US" sz="3600" b="1" dirty="0">
                <a:solidFill>
                  <a:srgbClr val="008000"/>
                </a:solidFill>
                <a:latin typeface="Courier" charset="0"/>
                <a:ea typeface="ＭＳ Ｐゴシック" charset="0"/>
                <a:cs typeface="Courier" charset="0"/>
                <a:sym typeface="Courier" charset="0"/>
              </a:rPr>
              <a:t>&lt;/h1&gt;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&lt;h2&gt;</a:t>
            </a:r>
            <a:r>
              <a:rPr lang="en-US" sz="3600" dirty="0">
                <a:solidFill>
                  <a:schemeClr val="tx1"/>
                </a:solidFill>
                <a:latin typeface="Courier" charset="0"/>
                <a:ea typeface="ＭＳ Ｐゴシック" charset="0"/>
                <a:cs typeface="Courier" charset="0"/>
                <a:sym typeface="Courier" charset="0"/>
              </a:rPr>
              <a:t>This is </a:t>
            </a:r>
            <a:r>
              <a:rPr lang="en-US" sz="3600" dirty="0" smtClean="0">
                <a:solidFill>
                  <a:schemeClr val="tx1"/>
                </a:solidFill>
                <a:latin typeface="Courier" charset="0"/>
                <a:ea typeface="ＭＳ Ｐゴシック" charset="0"/>
                <a:cs typeface="Courier" charset="0"/>
                <a:sym typeface="Courier" charset="0"/>
              </a:rPr>
              <a:t>Default2.htm</a:t>
            </a:r>
            <a:r>
              <a:rPr lang="en-US" sz="3600" b="1" dirty="0" smtClean="0">
                <a:solidFill>
                  <a:srgbClr val="008000"/>
                </a:solidFill>
                <a:latin typeface="Courier" charset="0"/>
                <a:ea typeface="ＭＳ Ｐゴシック" charset="0"/>
                <a:cs typeface="Courier" charset="0"/>
                <a:sym typeface="Courier" charset="0"/>
              </a:rPr>
              <a:t>&lt;</a:t>
            </a:r>
            <a:r>
              <a:rPr lang="en-US" sz="3600" b="1" dirty="0">
                <a:solidFill>
                  <a:srgbClr val="008000"/>
                </a:solidFill>
                <a:latin typeface="Courier" charset="0"/>
                <a:ea typeface="ＭＳ Ｐゴシック" charset="0"/>
                <a:cs typeface="Courier" charset="0"/>
                <a:sym typeface="Courier" charset="0"/>
              </a:rPr>
              <a:t>/h2&gt;</a:t>
            </a:r>
            <a:endParaRPr lang="en-US" sz="3600" dirty="0">
              <a:solidFill>
                <a:schemeClr val="tx1"/>
              </a:solidFill>
              <a:latin typeface="Courier" charset="0"/>
              <a:ea typeface="ＭＳ Ｐゴシック" charset="0"/>
              <a:cs typeface="Courier" charset="0"/>
              <a:sym typeface="Courier" charset="0"/>
            </a:endParaRPr>
          </a:p>
          <a:p>
            <a:pPr algn="l"/>
            <a:r>
              <a:rPr lang="en-US" sz="3600" dirty="0">
                <a:solidFill>
                  <a:schemeClr val="tx1"/>
                </a:solidFill>
                <a:latin typeface="Courier" charset="0"/>
                <a:ea typeface="ＭＳ Ｐゴシック" charset="0"/>
                <a:cs typeface="Courier" charset="0"/>
                <a:sym typeface="Courier" charset="0"/>
              </a:rPr>
              <a:t>    </a:t>
            </a:r>
            <a:r>
              <a:rPr lang="en-US" sz="3600" b="1" dirty="0">
                <a:solidFill>
                  <a:srgbClr val="008000"/>
                </a:solidFill>
                <a:latin typeface="Courier" charset="0"/>
                <a:ea typeface="ＭＳ Ｐゴシック" charset="0"/>
                <a:cs typeface="Courier" charset="0"/>
                <a:sym typeface="Courier" charset="0"/>
              </a:rPr>
              <a:t>&lt;p&gt;</a:t>
            </a:r>
            <a:r>
              <a:rPr lang="en-US" sz="3600" dirty="0">
                <a:solidFill>
                  <a:schemeClr val="tx1"/>
                </a:solidFill>
                <a:latin typeface="Courier" charset="0"/>
                <a:ea typeface="ＭＳ Ｐゴシック" charset="0"/>
                <a:cs typeface="Courier" charset="0"/>
                <a:sym typeface="Courier" charset="0"/>
              </a:rPr>
              <a:t>We configured this in the recipe</a:t>
            </a:r>
            <a:r>
              <a:rPr lang="en-US" sz="3600" b="1" dirty="0">
                <a:solidFill>
                  <a:srgbClr val="008000"/>
                </a:solidFill>
                <a:latin typeface="Courier" charset="0"/>
                <a:ea typeface="ＭＳ Ｐゴシック" charset="0"/>
                <a:cs typeface="Courier" charset="0"/>
                <a:sym typeface="Courier" charset="0"/>
              </a:rPr>
              <a:t>&lt;/p&gt;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 &lt;/body&gt;</a:t>
            </a:r>
            <a:endParaRPr lang="en-US" sz="3600" dirty="0">
              <a:solidFill>
                <a:schemeClr val="tx1"/>
              </a:solidFill>
              <a:latin typeface="Courier" charset="0"/>
              <a:ea typeface="ＭＳ Ｐゴシック" charset="0"/>
              <a:cs typeface="Courier" charset="0"/>
              <a:sym typeface="Courier" charset="0"/>
            </a:endParaRPr>
          </a:p>
          <a:p>
            <a:pPr algn="l"/>
            <a:r>
              <a:rPr lang="en-US" sz="3600" b="1" dirty="0">
                <a:solidFill>
                  <a:srgbClr val="008000"/>
                </a:solidFill>
                <a:latin typeface="Courier" charset="0"/>
                <a:ea typeface="ＭＳ Ｐゴシック" charset="0"/>
                <a:cs typeface="Courier" charset="0"/>
                <a:sym typeface="Courier" charset="0"/>
              </a:rPr>
              <a:t>&lt;/html&gt;</a:t>
            </a:r>
          </a:p>
        </p:txBody>
      </p:sp>
      <p:sp>
        <p:nvSpPr>
          <p:cNvPr id="590853" name="Rectangle 5"/>
          <p:cNvSpPr>
            <a:spLocks noGrp="1" noChangeArrowheads="1"/>
          </p:cNvSpPr>
          <p:nvPr>
            <p:ph type="title"/>
          </p:nvPr>
        </p:nvSpPr>
        <p:spPr>
          <a:ln/>
        </p:spPr>
        <p:txBody>
          <a:bodyPr/>
          <a:lstStyle/>
          <a:p>
            <a:r>
              <a:rPr lang="en-US" sz="3600" dirty="0"/>
              <a:t>Exercise:  Add </a:t>
            </a:r>
            <a:r>
              <a:rPr lang="en-US" sz="3600" dirty="0" smtClean="0"/>
              <a:t>Default2.</a:t>
            </a:r>
            <a:r>
              <a:rPr lang="en-US" sz="3600" dirty="0"/>
              <a:t>htm.erb to templates/default directory</a:t>
            </a:r>
            <a:endParaRPr lang="en-US" sz="3700" dirty="0"/>
          </a:p>
        </p:txBody>
      </p:sp>
      <p:sp>
        <p:nvSpPr>
          <p:cNvPr id="9" name="Rectangle 1"/>
          <p:cNvSpPr>
            <a:spLocks/>
          </p:cNvSpPr>
          <p:nvPr/>
        </p:nvSpPr>
        <p:spPr bwMode="auto">
          <a:xfrm>
            <a:off x="432594" y="1701800"/>
            <a:ext cx="3489529"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dirty="0">
                <a:solidFill>
                  <a:schemeClr val="tx1"/>
                </a:solidFill>
                <a:latin typeface="Courier" charset="0"/>
                <a:ea typeface="ＭＳ Ｐゴシック" charset="0"/>
                <a:cs typeface="Courier" charset="0"/>
                <a:sym typeface="Courier" charset="0"/>
              </a:rPr>
              <a:t>OPEN IN EDITOR:</a:t>
            </a:r>
          </a:p>
        </p:txBody>
      </p:sp>
      <p:sp>
        <p:nvSpPr>
          <p:cNvPr id="10" name="Rectangle 3"/>
          <p:cNvSpPr>
            <a:spLocks/>
          </p:cNvSpPr>
          <p:nvPr/>
        </p:nvSpPr>
        <p:spPr bwMode="auto">
          <a:xfrm>
            <a:off x="3709194" y="1644650"/>
            <a:ext cx="12725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r>
              <a:rPr lang="en-US" sz="3000" dirty="0">
                <a:latin typeface="Courier" charset="0"/>
                <a:ea typeface="ＭＳ Ｐゴシック" charset="0"/>
                <a:cs typeface="Courier" charset="0"/>
                <a:sym typeface="Courier" charset="0"/>
              </a:rPr>
              <a:t>c</a:t>
            </a:r>
            <a:r>
              <a:rPr lang="en-US" sz="3000" dirty="0" smtClean="0">
                <a:solidFill>
                  <a:schemeClr val="tx1"/>
                </a:solidFill>
                <a:latin typeface="Courier" charset="0"/>
                <a:ea typeface="ＭＳ Ｐゴシック" charset="0"/>
                <a:cs typeface="Courier" charset="0"/>
                <a:sym typeface="Courier" charset="0"/>
              </a:rPr>
              <a:t>ookbooks</a:t>
            </a:r>
            <a:r>
              <a:rPr lang="en-US" sz="3000" dirty="0">
                <a:latin typeface="Courier" charset="0"/>
                <a:ea typeface="ＭＳ Ｐゴシック" charset="0"/>
                <a:cs typeface="Courier" charset="0"/>
                <a:sym typeface="Courier" charset="0"/>
              </a:rPr>
              <a:t>\</a:t>
            </a:r>
            <a:r>
              <a:rPr lang="en-US" sz="3000" dirty="0" err="1" smtClean="0">
                <a:latin typeface="Courier" charset="0"/>
                <a:ea typeface="ＭＳ Ｐゴシック" charset="0"/>
                <a:cs typeface="Courier" charset="0"/>
                <a:sym typeface="Courier" charset="0"/>
              </a:rPr>
              <a:t>iis_demo</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templates</a:t>
            </a:r>
            <a:r>
              <a:rPr lang="en-US" sz="3000" dirty="0" smtClean="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a:t>
            </a:r>
            <a:r>
              <a:rPr lang="en-US" sz="3000" dirty="0">
                <a:latin typeface="Courier" charset="0"/>
                <a:ea typeface="ＭＳ Ｐゴシック" charset="0"/>
                <a:cs typeface="Courier" charset="0"/>
                <a:sym typeface="Courier" charset="0"/>
              </a:rPr>
              <a:t>\</a:t>
            </a:r>
            <a:r>
              <a:rPr lang="en-US" sz="3000" dirty="0" smtClean="0">
                <a:solidFill>
                  <a:schemeClr val="tx1"/>
                </a:solidFill>
                <a:latin typeface="Courier" charset="0"/>
                <a:ea typeface="ＭＳ Ｐゴシック" charset="0"/>
                <a:cs typeface="Courier" charset="0"/>
                <a:sym typeface="Courier" charset="0"/>
              </a:rPr>
              <a:t>Default2.htm.erb</a:t>
            </a:r>
            <a:endParaRPr lang="en-US" sz="30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703224835"/>
      </p:ext>
    </p:extLst>
  </p:cSld>
  <p:clrMapOvr>
    <a:masterClrMapping/>
  </p:clrMapOvr>
  <p:transition xmlns:p14="http://schemas.microsoft.com/office/powerpoint/2010/mai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ln/>
        </p:spPr>
        <p:txBody>
          <a:bodyPr/>
          <a:lstStyle/>
          <a:p>
            <a:r>
              <a:rPr lang="en-US"/>
              <a:t>Exercise: Upload the cookbook</a:t>
            </a:r>
          </a:p>
        </p:txBody>
      </p:sp>
      <p:sp>
        <p:nvSpPr>
          <p:cNvPr id="591875" name="Rectangle 3"/>
          <p:cNvSpPr>
            <a:spLocks noGrp="1" noChangeArrowheads="1"/>
          </p:cNvSpPr>
          <p:nvPr>
            <p:ph idx="1"/>
          </p:nvPr>
        </p:nvSpPr>
        <p:spPr>
          <a:xfrm>
            <a:off x="800273" y="3505201"/>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4800" kern="1200" dirty="0">
                <a:solidFill>
                  <a:srgbClr val="FFFFFF"/>
                </a:solidFill>
                <a:latin typeface="Courier"/>
                <a:cs typeface="Courier"/>
              </a:rPr>
              <a:t>Uploading </a:t>
            </a:r>
            <a:r>
              <a:rPr lang="en-US" sz="4800" kern="1200" dirty="0" err="1">
                <a:solidFill>
                  <a:srgbClr val="FFFFFF"/>
                </a:solidFill>
                <a:latin typeface="Courier"/>
                <a:cs typeface="Courier"/>
              </a:rPr>
              <a:t>iis_demo</a:t>
            </a:r>
            <a:r>
              <a:rPr lang="en-US" sz="4800" kern="1200" dirty="0">
                <a:solidFill>
                  <a:srgbClr val="FFFFFF"/>
                </a:solidFill>
                <a:latin typeface="Courier"/>
                <a:cs typeface="Courier"/>
              </a:rPr>
              <a:t>   [0.1.0]</a:t>
            </a:r>
          </a:p>
          <a:p>
            <a:pPr marL="0" indent="0" defTabSz="1408061">
              <a:spcBef>
                <a:spcPct val="0"/>
              </a:spcBef>
              <a:buNone/>
            </a:pPr>
            <a:r>
              <a:rPr lang="en-US" sz="4800" kern="1200" dirty="0">
                <a:solidFill>
                  <a:srgbClr val="FFFFFF"/>
                </a:solidFill>
                <a:latin typeface="Courier"/>
                <a:cs typeface="Courier"/>
              </a:rPr>
              <a:t>Uploaded 1 cookbook.</a:t>
            </a:r>
          </a:p>
        </p:txBody>
      </p:sp>
      <p:sp>
        <p:nvSpPr>
          <p:cNvPr id="59187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cookbook upload </a:t>
            </a:r>
            <a:r>
              <a:rPr lang="en-US" sz="4800" dirty="0" err="1">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931335942"/>
      </p:ext>
    </p:extLst>
  </p:cSld>
  <p:clrMapOvr>
    <a:masterClrMapping/>
  </p:clrMapOvr>
  <p:transition xmlns:p14="http://schemas.microsoft.com/office/powerpoint/2010/mai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ln/>
        </p:spPr>
        <p:txBody>
          <a:bodyPr/>
          <a:lstStyle/>
          <a:p>
            <a:r>
              <a:rPr lang="en-US"/>
              <a:t>Exercise: Re-run Chef Client</a:t>
            </a:r>
          </a:p>
        </p:txBody>
      </p:sp>
      <p:sp>
        <p:nvSpPr>
          <p:cNvPr id="593923" name="Rectangle 3"/>
          <p:cNvSpPr>
            <a:spLocks noGrp="1" noChangeArrowheads="1"/>
          </p:cNvSpPr>
          <p:nvPr>
            <p:ph idx="1"/>
          </p:nvPr>
        </p:nvSpPr>
        <p:spPr>
          <a:xfrm>
            <a:off x="800274" y="3124200"/>
            <a:ext cx="14657233" cy="5715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400" kern="1200" dirty="0">
                <a:solidFill>
                  <a:srgbClr val="FFFFFF"/>
                </a:solidFill>
                <a:latin typeface="Courier"/>
                <a:cs typeface="Courier"/>
              </a:rPr>
              <a:t> *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create[2014-09-15T05:13:09-07:00] INFO: Processing template[c:\</a:t>
            </a:r>
            <a:r>
              <a:rPr lang="en-US" sz="1400" kern="1200" dirty="0" err="1">
                <a:solidFill>
                  <a:srgbClr val="FFFFFF"/>
                </a:solidFill>
                <a:latin typeface="Courier"/>
                <a:cs typeface="Courier"/>
              </a:rPr>
              <a:t>inetp</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action create (</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::default line 19)</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backed up to c:/chef/backup\</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\D</a:t>
            </a:r>
          </a:p>
          <a:p>
            <a:pPr marL="0" indent="0" defTabSz="1408061">
              <a:spcBef>
                <a:spcPct val="0"/>
              </a:spcBef>
              <a:buNone/>
            </a:pPr>
            <a:r>
              <a:rPr lang="en-US" sz="1400" kern="1200" dirty="0">
                <a:solidFill>
                  <a:srgbClr val="FFFFFF"/>
                </a:solidFill>
                <a:latin typeface="Courier"/>
                <a:cs typeface="Courier"/>
              </a:rPr>
              <a:t>efault.htm.chef-20140915051309.521527</a:t>
            </a:r>
          </a:p>
          <a:p>
            <a:pPr marL="0" indent="0" defTabSz="1408061">
              <a:spcBef>
                <a:spcPct val="0"/>
              </a:spcBef>
              <a:buNone/>
            </a:pPr>
            <a:r>
              <a:rPr lang="en-US" sz="1400" kern="1200" dirty="0">
                <a:solidFill>
                  <a:srgbClr val="FFFFFF"/>
                </a:solidFill>
                <a:latin typeface="Courier"/>
                <a:cs typeface="Courier"/>
              </a:rPr>
              <a:t>[2014-09-15T05:13:09-07:00] INFO: template[c:\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updated file contents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a:t>
            </a:r>
            <a:endParaRPr lang="en-US" sz="1400" kern="1200" dirty="0">
              <a:solidFill>
                <a:srgbClr val="FFFFFF"/>
              </a:solidFill>
              <a:latin typeface="Courier"/>
              <a:cs typeface="Courier"/>
            </a:endParaRPr>
          </a:p>
          <a:p>
            <a:pPr marL="0" indent="0" defTabSz="1408061">
              <a:spcBef>
                <a:spcPct val="0"/>
              </a:spcBef>
              <a:buNone/>
            </a:pPr>
            <a:r>
              <a:rPr lang="en-US" sz="1400" kern="1200" dirty="0" err="1">
                <a:solidFill>
                  <a:srgbClr val="FFFFFF"/>
                </a:solidFill>
                <a:latin typeface="Courier"/>
                <a:cs typeface="Courier"/>
              </a:rPr>
              <a:t>ult.htm</a:t>
            </a:r>
            <a:endParaRPr lang="en-US" sz="1400" kern="1200" dirty="0">
              <a:solidFill>
                <a:srgbClr val="FFFFFF"/>
              </a:solidFill>
              <a:latin typeface="Courier"/>
              <a:cs typeface="Courier"/>
            </a:endParaRPr>
          </a:p>
          <a:p>
            <a:pPr marL="0" indent="0" defTabSz="1408061">
              <a:spcBef>
                <a:spcPct val="0"/>
              </a:spcBef>
              <a:buNone/>
            </a:pPr>
            <a:endParaRPr lang="en-US" sz="1400" kern="1200" dirty="0">
              <a:solidFill>
                <a:srgbClr val="FFFFFF"/>
              </a:solidFill>
              <a:latin typeface="Courier"/>
              <a:cs typeface="Courier"/>
            </a:endParaRPr>
          </a:p>
          <a:p>
            <a:pPr marL="0" indent="0" defTabSz="1408061">
              <a:spcBef>
                <a:spcPct val="0"/>
              </a:spcBef>
              <a:buNone/>
            </a:pPr>
            <a:r>
              <a:rPr lang="en-US" sz="1400" kern="1200" dirty="0">
                <a:solidFill>
                  <a:srgbClr val="FFFFFF"/>
                </a:solidFill>
                <a:latin typeface="Courier"/>
                <a:cs typeface="Courier"/>
              </a:rPr>
              <a:t>    - update content in file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from 0362a7 to 0b7721</a:t>
            </a:r>
          </a:p>
          <a:p>
            <a:pPr marL="0" indent="0" defTabSz="1408061">
              <a:spcBef>
                <a:spcPct val="0"/>
              </a:spcBef>
              <a:buNone/>
            </a:pPr>
            <a:r>
              <a:rPr lang="en-US" sz="1400" kern="1200" dirty="0">
                <a:solidFill>
                  <a:srgbClr val="FFFFFF"/>
                </a:solidFill>
                <a:latin typeface="Courier"/>
                <a:cs typeface="Courier"/>
              </a:rPr>
              <a:t>    --- c:\</a:t>
            </a:r>
            <a:r>
              <a:rPr lang="en-US" sz="1400" kern="1200" dirty="0" err="1">
                <a:solidFill>
                  <a:srgbClr val="FFFFFF"/>
                </a:solidFill>
                <a:latin typeface="Courier"/>
                <a:cs typeface="Courier"/>
              </a:rPr>
              <a:t>inetpub</a:t>
            </a:r>
            <a:r>
              <a:rPr lang="en-US" sz="1400" kern="1200" dirty="0">
                <a:solidFill>
                  <a:srgbClr val="FFFFFF"/>
                </a:solidFill>
                <a:latin typeface="Courier"/>
                <a:cs typeface="Courier"/>
              </a:rPr>
              <a:t>\</a:t>
            </a:r>
            <a:r>
              <a:rPr lang="en-US" sz="1400" kern="1200" dirty="0" err="1">
                <a:solidFill>
                  <a:srgbClr val="FFFFFF"/>
                </a:solidFill>
                <a:latin typeface="Courier"/>
                <a:cs typeface="Courier"/>
              </a:rPr>
              <a:t>wwwroot</a:t>
            </a:r>
            <a:r>
              <a:rPr lang="en-US" sz="1400" kern="1200" dirty="0">
                <a:solidFill>
                  <a:srgbClr val="FFFFFF"/>
                </a:solidFill>
                <a:latin typeface="Courier"/>
                <a:cs typeface="Courier"/>
              </a:rPr>
              <a:t>\</a:t>
            </a:r>
            <a:r>
              <a:rPr lang="en-US" sz="1400" kern="1200" dirty="0" err="1">
                <a:solidFill>
                  <a:srgbClr val="FFFFFF"/>
                </a:solidFill>
                <a:latin typeface="Courier"/>
                <a:cs typeface="Courier"/>
              </a:rPr>
              <a:t>Default.htm</a:t>
            </a:r>
            <a:r>
              <a:rPr lang="en-US" sz="1400" kern="1200" dirty="0">
                <a:solidFill>
                  <a:srgbClr val="FFFFFF"/>
                </a:solidFill>
                <a:latin typeface="Courier"/>
                <a:cs typeface="Courier"/>
              </a:rPr>
              <a:t>  2014-09-15 05:10:06.000000000 -0700</a:t>
            </a:r>
          </a:p>
          <a:p>
            <a:pPr marL="0" indent="0" defTabSz="1408061">
              <a:spcBef>
                <a:spcPct val="0"/>
              </a:spcBef>
              <a:buNone/>
            </a:pPr>
            <a:r>
              <a:rPr lang="en-US" sz="1400" kern="1200" dirty="0">
                <a:solidFill>
                  <a:srgbClr val="FFFFFF"/>
                </a:solidFill>
                <a:latin typeface="Courier"/>
                <a:cs typeface="Courier"/>
              </a:rPr>
              <a:t>    +++ C:/Users/chef/</a:t>
            </a:r>
            <a:r>
              <a:rPr lang="en-US" sz="1400" kern="1200" dirty="0" err="1">
                <a:solidFill>
                  <a:srgbClr val="FFFFFF"/>
                </a:solidFill>
                <a:latin typeface="Courier"/>
                <a:cs typeface="Courier"/>
              </a:rPr>
              <a:t>AppData</a:t>
            </a:r>
            <a:r>
              <a:rPr lang="en-US" sz="1400" kern="1200" dirty="0">
                <a:solidFill>
                  <a:srgbClr val="FFFFFF"/>
                </a:solidFill>
                <a:latin typeface="Courier"/>
                <a:cs typeface="Courier"/>
              </a:rPr>
              <a:t>/Local/Temp/4/chef-rendered-template20140915-1596-mefpeu   2014-09-15 05:13:09.000000000 -0</a:t>
            </a:r>
          </a:p>
          <a:p>
            <a:pPr marL="0" indent="0" defTabSz="1408061">
              <a:spcBef>
                <a:spcPct val="0"/>
              </a:spcBef>
              <a:buNone/>
            </a:pPr>
            <a:r>
              <a:rPr lang="en-US" sz="1400" kern="1200" dirty="0">
                <a:solidFill>
                  <a:srgbClr val="FFFFFF"/>
                </a:solidFill>
                <a:latin typeface="Courier"/>
                <a:cs typeface="Courier"/>
              </a:rPr>
              <a:t>700</a:t>
            </a:r>
          </a:p>
          <a:p>
            <a:pPr marL="0" indent="0" defTabSz="1408061">
              <a:spcBef>
                <a:spcPct val="0"/>
              </a:spcBef>
              <a:buNone/>
            </a:pPr>
            <a:r>
              <a:rPr lang="en-US" sz="1400" kern="1200" dirty="0">
                <a:solidFill>
                  <a:srgbClr val="FFFFFF"/>
                </a:solidFill>
                <a:latin typeface="Courier"/>
                <a:cs typeface="Courier"/>
              </a:rPr>
              <a:t>    @@ -1,8 +1,8 @@</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&lt;h1&gt;Hello, world!&lt;/h1&gt;</a:t>
            </a:r>
          </a:p>
          <a:p>
            <a:pPr marL="0" indent="0" defTabSz="1408061">
              <a:spcBef>
                <a:spcPct val="0"/>
              </a:spcBef>
              <a:buNone/>
            </a:pPr>
            <a:r>
              <a:rPr lang="en-US" sz="1400" kern="1200" dirty="0">
                <a:solidFill>
                  <a:srgbClr val="FFFFFF"/>
                </a:solidFill>
                <a:latin typeface="Courier"/>
                <a:cs typeface="Courier"/>
              </a:rPr>
              <a:t>    -   &lt;h2&gt;This is Default1.htm&lt;/h2&gt;</a:t>
            </a:r>
          </a:p>
          <a:p>
            <a:pPr marL="0" indent="0" defTabSz="1408061">
              <a:spcBef>
                <a:spcPct val="0"/>
              </a:spcBef>
              <a:buNone/>
            </a:pPr>
            <a:r>
              <a:rPr lang="en-US" sz="1400" kern="1200" dirty="0">
                <a:solidFill>
                  <a:srgbClr val="FFFFFF"/>
                </a:solidFill>
                <a:latin typeface="Courier"/>
                <a:cs typeface="Courier"/>
              </a:rPr>
              <a:t>    -    &lt;p&gt;We configured this in the attributes file&lt;/p&gt;</a:t>
            </a:r>
          </a:p>
          <a:p>
            <a:pPr marL="0" indent="0" defTabSz="1408061">
              <a:spcBef>
                <a:spcPct val="0"/>
              </a:spcBef>
              <a:buNone/>
            </a:pPr>
            <a:r>
              <a:rPr lang="en-US" sz="1400" kern="1200" dirty="0">
                <a:solidFill>
                  <a:srgbClr val="FFFFFF"/>
                </a:solidFill>
                <a:latin typeface="Courier"/>
                <a:cs typeface="Courier"/>
              </a:rPr>
              <a:t>    +   &lt;h2&gt;This is Default2.htm&lt;/h2&gt;</a:t>
            </a:r>
          </a:p>
          <a:p>
            <a:pPr marL="0" indent="0" defTabSz="1408061">
              <a:spcBef>
                <a:spcPct val="0"/>
              </a:spcBef>
              <a:buNone/>
            </a:pPr>
            <a:r>
              <a:rPr lang="en-US" sz="1400" kern="1200" dirty="0">
                <a:solidFill>
                  <a:srgbClr val="FFFFFF"/>
                </a:solidFill>
                <a:latin typeface="Courier"/>
                <a:cs typeface="Courier"/>
              </a:rPr>
              <a:t>    +    &lt;p&gt;We configured this in the recipe&lt;/p&gt;</a:t>
            </a:r>
          </a:p>
          <a:p>
            <a:pPr marL="0" indent="0" defTabSz="1408061">
              <a:spcBef>
                <a:spcPct val="0"/>
              </a:spcBef>
              <a:buNone/>
            </a:pPr>
            <a:r>
              <a:rPr lang="en-US" sz="1400" kern="1200" dirty="0">
                <a:solidFill>
                  <a:srgbClr val="FFFFFF"/>
                </a:solidFill>
                <a:latin typeface="Courier"/>
                <a:cs typeface="Courier"/>
              </a:rPr>
              <a:t>      &lt;/body&gt;</a:t>
            </a:r>
          </a:p>
          <a:p>
            <a:pPr marL="0" indent="0" defTabSz="1408061">
              <a:spcBef>
                <a:spcPct val="0"/>
              </a:spcBef>
              <a:buNone/>
            </a:pPr>
            <a:r>
              <a:rPr lang="en-US" sz="1400" kern="1200" dirty="0">
                <a:solidFill>
                  <a:srgbClr val="FFFFFF"/>
                </a:solidFill>
                <a:latin typeface="Courier"/>
                <a:cs typeface="Courier"/>
              </a:rPr>
              <a:t>     &lt;/html&gt;</a:t>
            </a:r>
          </a:p>
          <a:p>
            <a:pPr marL="0" indent="0" defTabSz="1408061">
              <a:spcBef>
                <a:spcPct val="0"/>
              </a:spcBef>
              <a:buNone/>
            </a:pPr>
            <a:r>
              <a:rPr lang="en-US" sz="1400" kern="1200" dirty="0">
                <a:solidFill>
                  <a:srgbClr val="FFFFFF"/>
                </a:solidFill>
                <a:latin typeface="Courier"/>
                <a:cs typeface="Courier"/>
              </a:rPr>
              <a:t>[2014-09-15T05:13:13-07:00] INFO: Chef Run complete in 6.348823 seconds</a:t>
            </a:r>
          </a:p>
          <a:p>
            <a:pPr marL="0" indent="0" defTabSz="1408061">
              <a:spcBef>
                <a:spcPct val="0"/>
              </a:spcBef>
              <a:buNone/>
            </a:pPr>
            <a:r>
              <a:rPr lang="en-US" sz="1400" kern="1200" dirty="0">
                <a:solidFill>
                  <a:srgbClr val="FFFFFF"/>
                </a:solidFill>
                <a:latin typeface="Courier"/>
                <a:cs typeface="Courier"/>
              </a:rPr>
              <a:t>[2014-09-15T05:13:13-07:00] INFO: Removing cookbooks/</a:t>
            </a:r>
            <a:r>
              <a:rPr lang="en-US" sz="1400" kern="1200" dirty="0" err="1">
                <a:solidFill>
                  <a:srgbClr val="FFFFFF"/>
                </a:solidFill>
                <a:latin typeface="Courier"/>
                <a:cs typeface="Courier"/>
              </a:rPr>
              <a:t>iis_demo</a:t>
            </a:r>
            <a:r>
              <a:rPr lang="en-US" sz="1400" kern="1200" dirty="0">
                <a:solidFill>
                  <a:srgbClr val="FFFFFF"/>
                </a:solidFill>
                <a:latin typeface="Courier"/>
                <a:cs typeface="Courier"/>
              </a:rPr>
              <a:t>/templates/default/Default1.htm.erb from the cache; it is n</a:t>
            </a:r>
          </a:p>
          <a:p>
            <a:pPr marL="0" indent="0" defTabSz="1408061">
              <a:spcBef>
                <a:spcPct val="0"/>
              </a:spcBef>
              <a:buNone/>
            </a:pPr>
            <a:r>
              <a:rPr lang="en-US" sz="1400" kern="1200" dirty="0">
                <a:solidFill>
                  <a:srgbClr val="FFFFFF"/>
                </a:solidFill>
                <a:latin typeface="Courier"/>
                <a:cs typeface="Courier"/>
              </a:rPr>
              <a:t>o longer needed by chef-client</a:t>
            </a:r>
            <a:r>
              <a:rPr lang="en-US" sz="1400" kern="1200" dirty="0" smtClean="0">
                <a:solidFill>
                  <a:srgbClr val="FFFFFF"/>
                </a:solidFill>
                <a:latin typeface="Courier"/>
                <a:cs typeface="Courier"/>
              </a:rPr>
              <a:t>.</a:t>
            </a:r>
            <a:endParaRPr lang="en-US" sz="1400" kern="1200" dirty="0">
              <a:solidFill>
                <a:srgbClr val="FFFFFF"/>
              </a:solidFill>
              <a:latin typeface="Courier"/>
              <a:cs typeface="Courier"/>
            </a:endParaRPr>
          </a:p>
        </p:txBody>
      </p:sp>
      <p:sp>
        <p:nvSpPr>
          <p:cNvPr id="593921" name="Rectangle 1"/>
          <p:cNvSpPr>
            <a:spLocks/>
          </p:cNvSpPr>
          <p:nvPr/>
        </p:nvSpPr>
        <p:spPr bwMode="auto">
          <a:xfrm>
            <a:off x="812879" y="17526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ea typeface="Courier"/>
                <a:cs typeface="Courier"/>
                <a:sym typeface="Courier"/>
              </a:rPr>
              <a:t>remote@PS</a:t>
            </a:r>
            <a:r>
              <a:rPr lang="en-US" sz="4800" b="1" dirty="0">
                <a:solidFill>
                  <a:srgbClr val="00FF00"/>
                </a:solidFill>
                <a:ea typeface="Courier"/>
                <a:cs typeface="Courier"/>
                <a:sym typeface="Courier"/>
              </a:rPr>
              <a:t>\&gt; </a:t>
            </a:r>
            <a:r>
              <a:rPr lang="en-US" sz="4800" dirty="0">
                <a:solidFill>
                  <a:srgbClr val="FFFFFF"/>
                </a:solidFill>
                <a:latin typeface="Courier" charset="0"/>
                <a:ea typeface="ＭＳ Ｐゴシック" charset="0"/>
                <a:cs typeface="Courier" charset="0"/>
                <a:sym typeface="Courier" charset="0"/>
              </a:rPr>
              <a:t>chef-client</a:t>
            </a:r>
          </a:p>
        </p:txBody>
      </p:sp>
      <p:sp>
        <p:nvSpPr>
          <p:cNvPr id="7" name="Rectangle 6"/>
          <p:cNvSpPr/>
          <p:nvPr/>
        </p:nvSpPr>
        <p:spPr bwMode="auto">
          <a:xfrm>
            <a:off x="1346994" y="6411656"/>
            <a:ext cx="6781800" cy="1066800"/>
          </a:xfrm>
          <a:prstGeom prst="rect">
            <a:avLst/>
          </a:prstGeom>
          <a:noFill/>
          <a:ln w="50800" cap="flat" cmpd="sng" algn="ctr">
            <a:solidFill>
              <a:srgbClr val="FF66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90487190"/>
      </p:ext>
    </p:extLst>
  </p:cSld>
  <p:clrMapOvr>
    <a:masterClrMapping/>
  </p:clrMapOvr>
  <p:transition xmlns:p14="http://schemas.microsoft.com/office/powerpoint/2010/mai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Rectangle 1"/>
          <p:cNvSpPr>
            <a:spLocks noGrp="1" noChangeArrowheads="1"/>
          </p:cNvSpPr>
          <p:nvPr>
            <p:ph type="title"/>
          </p:nvPr>
        </p:nvSpPr>
        <p:spPr>
          <a:ln/>
        </p:spPr>
        <p:txBody>
          <a:bodyPr/>
          <a:lstStyle/>
          <a:p>
            <a:r>
              <a:rPr lang="en-US" sz="6200"/>
              <a:t>Exercise: Verify new homepage works</a:t>
            </a:r>
          </a:p>
        </p:txBody>
      </p:sp>
      <p:sp>
        <p:nvSpPr>
          <p:cNvPr id="595970" name="Rectangle 2"/>
          <p:cNvSpPr>
            <a:spLocks noGrp="1" noChangeArrowheads="1"/>
          </p:cNvSpPr>
          <p:nvPr>
            <p:ph type="body" idx="1"/>
          </p:nvPr>
        </p:nvSpPr>
        <p:spPr>
          <a:ln/>
        </p:spPr>
        <p:txBody>
          <a:bodyPr/>
          <a:lstStyle/>
          <a:p>
            <a:r>
              <a:rPr lang="en-US" dirty="0"/>
              <a:t>Open a web browser</a:t>
            </a:r>
          </a:p>
          <a:p>
            <a:r>
              <a:rPr lang="en-US" dirty="0"/>
              <a:t>Recipe value has taken precedence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194" y="4114800"/>
            <a:ext cx="6086976" cy="2971800"/>
          </a:xfrm>
          <a:prstGeom prst="rect">
            <a:avLst/>
          </a:prstGeom>
        </p:spPr>
      </p:pic>
    </p:spTree>
    <p:extLst>
      <p:ext uri="{BB962C8B-B14F-4D97-AF65-F5344CB8AC3E}">
        <p14:creationId xmlns:p14="http://schemas.microsoft.com/office/powerpoint/2010/main" val="3350991831"/>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ln/>
        </p:spPr>
        <p:txBody>
          <a:bodyPr/>
          <a:lstStyle/>
          <a:p>
            <a:r>
              <a:rPr lang="en-US" dirty="0" smtClean="0"/>
              <a:t>Overview of Chef</a:t>
            </a:r>
            <a:endParaRPr lang="en-US" dirty="0"/>
          </a:p>
        </p:txBody>
      </p:sp>
    </p:spTree>
    <p:extLst>
      <p:ext uri="{BB962C8B-B14F-4D97-AF65-F5344CB8AC3E}">
        <p14:creationId xmlns:p14="http://schemas.microsoft.com/office/powerpoint/2010/main" val="37736142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8017" name="Rectangle 1"/>
          <p:cNvSpPr>
            <a:spLocks/>
          </p:cNvSpPr>
          <p:nvPr/>
        </p:nvSpPr>
        <p:spPr bwMode="auto">
          <a:xfrm>
            <a:off x="838282" y="2457450"/>
            <a:ext cx="14529512"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600" dirty="0">
                <a:solidFill>
                  <a:schemeClr val="tx1"/>
                </a:solidFill>
                <a:latin typeface="Courier" charset="0"/>
                <a:ea typeface="ＭＳ Ｐゴシック" charset="0"/>
                <a:cs typeface="Courier" charset="0"/>
                <a:sym typeface="Courier" charset="0"/>
              </a:rPr>
              <a:t>override[</a:t>
            </a:r>
            <a:r>
              <a:rPr lang="en-US" sz="3600" dirty="0" smtClean="0">
                <a:solidFill>
                  <a:srgbClr val="C4413D"/>
                </a:solidFill>
                <a:latin typeface="Courier" charset="0"/>
                <a:ea typeface="ＭＳ Ｐゴシック" charset="0"/>
                <a:cs typeface="Courier" charset="0"/>
                <a:sym typeface="Courier" charset="0"/>
              </a:rPr>
              <a:t>"</a:t>
            </a:r>
            <a:r>
              <a:rPr lang="en-US" sz="3600" dirty="0" err="1" smtClean="0">
                <a:solidFill>
                  <a:srgbClr val="C4413D"/>
                </a:solidFill>
                <a:latin typeface="Courier" charset="0"/>
                <a:ea typeface="ＭＳ Ｐゴシック" charset="0"/>
                <a:cs typeface="Courier" charset="0"/>
                <a:sym typeface="Courier" charset="0"/>
              </a:rPr>
              <a:t>iis_demo</a:t>
            </a:r>
            <a:r>
              <a:rPr lang="en-US" sz="3600" dirty="0" smtClean="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a:t>
            </a:r>
            <a:r>
              <a:rPr lang="en-US" sz="3600" dirty="0">
                <a:solidFill>
                  <a:srgbClr val="C4413D"/>
                </a:solidFill>
                <a:latin typeface="Courier" charset="0"/>
                <a:ea typeface="ＭＳ Ｐゴシック" charset="0"/>
                <a:cs typeface="Courier" charset="0"/>
                <a:sym typeface="Courier" charset="0"/>
              </a:rPr>
              <a:t>"</a:t>
            </a:r>
            <a:r>
              <a:rPr lang="en-US" sz="3600" dirty="0" err="1">
                <a:solidFill>
                  <a:srgbClr val="C4413D"/>
                </a:solidFill>
                <a:latin typeface="Courier" charset="0"/>
                <a:ea typeface="ＭＳ Ｐゴシック" charset="0"/>
                <a:cs typeface="Courier" charset="0"/>
                <a:sym typeface="Courier" charset="0"/>
              </a:rPr>
              <a:t>indexfile</a:t>
            </a:r>
            <a:r>
              <a:rPr lang="en-US" sz="3600" dirty="0">
                <a:solidFill>
                  <a:srgbClr val="C4413D"/>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 = </a:t>
            </a:r>
            <a:r>
              <a:rPr lang="en-US" sz="3600" dirty="0" smtClean="0">
                <a:solidFill>
                  <a:srgbClr val="C4413D"/>
                </a:solidFill>
                <a:latin typeface="Courier" charset="0"/>
                <a:ea typeface="ＭＳ Ｐゴシック" charset="0"/>
                <a:cs typeface="Courier" charset="0"/>
                <a:sym typeface="Courier" charset="0"/>
              </a:rPr>
              <a:t>"Default3.htm"</a:t>
            </a:r>
            <a:endParaRPr lang="en-US" sz="3600" dirty="0">
              <a:solidFill>
                <a:srgbClr val="C4413D"/>
              </a:solidFill>
              <a:latin typeface="Courier" charset="0"/>
              <a:ea typeface="ＭＳ Ｐゴシック" charset="0"/>
              <a:cs typeface="Courier" charset="0"/>
              <a:sym typeface="Courier" charset="0"/>
            </a:endParaRPr>
          </a:p>
        </p:txBody>
      </p:sp>
      <p:sp>
        <p:nvSpPr>
          <p:cNvPr id="598018"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598019" name="Rectangle 3"/>
          <p:cNvSpPr>
            <a:spLocks/>
          </p:cNvSpPr>
          <p:nvPr/>
        </p:nvSpPr>
        <p:spPr bwMode="auto">
          <a:xfrm>
            <a:off x="5048743" y="16383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14300" tIns="114300" rIns="114300" bIns="114300" anchor="ctr"/>
          <a:lstStyle/>
          <a:p>
            <a:pPr algn="l"/>
            <a:r>
              <a:rPr lang="en-US">
                <a:solidFill>
                  <a:schemeClr val="tx1"/>
                </a:solidFill>
                <a:latin typeface="Courier" charset="0"/>
                <a:ea typeface="ＭＳ Ｐゴシック" charset="0"/>
                <a:cs typeface="Courier" charset="0"/>
                <a:sym typeface="Courier" charset="0"/>
              </a:rPr>
              <a:t>cookbooks/apache/attributes/default.rb</a:t>
            </a:r>
          </a:p>
        </p:txBody>
      </p:sp>
      <p:sp>
        <p:nvSpPr>
          <p:cNvPr id="598020" name="Rectangle 4"/>
          <p:cNvSpPr>
            <a:spLocks/>
          </p:cNvSpPr>
          <p:nvPr/>
        </p:nvSpPr>
        <p:spPr bwMode="auto">
          <a:xfrm>
            <a:off x="6642749" y="41529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598021" name="Rectangle 5"/>
          <p:cNvSpPr>
            <a:spLocks noGrp="1" noChangeArrowheads="1"/>
          </p:cNvSpPr>
          <p:nvPr>
            <p:ph type="title"/>
          </p:nvPr>
        </p:nvSpPr>
        <p:spPr>
          <a:ln/>
        </p:spPr>
        <p:txBody>
          <a:bodyPr/>
          <a:lstStyle/>
          <a:p>
            <a:r>
              <a:rPr lang="en-US" sz="4300"/>
              <a:t>Exercise: Change attribute precedence in attributes file</a:t>
            </a:r>
          </a:p>
        </p:txBody>
      </p:sp>
      <p:sp>
        <p:nvSpPr>
          <p:cNvPr id="598022" name="Rectangle 6"/>
          <p:cNvSpPr>
            <a:spLocks noGrp="1" noChangeArrowheads="1"/>
          </p:cNvSpPr>
          <p:nvPr>
            <p:ph type="body" idx="1"/>
          </p:nvPr>
        </p:nvSpPr>
        <p:spPr>
          <a:xfrm>
            <a:off x="800178" y="4813300"/>
            <a:ext cx="15063671" cy="3797300"/>
          </a:xfrm>
          <a:ln/>
        </p:spPr>
        <p:txBody>
          <a:bodyPr/>
          <a:lstStyle/>
          <a:p>
            <a:endParaRPr lang="en-US" sz="4100"/>
          </a:p>
          <a:p>
            <a:r>
              <a:rPr lang="en-US" sz="4100"/>
              <a:t>Now set to 'override' in attributes file to trump the value in recipe</a:t>
            </a:r>
          </a:p>
        </p:txBody>
      </p:sp>
    </p:spTree>
    <p:extLst>
      <p:ext uri="{BB962C8B-B14F-4D97-AF65-F5344CB8AC3E}">
        <p14:creationId xmlns:p14="http://schemas.microsoft.com/office/powerpoint/2010/main" val="1033546729"/>
      </p:ext>
    </p:extLst>
  </p:cSld>
  <p:clrMapOvr>
    <a:masterClrMapping/>
  </p:clrMapOvr>
  <p:transition xmlns:p14="http://schemas.microsoft.com/office/powerpoint/2010/mai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a:ln/>
        </p:spPr>
        <p:txBody>
          <a:bodyPr/>
          <a:lstStyle/>
          <a:p>
            <a:r>
              <a:rPr lang="en-US" sz="6100"/>
              <a:t>Exercise: Viewing Attributes via WebUI</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594" y="1600200"/>
            <a:ext cx="8032810" cy="7213600"/>
          </a:xfrm>
          <a:prstGeom prst="rect">
            <a:avLst/>
          </a:prstGeom>
        </p:spPr>
      </p:pic>
      <p:pic>
        <p:nvPicPr>
          <p:cNvPr id="2" name="Picture 1"/>
          <p:cNvPicPr>
            <a:picLocks noChangeAspect="1"/>
          </p:cNvPicPr>
          <p:nvPr/>
        </p:nvPicPr>
        <p:blipFill>
          <a:blip r:embed="rId4"/>
          <a:stretch>
            <a:fillRect/>
          </a:stretch>
        </p:blipFill>
        <p:spPr>
          <a:xfrm>
            <a:off x="6511445" y="5706735"/>
            <a:ext cx="2444416" cy="491280"/>
          </a:xfrm>
          <a:prstGeom prst="rect">
            <a:avLst/>
          </a:prstGeom>
        </p:spPr>
      </p:pic>
    </p:spTree>
    <p:extLst>
      <p:ext uri="{BB962C8B-B14F-4D97-AF65-F5344CB8AC3E}">
        <p14:creationId xmlns:p14="http://schemas.microsoft.com/office/powerpoint/2010/main" val="750192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a:ln/>
        </p:spPr>
        <p:txBody>
          <a:bodyPr/>
          <a:lstStyle/>
          <a:p>
            <a:r>
              <a:rPr lang="en-US" sz="6000"/>
              <a:t>Exercise: Viewing attributes using knife</a:t>
            </a:r>
          </a:p>
        </p:txBody>
      </p:sp>
      <p:sp>
        <p:nvSpPr>
          <p:cNvPr id="608259" name="Rectangle 3"/>
          <p:cNvSpPr>
            <a:spLocks noGrp="1" noChangeArrowheads="1"/>
          </p:cNvSpPr>
          <p:nvPr>
            <p:ph idx="1"/>
          </p:nvPr>
        </p:nvSpPr>
        <p:spPr>
          <a:xfrm>
            <a:off x="800274" y="3226790"/>
            <a:ext cx="14657233" cy="561241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defTabSz="1408061">
              <a:spcBef>
                <a:spcPct val="0"/>
              </a:spcBef>
              <a:buNone/>
            </a:pP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Attributes:</a:t>
            </a:r>
          </a:p>
          <a:p>
            <a:pPr marL="0" indent="0" defTabSz="1408061">
              <a:spcBef>
                <a:spcPct val="0"/>
              </a:spcBef>
              <a:buNone/>
            </a:pPr>
            <a:r>
              <a:rPr lang="en-US" sz="1600" kern="1200" dirty="0">
                <a:solidFill>
                  <a:srgbClr val="FFFFFF"/>
                </a:solidFill>
                <a:latin typeface="Courier"/>
                <a:cs typeface="Courier"/>
              </a:rPr>
              <a:t>tags: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Default Attributes:</a:t>
            </a:r>
          </a:p>
          <a:p>
            <a:pPr marL="0" indent="0" defTabSz="1408061">
              <a:spcBef>
                <a:spcPct val="0"/>
              </a:spcBef>
              <a:buNone/>
            </a:pPr>
            <a:r>
              <a:rPr lang="en-US" sz="1600" kern="1200" dirty="0" err="1">
                <a:solidFill>
                  <a:srgbClr val="FFFFFF"/>
                </a:solidFill>
                <a:latin typeface="Courier"/>
                <a:cs typeface="Courier"/>
              </a:rPr>
              <a:t>iis_demo</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indexfile</a:t>
            </a:r>
            <a:r>
              <a:rPr lang="en-US" sz="1600" kern="1200" dirty="0">
                <a:solidFill>
                  <a:srgbClr val="FFFFFF"/>
                </a:solidFill>
                <a:latin typeface="Courier"/>
                <a:cs typeface="Courier"/>
              </a:rPr>
              <a:t>: Default2.</a:t>
            </a:r>
            <a:r>
              <a:rPr lang="en-US" sz="1600" kern="1200" dirty="0" smtClean="0">
                <a:solidFill>
                  <a:srgbClr val="FFFFFF"/>
                </a:solidFill>
                <a:latin typeface="Courier"/>
                <a:cs typeface="Courier"/>
              </a:rPr>
              <a:t>htm.erb</a:t>
            </a:r>
            <a:endParaRPr lang="en-US" sz="1600" kern="1200" dirty="0">
              <a:solidFill>
                <a:srgbClr val="FFFFFF"/>
              </a:solidFill>
              <a:latin typeface="Courier"/>
              <a:cs typeface="Courier"/>
            </a:endParaRP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Override Attributes:</a:t>
            </a:r>
          </a:p>
          <a:p>
            <a:pPr marL="0" indent="0" defTabSz="1408061">
              <a:spcBef>
                <a:spcPct val="0"/>
              </a:spcBef>
              <a:buNone/>
            </a:pP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Automatic Attributes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 Data):</a:t>
            </a:r>
          </a:p>
          <a:p>
            <a:pPr marL="0" indent="0" defTabSz="1408061">
              <a:spcBef>
                <a:spcPct val="0"/>
              </a:spcBef>
              <a:buNone/>
            </a:pPr>
            <a:r>
              <a:rPr lang="en-US" sz="1600" kern="1200" dirty="0" err="1">
                <a:solidFill>
                  <a:srgbClr val="FFFFFF"/>
                </a:solidFill>
                <a:latin typeface="Courier"/>
                <a:cs typeface="Courier"/>
              </a:rPr>
              <a:t>chef_packages</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chef:</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chef_root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/chef/embedded/lib/ruby/gems/1.9.1/gems/chef-11.16.0-x86-mingw32/lib</a:t>
            </a:r>
          </a:p>
          <a:p>
            <a:pPr marL="0" indent="0" defTabSz="1408061">
              <a:spcBef>
                <a:spcPct val="0"/>
              </a:spcBef>
              <a:buNone/>
            </a:pPr>
            <a:r>
              <a:rPr lang="en-US" sz="1600" kern="1200" dirty="0">
                <a:solidFill>
                  <a:srgbClr val="FFFFFF"/>
                </a:solidFill>
                <a:latin typeface="Courier"/>
                <a:cs typeface="Courier"/>
              </a:rPr>
              <a:t>    version:   11.16.0</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a:t>
            </a:r>
            <a:r>
              <a:rPr lang="en-US" sz="1600" kern="1200" dirty="0">
                <a:solidFill>
                  <a:srgbClr val="FFFFFF"/>
                </a:solidFill>
                <a:latin typeface="Courier"/>
                <a:cs typeface="Courier"/>
              </a:rPr>
              <a:t>:</a:t>
            </a:r>
          </a:p>
          <a:p>
            <a:pPr marL="0" indent="0" defTabSz="1408061">
              <a:spcBef>
                <a:spcPct val="0"/>
              </a:spcBef>
              <a:buNone/>
            </a:pPr>
            <a:r>
              <a:rPr lang="en-US" sz="1600" kern="1200" dirty="0">
                <a:solidFill>
                  <a:srgbClr val="FFFFFF"/>
                </a:solidFill>
                <a:latin typeface="Courier"/>
                <a:cs typeface="Courier"/>
              </a:rPr>
              <a:t>    </a:t>
            </a:r>
            <a:r>
              <a:rPr lang="en-US" sz="1600" kern="1200" dirty="0" err="1">
                <a:solidFill>
                  <a:srgbClr val="FFFFFF"/>
                </a:solidFill>
                <a:latin typeface="Courier"/>
                <a:cs typeface="Courier"/>
              </a:rPr>
              <a:t>ohai_root</a:t>
            </a:r>
            <a:r>
              <a:rPr lang="en-US" sz="1600" kern="1200" dirty="0">
                <a:solidFill>
                  <a:srgbClr val="FFFFFF"/>
                </a:solidFill>
                <a:latin typeface="Courier"/>
                <a:cs typeface="Courier"/>
              </a:rPr>
              <a:t>: C:/</a:t>
            </a:r>
            <a:r>
              <a:rPr lang="en-US" sz="1600" kern="1200" dirty="0" err="1">
                <a:solidFill>
                  <a:srgbClr val="FFFFFF"/>
                </a:solidFill>
                <a:latin typeface="Courier"/>
                <a:cs typeface="Courier"/>
              </a:rPr>
              <a:t>opscode</a:t>
            </a:r>
            <a:r>
              <a:rPr lang="en-US" sz="1600" kern="1200" dirty="0">
                <a:solidFill>
                  <a:srgbClr val="FFFFFF"/>
                </a:solidFill>
                <a:latin typeface="Courier"/>
                <a:cs typeface="Courier"/>
              </a:rPr>
              <a:t>/chef/embedded/lib/ruby/gems/1.9.1/gems/ohai-7.4.0/lib/</a:t>
            </a:r>
            <a:r>
              <a:rPr lang="en-US" sz="1600" kern="1200" dirty="0" err="1">
                <a:solidFill>
                  <a:srgbClr val="FFFFFF"/>
                </a:solidFill>
                <a:latin typeface="Courier"/>
                <a:cs typeface="Courier"/>
              </a:rPr>
              <a:t>ohai</a:t>
            </a:r>
            <a:endParaRPr lang="en-US" sz="1600" kern="1200" dirty="0">
              <a:solidFill>
                <a:srgbClr val="FFFFFF"/>
              </a:solidFill>
              <a:latin typeface="Courier"/>
              <a:cs typeface="Courier"/>
            </a:endParaRPr>
          </a:p>
          <a:p>
            <a:pPr marL="0" indent="0" defTabSz="1408061">
              <a:spcBef>
                <a:spcPct val="0"/>
              </a:spcBef>
              <a:buNone/>
            </a:pPr>
            <a:r>
              <a:rPr lang="en-US" sz="1600" kern="1200" dirty="0">
                <a:solidFill>
                  <a:srgbClr val="FFFFFF"/>
                </a:solidFill>
                <a:latin typeface="Courier"/>
                <a:cs typeface="Courier"/>
              </a:rPr>
              <a:t>    version:   7.4.0</a:t>
            </a:r>
          </a:p>
          <a:p>
            <a:pPr marL="0" indent="0" defTabSz="1408061">
              <a:spcBef>
                <a:spcPct val="0"/>
              </a:spcBef>
              <a:buNone/>
            </a:pPr>
            <a:r>
              <a:rPr lang="en-US" sz="1600" kern="1200" dirty="0">
                <a:solidFill>
                  <a:srgbClr val="FFFFFF"/>
                </a:solidFill>
                <a:latin typeface="Courier"/>
                <a:cs typeface="Courier"/>
              </a:rPr>
              <a:t>cloud_v2:</a:t>
            </a:r>
          </a:p>
          <a:p>
            <a:pPr marL="0" indent="0" defTabSz="1408061">
              <a:spcBef>
                <a:spcPct val="0"/>
              </a:spcBef>
              <a:buNone/>
            </a:pPr>
            <a:r>
              <a:rPr lang="en-US" sz="1600" kern="1200" dirty="0">
                <a:solidFill>
                  <a:srgbClr val="FFFFFF"/>
                </a:solidFill>
                <a:latin typeface="Courier"/>
                <a:cs typeface="Courier"/>
              </a:rPr>
              <a:t>command:</a:t>
            </a:r>
          </a:p>
          <a:p>
            <a:pPr marL="0" indent="0" defTabSz="1408061">
              <a:spcBef>
                <a:spcPct val="0"/>
              </a:spcBef>
              <a:buNone/>
            </a:pPr>
            <a:r>
              <a:rPr lang="en-US" sz="1600" kern="1200" dirty="0">
                <a:solidFill>
                  <a:srgbClr val="FFFFFF"/>
                </a:solidFill>
                <a:latin typeface="Courier"/>
                <a:cs typeface="Courier"/>
              </a:rPr>
              <a:t>counters:</a:t>
            </a:r>
          </a:p>
          <a:p>
            <a:pPr marL="0" indent="0" defTabSz="1408061">
              <a:spcBef>
                <a:spcPct val="0"/>
              </a:spcBef>
              <a:buNone/>
            </a:pPr>
            <a:r>
              <a:rPr lang="en-US" sz="1600" kern="1200" dirty="0">
                <a:solidFill>
                  <a:srgbClr val="FFFFFF"/>
                </a:solidFill>
                <a:latin typeface="Courier"/>
                <a:cs typeface="Courier"/>
              </a:rPr>
              <a:t>  network</a:t>
            </a:r>
            <a:r>
              <a:rPr lang="en-US" sz="1600" kern="1200" dirty="0" smtClean="0">
                <a:solidFill>
                  <a:srgbClr val="FFFFFF"/>
                </a:solidFill>
                <a:latin typeface="Courier"/>
                <a:cs typeface="Courier"/>
              </a:rPr>
              <a:t>:</a:t>
            </a:r>
          </a:p>
          <a:p>
            <a:pPr marL="0" indent="0" defTabSz="1408061">
              <a:spcBef>
                <a:spcPct val="0"/>
              </a:spcBef>
              <a:buNone/>
            </a:pPr>
            <a:r>
              <a:rPr lang="en-US" sz="1600" kern="1200" dirty="0" smtClean="0">
                <a:solidFill>
                  <a:srgbClr val="FFFFFF"/>
                </a:solidFill>
                <a:latin typeface="Courier"/>
                <a:cs typeface="Courier"/>
              </a:rPr>
              <a:t>.</a:t>
            </a:r>
            <a:r>
              <a:rPr lang="en-US" sz="1600" kern="1200" dirty="0">
                <a:solidFill>
                  <a:srgbClr val="FFFFFF"/>
                </a:solidFill>
                <a:latin typeface="Courier"/>
                <a:cs typeface="Courier"/>
              </a:rPr>
              <a:t>..</a:t>
            </a:r>
          </a:p>
        </p:txBody>
      </p:sp>
      <p:sp>
        <p:nvSpPr>
          <p:cNvPr id="60825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4800" dirty="0">
                <a:solidFill>
                  <a:srgbClr val="FFFFFF"/>
                </a:solidFill>
                <a:latin typeface="Courier" charset="0"/>
                <a:ea typeface="ＭＳ Ｐゴシック" charset="0"/>
                <a:cs typeface="Courier" charset="0"/>
              </a:rPr>
              <a:t>PS\&gt; </a:t>
            </a:r>
            <a:r>
              <a:rPr lang="en-US" sz="4800" dirty="0" smtClean="0">
                <a:solidFill>
                  <a:srgbClr val="FFFFFF"/>
                </a:solidFill>
                <a:latin typeface="Courier" charset="0"/>
                <a:ea typeface="ＭＳ Ｐゴシック" charset="0"/>
                <a:cs typeface="Courier" charset="0"/>
                <a:sym typeface="Courier" charset="0"/>
              </a:rPr>
              <a:t>knife </a:t>
            </a:r>
            <a:r>
              <a:rPr lang="en-US" sz="4800" dirty="0">
                <a:solidFill>
                  <a:srgbClr val="FFFFFF"/>
                </a:solidFill>
                <a:latin typeface="Courier" charset="0"/>
                <a:ea typeface="ＭＳ Ｐゴシック" charset="0"/>
                <a:cs typeface="Courier" charset="0"/>
                <a:sym typeface="Courier" charset="0"/>
              </a:rPr>
              <a:t>node show node1 -l | more</a:t>
            </a:r>
          </a:p>
        </p:txBody>
      </p:sp>
    </p:spTree>
    <p:extLst>
      <p:ext uri="{BB962C8B-B14F-4D97-AF65-F5344CB8AC3E}">
        <p14:creationId xmlns:p14="http://schemas.microsoft.com/office/powerpoint/2010/main" val="365878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5" name="Rectangle 1"/>
          <p:cNvSpPr>
            <a:spLocks noGrp="1" noChangeArrowheads="1"/>
          </p:cNvSpPr>
          <p:nvPr>
            <p:ph type="title"/>
          </p:nvPr>
        </p:nvSpPr>
        <p:spPr>
          <a:ln/>
        </p:spPr>
        <p:txBody>
          <a:bodyPr/>
          <a:lstStyle/>
          <a:p>
            <a:r>
              <a:rPr lang="en-US" sz="5300"/>
              <a:t>Setting Attributes in Roles and Environments</a:t>
            </a:r>
          </a:p>
        </p:txBody>
      </p:sp>
      <p:sp>
        <p:nvSpPr>
          <p:cNvPr id="610306" name="Rectangle 2"/>
          <p:cNvSpPr>
            <a:spLocks noGrp="1" noChangeArrowheads="1"/>
          </p:cNvSpPr>
          <p:nvPr>
            <p:ph type="body" idx="1"/>
          </p:nvPr>
        </p:nvSpPr>
        <p:spPr>
          <a:ln/>
        </p:spPr>
        <p:txBody>
          <a:bodyPr/>
          <a:lstStyle/>
          <a:p>
            <a:r>
              <a:rPr lang="en-US" dirty="0"/>
              <a:t>Attributes can also be set in Roles and Environments</a:t>
            </a:r>
          </a:p>
          <a:p>
            <a:endParaRPr lang="en-US" dirty="0"/>
          </a:p>
          <a:p>
            <a:r>
              <a:rPr lang="en-US" dirty="0"/>
              <a:t>These use raw JSON or Ruby </a:t>
            </a:r>
            <a:r>
              <a:rPr lang="en-US" dirty="0" smtClean="0"/>
              <a:t>format</a:t>
            </a:r>
            <a:endParaRPr lang="en-US" dirty="0"/>
          </a:p>
          <a:p>
            <a:endParaRPr lang="en-US" dirty="0" smtClean="0"/>
          </a:p>
          <a:p>
            <a:endParaRPr lang="en-US" dirty="0"/>
          </a:p>
          <a:p>
            <a:endParaRPr lang="en-US" dirty="0"/>
          </a:p>
          <a:p>
            <a:r>
              <a:rPr lang="en-US" dirty="0"/>
              <a:t>More later in Roles and Environments sections...</a:t>
            </a:r>
          </a:p>
        </p:txBody>
      </p:sp>
      <p:sp>
        <p:nvSpPr>
          <p:cNvPr id="610307" name="Rectangle 3"/>
          <p:cNvSpPr>
            <a:spLocks/>
          </p:cNvSpPr>
          <p:nvPr/>
        </p:nvSpPr>
        <p:spPr bwMode="auto">
          <a:xfrm>
            <a:off x="1028800" y="558800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err="1">
                <a:solidFill>
                  <a:schemeClr val="tx1"/>
                </a:solidFill>
                <a:latin typeface="Courier" charset="0"/>
                <a:ea typeface="ＭＳ Ｐゴシック" charset="0"/>
                <a:cs typeface="Courier" charset="0"/>
                <a:sym typeface="Courier" charset="0"/>
              </a:rPr>
              <a:t>default_attributes</a:t>
            </a:r>
            <a:r>
              <a:rPr lang="en-US" sz="3600" dirty="0">
                <a:solidFill>
                  <a:schemeClr val="tx1"/>
                </a:solidFill>
                <a:latin typeface="Courier" charset="0"/>
                <a:ea typeface="ＭＳ Ｐゴシック" charset="0"/>
                <a:cs typeface="Courier" charset="0"/>
                <a:sym typeface="Courier" charset="0"/>
              </a:rPr>
              <a:t>({</a:t>
            </a:r>
            <a:r>
              <a:rPr lang="en-US" sz="3600" dirty="0" smtClean="0">
                <a:solidFill>
                  <a:srgbClr val="BA2121"/>
                </a:solidFill>
                <a:latin typeface="Courier" charset="0"/>
                <a:ea typeface="ＭＳ Ｐゴシック" charset="0"/>
                <a:cs typeface="Courier" charset="0"/>
                <a:sym typeface="Courier" charset="0"/>
              </a:rPr>
              <a:t>"</a:t>
            </a:r>
            <a:r>
              <a:rPr lang="en-US" sz="3600" dirty="0" err="1" smtClean="0">
                <a:solidFill>
                  <a:srgbClr val="BA2121"/>
                </a:solidFill>
                <a:latin typeface="Courier" charset="0"/>
                <a:ea typeface="ＭＳ Ｐゴシック" charset="0"/>
                <a:cs typeface="Courier" charset="0"/>
                <a:sym typeface="Courier" charset="0"/>
              </a:rPr>
              <a:t>iis_demo</a:t>
            </a:r>
            <a:r>
              <a:rPr lang="en-US" sz="3600" dirty="0" smtClean="0">
                <a:solidFill>
                  <a:srgbClr val="BA212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 </a:t>
            </a:r>
            <a:r>
              <a:rPr lang="en-US" sz="3600" dirty="0">
                <a:solidFill>
                  <a:schemeClr val="tx1"/>
                </a:solidFill>
                <a:latin typeface="Courier" charset="0"/>
                <a:ea typeface="ＭＳ Ｐゴシック" charset="0"/>
                <a:cs typeface="Courier" charset="0"/>
                <a:sym typeface="Courier" charset="0"/>
              </a:rPr>
              <a:t>=&gt; {</a:t>
            </a:r>
            <a:r>
              <a:rPr lang="en-US" sz="3600" dirty="0">
                <a:solidFill>
                  <a:srgbClr val="666666"/>
                </a:solidFill>
                <a:latin typeface="Courier" charset="0"/>
                <a:ea typeface="ＭＳ Ｐゴシック" charset="0"/>
                <a:cs typeface="Courier" charset="0"/>
                <a:sym typeface="Courier" charset="0"/>
              </a:rPr>
              <a:t>"port"</a:t>
            </a:r>
            <a:r>
              <a:rPr lang="en-US" sz="3600" dirty="0">
                <a:solidFill>
                  <a:schemeClr val="tx1"/>
                </a:solidFill>
                <a:latin typeface="Courier" charset="0"/>
                <a:ea typeface="ＭＳ Ｐゴシック" charset="0"/>
                <a:cs typeface="Courier" charset="0"/>
                <a:sym typeface="Courier" charset="0"/>
              </a:rPr>
              <a:t> =&gt; </a:t>
            </a:r>
            <a:r>
              <a:rPr lang="en-US" sz="3600" dirty="0">
                <a:solidFill>
                  <a:srgbClr val="666666"/>
                </a:solidFill>
                <a:latin typeface="Courier" charset="0"/>
                <a:ea typeface="ＭＳ Ｐゴシック" charset="0"/>
                <a:cs typeface="Courier" charset="0"/>
                <a:sym typeface="Courier" charset="0"/>
              </a:rPr>
              <a:t>80</a:t>
            </a:r>
            <a:r>
              <a:rPr lang="en-US" sz="3600" dirty="0">
                <a:solidFill>
                  <a:schemeClr val="tx1"/>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294345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Default Attribute Precedence</a:t>
            </a:r>
            <a:endParaRPr lang="en-US" dirty="0"/>
          </a:p>
        </p:txBody>
      </p:sp>
      <p:sp>
        <p:nvSpPr>
          <p:cNvPr id="3" name="Content Placeholder 2"/>
          <p:cNvSpPr>
            <a:spLocks noGrp="1"/>
          </p:cNvSpPr>
          <p:nvPr>
            <p:ph idx="1"/>
          </p:nvPr>
        </p:nvSpPr>
        <p:spPr>
          <a:xfrm>
            <a:off x="800273" y="7391400"/>
            <a:ext cx="14657233" cy="1219202"/>
          </a:xfrm>
        </p:spPr>
        <p:txBody>
          <a:bodyPr/>
          <a:lstStyle/>
          <a:p>
            <a:r>
              <a:rPr lang="en-US" dirty="0"/>
              <a:t>Please note this is a simplified diagram, and the </a:t>
            </a:r>
            <a:r>
              <a:rPr lang="en-US" dirty="0" err="1"/>
              <a:t>precedences</a:t>
            </a:r>
            <a:r>
              <a:rPr lang="en-US" dirty="0"/>
              <a:t> shown can be overridden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194" y="1600200"/>
            <a:ext cx="8775700" cy="5791200"/>
          </a:xfrm>
          <a:prstGeom prst="rect">
            <a:avLst/>
          </a:prstGeom>
        </p:spPr>
      </p:pic>
    </p:spTree>
    <p:extLst>
      <p:ext uri="{BB962C8B-B14F-4D97-AF65-F5344CB8AC3E}">
        <p14:creationId xmlns:p14="http://schemas.microsoft.com/office/powerpoint/2010/main" val="513329134"/>
      </p:ext>
    </p:extLst>
  </p:cSld>
  <p:clrMapOvr>
    <a:masterClrMapping/>
  </p:clrMapOvr>
  <p:transition xmlns:p14="http://schemas.microsoft.com/office/powerpoint/2010/main"/>
</p:sld>
</file>

<file path=ppt/slides/slide3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a:t>
            </a: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Precedence – </a:t>
            </a:r>
            <a:r>
              <a:rPr lang="en-US" sz="7200" dirty="0" err="1"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tl;dr</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endParaRPr>
          </a:p>
        </p:txBody>
      </p:sp>
    </p:spTree>
    <p:extLst>
      <p:ext uri="{BB962C8B-B14F-4D97-AF65-F5344CB8AC3E}">
        <p14:creationId xmlns:p14="http://schemas.microsoft.com/office/powerpoint/2010/main" val="27849641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2353" name="Rectangle 1"/>
          <p:cNvSpPr>
            <a:spLocks/>
          </p:cNvSpPr>
          <p:nvPr/>
        </p:nvSpPr>
        <p:spPr bwMode="auto">
          <a:xfrm>
            <a:off x="6642749" y="8407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b="1">
                <a:solidFill>
                  <a:schemeClr val="tx1"/>
                </a:solidFill>
                <a:latin typeface="Courier" charset="0"/>
                <a:ea typeface="ＭＳ Ｐゴシック" charset="0"/>
                <a:cs typeface="Courier" charset="0"/>
                <a:sym typeface="Courier" charset="0"/>
              </a:rPr>
              <a:t>SAVE FILE!</a:t>
            </a:r>
          </a:p>
        </p:txBody>
      </p:sp>
      <p:sp>
        <p:nvSpPr>
          <p:cNvPr id="612354" name="Rectangle 2"/>
          <p:cNvSpPr>
            <a:spLocks/>
          </p:cNvSpPr>
          <p:nvPr/>
        </p:nvSpPr>
        <p:spPr bwMode="auto">
          <a:xfrm>
            <a:off x="838282" y="2381250"/>
            <a:ext cx="14631829" cy="42799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300" dirty="0">
                <a:solidFill>
                  <a:schemeClr val="tx1"/>
                </a:solidFill>
                <a:latin typeface="Courier" charset="0"/>
                <a:ea typeface="ＭＳ Ｐゴシック" charset="0"/>
                <a:cs typeface="Courier" charset="0"/>
                <a:sym typeface="Courier" charset="0"/>
              </a:rPr>
              <a:t>service </a:t>
            </a:r>
            <a:r>
              <a:rPr lang="en-US" sz="3300" dirty="0">
                <a:solidFill>
                  <a:srgbClr val="BA2121"/>
                </a:solidFill>
                <a:latin typeface="Courier" charset="0"/>
                <a:ea typeface="ＭＳ Ｐゴシック" charset="0"/>
                <a:cs typeface="Courier" charset="0"/>
                <a:sym typeface="Courier" charset="0"/>
              </a:rPr>
              <a:t>"apache2"</a:t>
            </a:r>
            <a:r>
              <a:rPr lang="en-US" sz="3300" dirty="0">
                <a:solidFill>
                  <a:schemeClr val="tx1"/>
                </a:solidFill>
                <a:latin typeface="Courier" charset="0"/>
                <a:ea typeface="ＭＳ Ｐゴシック" charset="0"/>
                <a:cs typeface="Courier" charset="0"/>
                <a:sym typeface="Courier" charset="0"/>
              </a:rPr>
              <a:t> </a:t>
            </a:r>
            <a:r>
              <a:rPr lang="en-US" sz="3300" b="1" dirty="0">
                <a:solidFill>
                  <a:srgbClr val="008000"/>
                </a:solidFill>
                <a:latin typeface="Courier" charset="0"/>
                <a:ea typeface="ＭＳ Ｐゴシック" charset="0"/>
                <a:cs typeface="Courier" charset="0"/>
                <a:sym typeface="Courier" charset="0"/>
              </a:rPr>
              <a:t>do</a:t>
            </a:r>
            <a:endParaRPr lang="en-US" sz="3300" dirty="0">
              <a:solidFill>
                <a:schemeClr val="tx1"/>
              </a:solidFill>
              <a:latin typeface="Courier" charset="0"/>
              <a:ea typeface="ＭＳ Ｐゴシック" charset="0"/>
              <a:cs typeface="Courier" charset="0"/>
              <a:sym typeface="Courier" charset="0"/>
            </a:endParaRPr>
          </a:p>
          <a:p>
            <a:pPr algn="l"/>
            <a:r>
              <a:rPr lang="en-US" sz="3300" dirty="0">
                <a:solidFill>
                  <a:schemeClr val="tx1"/>
                </a:solidFill>
                <a:latin typeface="Courier" charset="0"/>
                <a:ea typeface="ＭＳ Ｐゴシック" charset="0"/>
                <a:cs typeface="Courier" charset="0"/>
                <a:sym typeface="Courier" charset="0"/>
              </a:rPr>
              <a:t>  action </a:t>
            </a:r>
            <a:r>
              <a:rPr lang="en-US" sz="3300" dirty="0">
                <a:solidFill>
                  <a:srgbClr val="666666"/>
                </a:solidFill>
                <a:latin typeface="Courier" charset="0"/>
                <a:ea typeface="ＭＳ Ｐゴシック" charset="0"/>
                <a:cs typeface="Courier" charset="0"/>
                <a:sym typeface="Courier" charset="0"/>
              </a:rPr>
              <a:t>[</a:t>
            </a:r>
            <a:r>
              <a:rPr lang="en-US" sz="3300" dirty="0">
                <a:solidFill>
                  <a:srgbClr val="19177C"/>
                </a:solidFill>
                <a:latin typeface="Courier" charset="0"/>
                <a:ea typeface="ＭＳ Ｐゴシック" charset="0"/>
                <a:cs typeface="Courier" charset="0"/>
                <a:sym typeface="Courier" charset="0"/>
              </a:rPr>
              <a:t>:enable</a:t>
            </a:r>
            <a:r>
              <a:rPr lang="en-US" sz="3300" dirty="0">
                <a:solidFill>
                  <a:schemeClr val="tx1"/>
                </a:solidFill>
                <a:latin typeface="Courier" charset="0"/>
                <a:ea typeface="ＭＳ Ｐゴシック" charset="0"/>
                <a:cs typeface="Courier" charset="0"/>
                <a:sym typeface="Courier" charset="0"/>
              </a:rPr>
              <a:t>, </a:t>
            </a:r>
            <a:r>
              <a:rPr lang="en-US" sz="3300" dirty="0">
                <a:solidFill>
                  <a:srgbClr val="19177C"/>
                </a:solidFill>
                <a:latin typeface="Courier" charset="0"/>
                <a:ea typeface="ＭＳ Ｐゴシック" charset="0"/>
                <a:cs typeface="Courier" charset="0"/>
                <a:sym typeface="Courier" charset="0"/>
              </a:rPr>
              <a:t>:start</a:t>
            </a:r>
            <a:r>
              <a:rPr lang="en-US" sz="3300" dirty="0">
                <a:solidFill>
                  <a:schemeClr val="tx1"/>
                </a:solidFill>
                <a:latin typeface="Courier" charset="0"/>
                <a:ea typeface="ＭＳ Ｐゴシック" charset="0"/>
                <a:cs typeface="Courier" charset="0"/>
                <a:sym typeface="Courier" charset="0"/>
              </a:rPr>
              <a:t>]</a:t>
            </a:r>
          </a:p>
          <a:p>
            <a:pPr algn="l"/>
            <a:r>
              <a:rPr lang="en-US" sz="3300" b="1" dirty="0">
                <a:solidFill>
                  <a:srgbClr val="008000"/>
                </a:solidFill>
                <a:latin typeface="Courier" charset="0"/>
                <a:ea typeface="ＭＳ Ｐゴシック" charset="0"/>
                <a:cs typeface="Courier" charset="0"/>
                <a:sym typeface="Courier" charset="0"/>
              </a:rPr>
              <a:t>end</a:t>
            </a:r>
          </a:p>
          <a:p>
            <a:pPr algn="l"/>
            <a:endParaRPr lang="en-US" sz="3100" b="1" dirty="0">
              <a:solidFill>
                <a:schemeClr val="tx1"/>
              </a:solidFill>
              <a:latin typeface="Courier" charset="0"/>
              <a:ea typeface="ＭＳ Ｐゴシック" charset="0"/>
              <a:cs typeface="Courier" charset="0"/>
              <a:sym typeface="Courier" charset="0"/>
            </a:endParaRPr>
          </a:p>
          <a:p>
            <a:pPr algn="l"/>
            <a:r>
              <a:rPr lang="en-US" sz="3100" dirty="0" smtClean="0">
                <a:solidFill>
                  <a:schemeClr val="tx1"/>
                </a:solidFill>
                <a:latin typeface="Courier" charset="0"/>
                <a:ea typeface="ＭＳ Ｐゴシック" charset="0"/>
                <a:cs typeface="Courier" charset="0"/>
                <a:sym typeface="Courier" charset="0"/>
              </a:rPr>
              <a:t>template </a:t>
            </a:r>
            <a:r>
              <a:rPr lang="en-US" sz="3100" dirty="0" smtClean="0">
                <a:solidFill>
                  <a:srgbClr val="BA2121"/>
                </a:solidFill>
                <a:latin typeface="Courier" charset="0"/>
                <a:ea typeface="ＭＳ Ｐゴシック" charset="0"/>
                <a:cs typeface="Courier" charset="0"/>
                <a:sym typeface="Courier" charset="0"/>
              </a:rPr>
              <a:t>"</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var</a:t>
            </a:r>
            <a:r>
              <a:rPr lang="en-US" sz="3100" dirty="0">
                <a:solidFill>
                  <a:srgbClr val="BA2121"/>
                </a:solidFill>
                <a:latin typeface="Courier" charset="0"/>
                <a:ea typeface="ＭＳ Ｐゴシック" charset="0"/>
                <a:cs typeface="Courier" charset="0"/>
                <a:sym typeface="Courier" charset="0"/>
              </a:rPr>
              <a:t>/www/</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r>
              <a:rPr lang="en-US" sz="3100" dirty="0">
                <a:solidFill>
                  <a:schemeClr val="tx1"/>
                </a:solidFill>
                <a:latin typeface="Courier" charset="0"/>
                <a:ea typeface="ＭＳ Ｐゴシック" charset="0"/>
                <a:cs typeface="Courier" charset="0"/>
                <a:sym typeface="Courier" charset="0"/>
              </a:rPr>
              <a:t> </a:t>
            </a:r>
            <a:r>
              <a:rPr lang="en-US" sz="3100" b="1" dirty="0">
                <a:solidFill>
                  <a:srgbClr val="008000"/>
                </a:solidFill>
                <a:latin typeface="Courier" charset="0"/>
                <a:ea typeface="ＭＳ Ｐゴシック" charset="0"/>
                <a:cs typeface="Courier" charset="0"/>
                <a:sym typeface="Courier" charset="0"/>
              </a:rPr>
              <a:t>do</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source </a:t>
            </a:r>
            <a:r>
              <a:rPr lang="en-US" sz="3100" dirty="0">
                <a:solidFill>
                  <a:srgbClr val="BA2121"/>
                </a:solidFill>
                <a:latin typeface="Courier" charset="0"/>
                <a:ea typeface="ＭＳ Ｐゴシック" charset="0"/>
                <a:cs typeface="Courier" charset="0"/>
                <a:sym typeface="Courier" charset="0"/>
              </a:rPr>
              <a:t>"</a:t>
            </a:r>
            <a:r>
              <a:rPr lang="en-US" sz="3100" dirty="0" err="1">
                <a:solidFill>
                  <a:srgbClr val="BA2121"/>
                </a:solidFill>
                <a:latin typeface="Courier" charset="0"/>
                <a:ea typeface="ＭＳ Ｐゴシック" charset="0"/>
                <a:cs typeface="Courier" charset="0"/>
                <a:sym typeface="Courier" charset="0"/>
              </a:rPr>
              <a:t>index.html</a:t>
            </a:r>
            <a:r>
              <a:rPr lang="en-US" sz="3100" dirty="0">
                <a:solidFill>
                  <a:srgbClr val="BA2121"/>
                </a:solidFill>
                <a:latin typeface="Courier" charset="0"/>
                <a:ea typeface="ＭＳ Ｐゴシック" charset="0"/>
                <a:cs typeface="Courier" charset="0"/>
                <a:sym typeface="Courier" charset="0"/>
              </a:rPr>
              <a:t>"</a:t>
            </a:r>
            <a:endParaRPr lang="en-US" sz="3100" dirty="0">
              <a:solidFill>
                <a:schemeClr val="tx1"/>
              </a:solidFill>
              <a:latin typeface="Courier" charset="0"/>
              <a:ea typeface="ＭＳ Ｐゴシック" charset="0"/>
              <a:cs typeface="Courier" charset="0"/>
              <a:sym typeface="Courier" charset="0"/>
            </a:endParaRPr>
          </a:p>
          <a:p>
            <a:pPr algn="l"/>
            <a:r>
              <a:rPr lang="en-US" sz="3100" dirty="0">
                <a:solidFill>
                  <a:schemeClr val="tx1"/>
                </a:solidFill>
                <a:latin typeface="Courier" charset="0"/>
                <a:ea typeface="ＭＳ Ｐゴシック" charset="0"/>
                <a:cs typeface="Courier" charset="0"/>
                <a:sym typeface="Courier" charset="0"/>
              </a:rPr>
              <a:t>  mode </a:t>
            </a:r>
            <a:r>
              <a:rPr lang="en-US" sz="3100" dirty="0">
                <a:solidFill>
                  <a:srgbClr val="BA2121"/>
                </a:solidFill>
                <a:latin typeface="Courier" charset="0"/>
                <a:ea typeface="ＭＳ Ｐゴシック" charset="0"/>
                <a:cs typeface="Courier" charset="0"/>
                <a:sym typeface="Courier" charset="0"/>
              </a:rPr>
              <a:t>"0644"</a:t>
            </a:r>
            <a:endParaRPr lang="en-US" sz="3100" dirty="0">
              <a:solidFill>
                <a:schemeClr val="tx1"/>
              </a:solidFill>
              <a:latin typeface="Courier" charset="0"/>
              <a:ea typeface="ＭＳ Ｐゴシック" charset="0"/>
              <a:cs typeface="Courier" charset="0"/>
              <a:sym typeface="Courier" charset="0"/>
            </a:endParaRPr>
          </a:p>
          <a:p>
            <a:pPr algn="l"/>
            <a:r>
              <a:rPr lang="en-US" sz="3100" b="1" dirty="0">
                <a:solidFill>
                  <a:srgbClr val="008000"/>
                </a:solidFill>
                <a:latin typeface="Courier" charset="0"/>
                <a:ea typeface="ＭＳ Ｐゴシック" charset="0"/>
                <a:cs typeface="Courier" charset="0"/>
                <a:sym typeface="Courier" charset="0"/>
              </a:rPr>
              <a:t>end</a:t>
            </a:r>
          </a:p>
        </p:txBody>
      </p:sp>
      <p:sp>
        <p:nvSpPr>
          <p:cNvPr id="612355" name="Rectangle 3"/>
          <p:cNvSpPr>
            <a:spLocks noGrp="1" noChangeArrowheads="1"/>
          </p:cNvSpPr>
          <p:nvPr>
            <p:ph type="title"/>
          </p:nvPr>
        </p:nvSpPr>
        <p:spPr>
          <a:xfrm>
            <a:off x="800178" y="177800"/>
            <a:ext cx="15012866" cy="1117600"/>
          </a:xfrm>
          <a:ln/>
        </p:spPr>
        <p:txBody>
          <a:bodyPr/>
          <a:lstStyle/>
          <a:p>
            <a:r>
              <a:rPr lang="en-US" sz="4900"/>
              <a:t>Exercise:  Revert default recipe before continuing</a:t>
            </a:r>
          </a:p>
        </p:txBody>
      </p:sp>
      <p:sp>
        <p:nvSpPr>
          <p:cNvPr id="612356" name="Rectangle 4"/>
          <p:cNvSpPr>
            <a:spLocks/>
          </p:cNvSpPr>
          <p:nvPr/>
        </p:nvSpPr>
        <p:spPr bwMode="auto">
          <a:xfrm rot="10800000" flipH="1">
            <a:off x="990697" y="2590800"/>
            <a:ext cx="11088183" cy="1612900"/>
          </a:xfrm>
          <a:prstGeom prst="rect">
            <a:avLst/>
          </a:prstGeom>
          <a:solidFill>
            <a:srgbClr val="FFFFFF">
              <a:alpha val="59999"/>
            </a:srgbClr>
          </a:solidFill>
          <a:ln>
            <a:noFill/>
          </a:ln>
          <a:extLst>
            <a:ext uri="{91240B29-F687-4f45-9708-019B960494DF}">
              <a14:hiddenLine xmlns:a14="http://schemas.microsoft.com/office/drawing/2010/main" w="50800" cap="flat">
                <a:solidFill>
                  <a:srgbClr val="FF7F00">
                    <a:alpha val="59999"/>
                  </a:srgbClr>
                </a:solidFill>
                <a:miter lim="800000"/>
                <a:headEnd type="none" w="med" len="med"/>
                <a:tailEnd type="none" w="med" len="med"/>
              </a14:hiddenLine>
            </a:ext>
          </a:extLst>
        </p:spPr>
        <p:txBody>
          <a:bodyPr lIns="0" tIns="0" rIns="0" bIns="0"/>
          <a:lstStyle/>
          <a:p>
            <a:endParaRPr lang="en-US"/>
          </a:p>
        </p:txBody>
      </p:sp>
      <p:sp>
        <p:nvSpPr>
          <p:cNvPr id="612357" name="Rectangle 5"/>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612358" name="Rectangle 6"/>
          <p:cNvSpPr>
            <a:spLocks/>
          </p:cNvSpPr>
          <p:nvPr/>
        </p:nvSpPr>
        <p:spPr bwMode="auto">
          <a:xfrm>
            <a:off x="5048743" y="1644650"/>
            <a:ext cx="1465723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a:solidFill>
                  <a:schemeClr val="tx1"/>
                </a:solidFill>
                <a:latin typeface="Courier" charset="0"/>
                <a:ea typeface="ＭＳ Ｐゴシック" charset="0"/>
                <a:cs typeface="Courier" charset="0"/>
                <a:sym typeface="Courier" charset="0"/>
              </a:rPr>
              <a:t>cookbooks/apache/recipes/default.rb</a:t>
            </a:r>
          </a:p>
        </p:txBody>
      </p:sp>
    </p:spTree>
    <p:extLst>
      <p:ext uri="{BB962C8B-B14F-4D97-AF65-F5344CB8AC3E}">
        <p14:creationId xmlns:p14="http://schemas.microsoft.com/office/powerpoint/2010/main" val="2870701328"/>
      </p:ext>
    </p:extLst>
  </p:cSld>
  <p:clrMapOvr>
    <a:masterClrMapping/>
  </p:clrMapOvr>
  <p:transition xmlns:p14="http://schemas.microsoft.com/office/powerpoint/2010/mai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a:ln/>
        </p:spPr>
        <p:txBody>
          <a:bodyPr/>
          <a:lstStyle/>
          <a:p>
            <a:r>
              <a:rPr lang="en-US"/>
              <a:t>Questions</a:t>
            </a:r>
          </a:p>
        </p:txBody>
      </p:sp>
      <p:sp>
        <p:nvSpPr>
          <p:cNvPr id="614402" name="Rectangle 2"/>
          <p:cNvSpPr>
            <a:spLocks noGrp="1" noChangeArrowheads="1"/>
          </p:cNvSpPr>
          <p:nvPr>
            <p:ph type="body" idx="1"/>
          </p:nvPr>
        </p:nvSpPr>
        <p:spPr>
          <a:ln/>
        </p:spPr>
        <p:txBody>
          <a:bodyPr/>
          <a:lstStyle/>
          <a:p>
            <a:r>
              <a:rPr lang="en-US"/>
              <a:t>What is an attribute?</a:t>
            </a:r>
          </a:p>
          <a:p>
            <a:r>
              <a:rPr lang="en-US"/>
              <a:t>Where can attributes be set?</a:t>
            </a:r>
          </a:p>
          <a:p>
            <a:r>
              <a:rPr lang="en-US"/>
              <a:t>What knife command can you use to view attributes?</a:t>
            </a:r>
          </a:p>
          <a:p>
            <a:r>
              <a:rPr lang="en-US"/>
              <a:t>How many levels of attribute precedence are there?</a:t>
            </a:r>
          </a:p>
          <a:p>
            <a:r>
              <a:rPr lang="en-US"/>
              <a:t>Which takes precedence, a default attribute set in the attribute file or in a recipe?</a:t>
            </a:r>
          </a:p>
        </p:txBody>
      </p:sp>
    </p:spTree>
    <p:extLst>
      <p:ext uri="{BB962C8B-B14F-4D97-AF65-F5344CB8AC3E}">
        <p14:creationId xmlns:p14="http://schemas.microsoft.com/office/powerpoint/2010/main" val="3845236033"/>
      </p:ext>
    </p:extLst>
  </p:cSld>
  <p:clrMapOvr>
    <a:masterClrMapping/>
  </p:clrMapOvr>
  <p:transition xmlns:p14="http://schemas.microsoft.com/office/powerpoint/2010/main"/>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eaLnBrk="1" hangingPunct="1">
              <a:defRPr/>
            </a:pPr>
            <a:r>
              <a:rPr lang="en-US" sz="6900" dirty="0">
                <a:sym typeface="Arial Bold" charset="0"/>
              </a:rPr>
              <a:t>Dissecting your first chef-client run</a:t>
            </a:r>
          </a:p>
        </p:txBody>
      </p:sp>
      <p:sp>
        <p:nvSpPr>
          <p:cNvPr id="215042" name="Rectangle 2"/>
          <p:cNvSpPr>
            <a:spLocks noGrp="1" noChangeArrowheads="1"/>
          </p:cNvSpPr>
          <p:nvPr>
            <p:ph idx="1"/>
          </p:nvPr>
        </p:nvSpPr>
        <p:spPr/>
        <p:txBody>
          <a:bodyPr/>
          <a:lstStyle/>
          <a:p>
            <a:pPr marL="0" indent="0" eaLnBrk="1" hangingPunct="1">
              <a:defRPr/>
            </a:pPr>
            <a:r>
              <a:rPr lang="en-US">
                <a:sym typeface="Arial" charset="0"/>
              </a:rPr>
              <a:t>The Anatomy of a Chef run</a:t>
            </a:r>
          </a:p>
        </p:txBody>
      </p:sp>
    </p:spTree>
    <p:extLst>
      <p:ext uri="{BB962C8B-B14F-4D97-AF65-F5344CB8AC3E}">
        <p14:creationId xmlns:p14="http://schemas.microsoft.com/office/powerpoint/2010/main" val="2901927243"/>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1"/>
          <p:cNvSpPr>
            <a:spLocks noGrp="1" noChangeArrowheads="1"/>
          </p:cNvSpPr>
          <p:nvPr>
            <p:ph type="title"/>
          </p:nvPr>
        </p:nvSpPr>
        <p:spPr>
          <a:ln/>
        </p:spPr>
        <p:txBody>
          <a:bodyPr/>
          <a:lstStyle/>
          <a:p>
            <a:r>
              <a:rPr lang="en-US"/>
              <a:t>Lesson Objectives</a:t>
            </a:r>
          </a:p>
        </p:txBody>
      </p:sp>
      <p:sp>
        <p:nvSpPr>
          <p:cNvPr id="496642" name="Rectangle 2"/>
          <p:cNvSpPr>
            <a:spLocks noGrp="1" noChangeArrowheads="1"/>
          </p:cNvSpPr>
          <p:nvPr>
            <p:ph idx="1"/>
          </p:nvPr>
        </p:nvSpPr>
        <p:spPr>
          <a:ln/>
        </p:spPr>
        <p:txBody>
          <a:bodyPr/>
          <a:lstStyle/>
          <a:p>
            <a:r>
              <a:rPr lang="en-US"/>
              <a:t>After completing the lesson, you will be able to</a:t>
            </a:r>
          </a:p>
          <a:p>
            <a:pPr lvl="1"/>
            <a:r>
              <a:rPr lang="en-US"/>
              <a:t>List all the steps taken by a chef-client during a run</a:t>
            </a:r>
          </a:p>
          <a:p>
            <a:pPr lvl="1"/>
            <a:r>
              <a:rPr lang="en-US"/>
              <a:t>Explain the basic security model of Chef</a:t>
            </a:r>
          </a:p>
          <a:p>
            <a:pPr lvl="1"/>
            <a:r>
              <a:rPr lang="en-US"/>
              <a:t>Explain the concepts of the Resource Collection</a:t>
            </a:r>
          </a:p>
        </p:txBody>
      </p:sp>
    </p:spTree>
    <p:extLst>
      <p:ext uri="{BB962C8B-B14F-4D97-AF65-F5344CB8AC3E}">
        <p14:creationId xmlns:p14="http://schemas.microsoft.com/office/powerpoint/2010/main" val="2349467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dirty="0" smtClean="0"/>
              <a:t>Lesson Objectives</a:t>
            </a:r>
            <a:endParaRPr lang="en-US" dirty="0"/>
          </a:p>
        </p:txBody>
      </p:sp>
      <p:sp>
        <p:nvSpPr>
          <p:cNvPr id="49154" name="Rectangle 2"/>
          <p:cNvSpPr>
            <a:spLocks noGrp="1" noChangeArrowheads="1"/>
          </p:cNvSpPr>
          <p:nvPr>
            <p:ph idx="1"/>
          </p:nvPr>
        </p:nvSpPr>
        <p:spPr>
          <a:xfrm>
            <a:off x="800273" y="1676400"/>
            <a:ext cx="14657233" cy="6934203"/>
          </a:xfrm>
          <a:ln/>
        </p:spPr>
        <p:txBody>
          <a:bodyPr/>
          <a:lstStyle/>
          <a:p>
            <a:r>
              <a:rPr lang="en-US" sz="3600" dirty="0"/>
              <a:t>After completing the lesson, you will be able to</a:t>
            </a:r>
          </a:p>
          <a:p>
            <a:pPr lvl="1"/>
            <a:r>
              <a:rPr lang="en-US" sz="3600" dirty="0"/>
              <a:t>Describe how Chef thinks about Infrastructure Automation</a:t>
            </a:r>
          </a:p>
          <a:p>
            <a:pPr lvl="1"/>
            <a:r>
              <a:rPr lang="en-US" sz="3600" dirty="0"/>
              <a:t>Define the following terms:</a:t>
            </a:r>
          </a:p>
          <a:p>
            <a:pPr lvl="2"/>
            <a:r>
              <a:rPr lang="en-US" sz="3600" dirty="0"/>
              <a:t>Node</a:t>
            </a:r>
          </a:p>
          <a:p>
            <a:pPr lvl="2"/>
            <a:r>
              <a:rPr lang="en-US" sz="3600" dirty="0"/>
              <a:t>Resource</a:t>
            </a:r>
          </a:p>
          <a:p>
            <a:pPr lvl="2"/>
            <a:r>
              <a:rPr lang="en-US" sz="3600" dirty="0"/>
              <a:t>Recipe</a:t>
            </a:r>
          </a:p>
          <a:p>
            <a:pPr lvl="2"/>
            <a:r>
              <a:rPr lang="en-US" sz="3600" dirty="0"/>
              <a:t>Cookbook</a:t>
            </a:r>
          </a:p>
          <a:p>
            <a:pPr lvl="2"/>
            <a:r>
              <a:rPr lang="en-US" sz="3600" dirty="0"/>
              <a:t>Run List</a:t>
            </a:r>
          </a:p>
          <a:p>
            <a:pPr lvl="2"/>
            <a:r>
              <a:rPr lang="en-US" sz="3600" dirty="0" smtClean="0"/>
              <a:t>Roles</a:t>
            </a:r>
          </a:p>
          <a:p>
            <a:pPr lvl="2"/>
            <a:r>
              <a:rPr lang="en-US" sz="3600" dirty="0" smtClean="0"/>
              <a:t>Search</a:t>
            </a:r>
            <a:endParaRPr lang="en-US" sz="2000" dirty="0"/>
          </a:p>
        </p:txBody>
      </p:sp>
    </p:spTree>
    <p:extLst>
      <p:ext uri="{BB962C8B-B14F-4D97-AF65-F5344CB8AC3E}">
        <p14:creationId xmlns:p14="http://schemas.microsoft.com/office/powerpoint/2010/main" val="1504821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56"/>
          <p:cNvGrpSpPr>
            <a:grpSpLocks/>
          </p:cNvGrpSpPr>
          <p:nvPr/>
        </p:nvGrpSpPr>
        <p:grpSpPr bwMode="auto">
          <a:xfrm>
            <a:off x="5144074" y="317500"/>
            <a:ext cx="1397137" cy="1549400"/>
            <a:chOff x="0" y="0"/>
            <a:chExt cx="880" cy="976"/>
          </a:xfrm>
        </p:grpSpPr>
        <p:sp>
          <p:nvSpPr>
            <p:cNvPr id="67"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68" name="Picture 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9" name="Group 47"/>
          <p:cNvGrpSpPr>
            <a:grpSpLocks/>
          </p:cNvGrpSpPr>
          <p:nvPr/>
        </p:nvGrpSpPr>
        <p:grpSpPr bwMode="auto">
          <a:xfrm>
            <a:off x="1791061" y="317500"/>
            <a:ext cx="3137206" cy="1371600"/>
            <a:chOff x="0" y="0"/>
            <a:chExt cx="1976" cy="864"/>
          </a:xfrm>
        </p:grpSpPr>
        <p:sp>
          <p:nvSpPr>
            <p:cNvPr id="70"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chef-client</a:t>
              </a:r>
            </a:p>
          </p:txBody>
        </p:sp>
        <p:pic>
          <p:nvPicPr>
            <p:cNvPr id="71" name="Picture 4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2" name="Group 6"/>
          <p:cNvGrpSpPr>
            <a:grpSpLocks/>
          </p:cNvGrpSpPr>
          <p:nvPr/>
        </p:nvGrpSpPr>
        <p:grpSpPr bwMode="auto">
          <a:xfrm>
            <a:off x="6566614" y="406400"/>
            <a:ext cx="3124505" cy="1371600"/>
            <a:chOff x="0" y="0"/>
            <a:chExt cx="1968" cy="864"/>
          </a:xfrm>
        </p:grpSpPr>
        <p:sp>
          <p:nvSpPr>
            <p:cNvPr id="73" name="Rectangle 4"/>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build node</a:t>
              </a:r>
            </a:p>
          </p:txBody>
        </p:sp>
        <p:pic>
          <p:nvPicPr>
            <p:cNvPr id="7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5" name="Group 62"/>
          <p:cNvGrpSpPr>
            <a:grpSpLocks/>
          </p:cNvGrpSpPr>
          <p:nvPr/>
        </p:nvGrpSpPr>
        <p:grpSpPr bwMode="auto">
          <a:xfrm>
            <a:off x="7849367" y="1384300"/>
            <a:ext cx="5118600" cy="3035300"/>
            <a:chOff x="0" y="0"/>
            <a:chExt cx="3224" cy="1912"/>
          </a:xfrm>
        </p:grpSpPr>
        <p:sp>
          <p:nvSpPr>
            <p:cNvPr id="76" name="AutoShape 60"/>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Ohai!</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node_name</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platform_version</a:t>
              </a:r>
            </a:p>
          </p:txBody>
        </p:sp>
        <p:pic>
          <p:nvPicPr>
            <p:cNvPr id="77" name="Picture 6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78" name="Group 9"/>
          <p:cNvGrpSpPr>
            <a:grpSpLocks/>
          </p:cNvGrpSpPr>
          <p:nvPr/>
        </p:nvGrpSpPr>
        <p:grpSpPr bwMode="auto">
          <a:xfrm>
            <a:off x="11151689" y="406400"/>
            <a:ext cx="3124505" cy="1371600"/>
            <a:chOff x="0" y="0"/>
            <a:chExt cx="1968" cy="864"/>
          </a:xfrm>
        </p:grpSpPr>
        <p:sp>
          <p:nvSpPr>
            <p:cNvPr id="79" name="Rectangle 7"/>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authenticate</a:t>
              </a:r>
            </a:p>
          </p:txBody>
        </p:sp>
        <p:pic>
          <p:nvPicPr>
            <p:cNvPr id="80"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1" name="Group 12"/>
          <p:cNvGrpSpPr>
            <a:grpSpLocks/>
          </p:cNvGrpSpPr>
          <p:nvPr/>
        </p:nvGrpSpPr>
        <p:grpSpPr bwMode="auto">
          <a:xfrm>
            <a:off x="11151689" y="3213100"/>
            <a:ext cx="3124505" cy="1473200"/>
            <a:chOff x="0" y="0"/>
            <a:chExt cx="1968" cy="928"/>
          </a:xfrm>
        </p:grpSpPr>
        <p:sp>
          <p:nvSpPr>
            <p:cNvPr id="82" name="Rectangle 10"/>
            <p:cNvSpPr>
              <a:spLocks/>
            </p:cNvSpPr>
            <p:nvPr/>
          </p:nvSpPr>
          <p:spPr bwMode="auto">
            <a:xfrm>
              <a:off x="32" y="32"/>
              <a:ext cx="1904" cy="864"/>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sync cookbooks</a:t>
              </a:r>
            </a:p>
          </p:txBody>
        </p:sp>
        <p:pic>
          <p:nvPicPr>
            <p:cNvPr id="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4" name="Group 59"/>
          <p:cNvGrpSpPr>
            <a:grpSpLocks/>
          </p:cNvGrpSpPr>
          <p:nvPr/>
        </p:nvGrpSpPr>
        <p:grpSpPr bwMode="auto">
          <a:xfrm>
            <a:off x="6439602" y="3429006"/>
            <a:ext cx="5779065" cy="2286000"/>
            <a:chOff x="0" y="0"/>
            <a:chExt cx="3640" cy="1440"/>
          </a:xfrm>
        </p:grpSpPr>
        <p:sp>
          <p:nvSpPr>
            <p:cNvPr id="85" name="AutoShape 5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expanded run list</a:t>
              </a:r>
            </a:p>
            <a:p>
              <a:pPr algn="ctr" defTabSz="914400" fontAlgn="base">
                <a:spcBef>
                  <a:spcPct val="0"/>
                </a:spcBef>
                <a:spcAft>
                  <a:spcPct val="0"/>
                </a:spcAft>
                <a:defRPr/>
              </a:pPr>
              <a:r>
                <a:rPr lang="en-US" sz="32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(recipes)</a:t>
              </a:r>
            </a:p>
          </p:txBody>
        </p:sp>
        <p:pic>
          <p:nvPicPr>
            <p:cNvPr id="86" name="Picture 5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87" name="Group 15"/>
          <p:cNvGrpSpPr>
            <a:grpSpLocks/>
          </p:cNvGrpSpPr>
          <p:nvPr/>
        </p:nvGrpSpPr>
        <p:grpSpPr bwMode="auto">
          <a:xfrm>
            <a:off x="6566614" y="3213100"/>
            <a:ext cx="3124505" cy="1460500"/>
            <a:chOff x="0" y="0"/>
            <a:chExt cx="1968" cy="920"/>
          </a:xfrm>
        </p:grpSpPr>
        <p:sp>
          <p:nvSpPr>
            <p:cNvPr id="88" name="Rectangle 13"/>
            <p:cNvSpPr>
              <a:spLocks/>
            </p:cNvSpPr>
            <p:nvPr/>
          </p:nvSpPr>
          <p:spPr bwMode="auto">
            <a:xfrm>
              <a:off x="32" y="32"/>
              <a:ext cx="1904" cy="856"/>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load cookbooks</a:t>
              </a:r>
            </a:p>
          </p:txBody>
        </p:sp>
        <p:pic>
          <p:nvPicPr>
            <p:cNvPr id="89"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0" name="Group 18"/>
          <p:cNvGrpSpPr>
            <a:grpSpLocks/>
          </p:cNvGrpSpPr>
          <p:nvPr/>
        </p:nvGrpSpPr>
        <p:grpSpPr bwMode="auto">
          <a:xfrm>
            <a:off x="1981466" y="3213100"/>
            <a:ext cx="3124505" cy="1371600"/>
            <a:chOff x="0" y="0"/>
            <a:chExt cx="1968" cy="864"/>
          </a:xfrm>
        </p:grpSpPr>
        <p:sp>
          <p:nvSpPr>
            <p:cNvPr id="91" name="Rectangle 16"/>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converge</a:t>
              </a:r>
            </a:p>
          </p:txBody>
        </p:sp>
        <p:pic>
          <p:nvPicPr>
            <p:cNvPr id="92" name="Picture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3" name="Group 21"/>
          <p:cNvGrpSpPr>
            <a:grpSpLocks/>
          </p:cNvGrpSpPr>
          <p:nvPr/>
        </p:nvGrpSpPr>
        <p:grpSpPr bwMode="auto">
          <a:xfrm>
            <a:off x="6566614" y="5803900"/>
            <a:ext cx="3124505" cy="1371600"/>
            <a:chOff x="0" y="0"/>
            <a:chExt cx="1968" cy="864"/>
          </a:xfrm>
        </p:grpSpPr>
        <p:sp>
          <p:nvSpPr>
            <p:cNvPr id="94" name="Rectangle 19"/>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node.save</a:t>
              </a:r>
            </a:p>
          </p:txBody>
        </p:sp>
        <p:pic>
          <p:nvPicPr>
            <p:cNvPr id="95" name="Picture 2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6" name="Group 24"/>
          <p:cNvGrpSpPr>
            <a:grpSpLocks/>
          </p:cNvGrpSpPr>
          <p:nvPr/>
        </p:nvGrpSpPr>
        <p:grpSpPr bwMode="auto">
          <a:xfrm>
            <a:off x="11328889" y="6235717"/>
            <a:ext cx="3124505" cy="2209799"/>
            <a:chOff x="0" y="0"/>
            <a:chExt cx="1968" cy="1392"/>
          </a:xfrm>
        </p:grpSpPr>
        <p:sp>
          <p:nvSpPr>
            <p:cNvPr id="97" name="Rectangle 22"/>
            <p:cNvSpPr>
              <a:spLocks/>
            </p:cNvSpPr>
            <p:nvPr/>
          </p:nvSpPr>
          <p:spPr bwMode="auto">
            <a:xfrm>
              <a:off x="32" y="32"/>
              <a:ext cx="1904" cy="1328"/>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notification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handlers</a:t>
              </a:r>
            </a:p>
          </p:txBody>
        </p:sp>
        <p:pic>
          <p:nvPicPr>
            <p:cNvPr id="98" name="Picture 2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99" name="Group 27"/>
          <p:cNvGrpSpPr>
            <a:grpSpLocks/>
          </p:cNvGrpSpPr>
          <p:nvPr/>
        </p:nvGrpSpPr>
        <p:grpSpPr bwMode="auto">
          <a:xfrm>
            <a:off x="9729222" y="317500"/>
            <a:ext cx="1397137" cy="1549400"/>
            <a:chOff x="0" y="0"/>
            <a:chExt cx="880" cy="976"/>
          </a:xfrm>
        </p:grpSpPr>
        <p:sp>
          <p:nvSpPr>
            <p:cNvPr id="100"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1" name="Picture 2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2" name="Group 30"/>
          <p:cNvGrpSpPr>
            <a:grpSpLocks/>
          </p:cNvGrpSpPr>
          <p:nvPr/>
        </p:nvGrpSpPr>
        <p:grpSpPr bwMode="auto">
          <a:xfrm>
            <a:off x="6566614" y="7493000"/>
            <a:ext cx="3124505" cy="1371600"/>
            <a:chOff x="0" y="0"/>
            <a:chExt cx="1968" cy="864"/>
          </a:xfrm>
        </p:grpSpPr>
        <p:sp>
          <p:nvSpPr>
            <p:cNvPr id="103" name="Rectangle 28"/>
            <p:cNvSpPr>
              <a:spLocks/>
            </p:cNvSpPr>
            <p:nvPr/>
          </p:nvSpPr>
          <p:spPr bwMode="auto">
            <a:xfrm>
              <a:off x="32" y="32"/>
              <a:ext cx="1904" cy="800"/>
            </a:xfrm>
            <a:prstGeom prst="rect">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exception</a:t>
              </a:r>
            </a:p>
          </p:txBody>
        </p:sp>
        <p:pic>
          <p:nvPicPr>
            <p:cNvPr id="104" name="Picture 2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5" name="Group 33"/>
          <p:cNvGrpSpPr>
            <a:grpSpLocks/>
          </p:cNvGrpSpPr>
          <p:nvPr/>
        </p:nvGrpSpPr>
        <p:grpSpPr bwMode="auto">
          <a:xfrm>
            <a:off x="11939167" y="1803400"/>
            <a:ext cx="1549551" cy="1397000"/>
            <a:chOff x="0" y="0"/>
            <a:chExt cx="976" cy="880"/>
          </a:xfrm>
        </p:grpSpPr>
        <p:sp>
          <p:nvSpPr>
            <p:cNvPr id="106"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07" name="Picture 3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08" name="Group 36"/>
          <p:cNvGrpSpPr>
            <a:grpSpLocks/>
          </p:cNvGrpSpPr>
          <p:nvPr/>
        </p:nvGrpSpPr>
        <p:grpSpPr bwMode="auto">
          <a:xfrm>
            <a:off x="9703820" y="3124200"/>
            <a:ext cx="1397137" cy="1549400"/>
            <a:chOff x="0" y="0"/>
            <a:chExt cx="880" cy="976"/>
          </a:xfrm>
        </p:grpSpPr>
        <p:sp>
          <p:nvSpPr>
            <p:cNvPr id="109"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0" name="Picture 35"/>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1" name="Group 39"/>
          <p:cNvGrpSpPr>
            <a:grpSpLocks/>
          </p:cNvGrpSpPr>
          <p:nvPr/>
        </p:nvGrpSpPr>
        <p:grpSpPr bwMode="auto">
          <a:xfrm>
            <a:off x="5131373" y="3124200"/>
            <a:ext cx="1397137" cy="1549400"/>
            <a:chOff x="0" y="0"/>
            <a:chExt cx="880" cy="976"/>
          </a:xfrm>
        </p:grpSpPr>
        <p:sp>
          <p:nvSpPr>
            <p:cNvPr id="112"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3" name="Picture 3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14" name="Group 42"/>
          <p:cNvGrpSpPr>
            <a:grpSpLocks/>
          </p:cNvGrpSpPr>
          <p:nvPr/>
        </p:nvGrpSpPr>
        <p:grpSpPr bwMode="auto">
          <a:xfrm>
            <a:off x="2768956" y="4622806"/>
            <a:ext cx="1549551" cy="1397000"/>
            <a:chOff x="0" y="0"/>
            <a:chExt cx="976" cy="880"/>
          </a:xfrm>
        </p:grpSpPr>
        <p:sp>
          <p:nvSpPr>
            <p:cNvPr id="115"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16" name="Picture 41"/>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17" name="Rectangle 43"/>
          <p:cNvSpPr>
            <a:spLocks/>
          </p:cNvSpPr>
          <p:nvPr/>
        </p:nvSpPr>
        <p:spPr bwMode="auto">
          <a:xfrm>
            <a:off x="5168821" y="6237145"/>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Yes</a:t>
            </a:r>
          </a:p>
        </p:txBody>
      </p:sp>
      <p:sp>
        <p:nvSpPr>
          <p:cNvPr id="118" name="Rectangle 44"/>
          <p:cNvSpPr>
            <a:spLocks/>
          </p:cNvSpPr>
          <p:nvPr/>
        </p:nvSpPr>
        <p:spPr bwMode="auto">
          <a:xfrm>
            <a:off x="5232245" y="7926259"/>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dirty="0" smtClean="0">
                <a:solidFill>
                  <a:srgbClr val="000000"/>
                </a:solidFill>
                <a:latin typeface="Helvetica Neue"/>
                <a:ea typeface="Helvetica Neue"/>
                <a:cs typeface="Helvetica Neue"/>
                <a:sym typeface="Helvetica Neue"/>
              </a:rPr>
              <a:t>No</a:t>
            </a:r>
          </a:p>
        </p:txBody>
      </p:sp>
      <p:grpSp>
        <p:nvGrpSpPr>
          <p:cNvPr id="119" name="Group 50"/>
          <p:cNvGrpSpPr>
            <a:grpSpLocks/>
          </p:cNvGrpSpPr>
          <p:nvPr/>
        </p:nvGrpSpPr>
        <p:grpSpPr bwMode="auto">
          <a:xfrm>
            <a:off x="1663875" y="6045200"/>
            <a:ext cx="3759568" cy="2590800"/>
            <a:chOff x="0" y="0"/>
            <a:chExt cx="2368" cy="1632"/>
          </a:xfrm>
        </p:grpSpPr>
        <p:sp>
          <p:nvSpPr>
            <p:cNvPr id="120" name="AutoShape 48"/>
            <p:cNvSpPr>
              <a:spLocks/>
            </p:cNvSpPr>
            <p:nvPr/>
          </p:nvSpPr>
          <p:spPr bwMode="auto">
            <a:xfrm>
              <a:off x="64" y="40"/>
              <a:ext cx="2240" cy="1552"/>
            </a:xfrm>
            <a:prstGeom prst="diamond">
              <a:avLst/>
            </a:prstGeom>
            <a:solidFill>
              <a:srgbClr val="EAE9D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222320"/>
                  </a:solidFill>
                  <a:effectLst>
                    <a:outerShdw blurRad="38100" dist="38100" dir="2700000" algn="tl">
                      <a:srgbClr val="000000"/>
                    </a:outerShdw>
                  </a:effectLst>
                  <a:uLnTx/>
                  <a:uFillTx/>
                  <a:latin typeface="Helvetica Neue" charset="0"/>
                  <a:ea typeface="Helvetica Neue" charset="0"/>
                  <a:cs typeface="Helvetica Neue" charset="0"/>
                  <a:sym typeface="Helvetica Neue" charset="0"/>
                </a:rPr>
                <a:t>success?</a:t>
              </a:r>
            </a:p>
          </p:txBody>
        </p:sp>
        <p:pic>
          <p:nvPicPr>
            <p:cNvPr id="121" name="Picture 4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2" name="Group 53"/>
          <p:cNvGrpSpPr>
            <a:grpSpLocks/>
          </p:cNvGrpSpPr>
          <p:nvPr/>
        </p:nvGrpSpPr>
        <p:grpSpPr bwMode="auto">
          <a:xfrm>
            <a:off x="5144074" y="6565900"/>
            <a:ext cx="1397137" cy="1549400"/>
            <a:chOff x="0" y="0"/>
            <a:chExt cx="880" cy="976"/>
          </a:xfrm>
        </p:grpSpPr>
        <p:sp>
          <p:nvSpPr>
            <p:cNvPr id="12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4"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25" name="Group 53"/>
          <p:cNvGrpSpPr>
            <a:grpSpLocks/>
          </p:cNvGrpSpPr>
          <p:nvPr/>
        </p:nvGrpSpPr>
        <p:grpSpPr bwMode="auto">
          <a:xfrm>
            <a:off x="9881394" y="6565916"/>
            <a:ext cx="1397137" cy="1549400"/>
            <a:chOff x="0" y="0"/>
            <a:chExt cx="880" cy="976"/>
          </a:xfrm>
        </p:grpSpPr>
        <p:sp>
          <p:nvSpPr>
            <p:cNvPr id="126"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27" name="Picture 5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extLst>
      <p:ext uri="{BB962C8B-B14F-4D97-AF65-F5344CB8AC3E}">
        <p14:creationId xmlns:p14="http://schemas.microsoft.com/office/powerpoint/2010/main" val="1539165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6"/>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500"/>
                                  </p:stCondLst>
                                  <p:childTnLst>
                                    <p:set>
                                      <p:cBhvr>
                                        <p:cTn id="11" dur="1" fill="hold">
                                          <p:stCondLst>
                                            <p:cond delay="0"/>
                                          </p:stCondLst>
                                        </p:cTn>
                                        <p:tgtEl>
                                          <p:spTgt spid="72"/>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250"/>
                                  </p:stCondLst>
                                  <p:childTnLst>
                                    <p:animEffect transition="out" filter="fade">
                                      <p:cBhvr>
                                        <p:cTn id="18" dur="1000"/>
                                        <p:tgtEl>
                                          <p:spTgt spid="75"/>
                                        </p:tgtEl>
                                      </p:cBhvr>
                                    </p:animEffect>
                                    <p:anim calcmode="lin" valueType="num">
                                      <p:cBhvr>
                                        <p:cTn id="19" dur="1000"/>
                                        <p:tgtEl>
                                          <p:spTgt spid="75"/>
                                        </p:tgtEl>
                                        <p:attrNameLst>
                                          <p:attrName>ppt_x</p:attrName>
                                        </p:attrNameLst>
                                      </p:cBhvr>
                                      <p:tavLst>
                                        <p:tav tm="0">
                                          <p:val>
                                            <p:strVal val="ppt_x"/>
                                          </p:val>
                                        </p:tav>
                                        <p:tav tm="100000">
                                          <p:val>
                                            <p:strVal val="ppt_x"/>
                                          </p:val>
                                        </p:tav>
                                      </p:tavLst>
                                    </p:anim>
                                    <p:anim calcmode="lin" valueType="num">
                                      <p:cBhvr>
                                        <p:cTn id="20" dur="1000"/>
                                        <p:tgtEl>
                                          <p:spTgt spid="75"/>
                                        </p:tgtEl>
                                        <p:attrNameLst>
                                          <p:attrName>ppt_y</p:attrName>
                                        </p:attrNameLst>
                                      </p:cBhvr>
                                      <p:tavLst>
                                        <p:tav tm="0">
                                          <p:val>
                                            <p:strVal val="ppt_y"/>
                                          </p:val>
                                        </p:tav>
                                        <p:tav tm="100000">
                                          <p:val>
                                            <p:strVal val="ppt_y+.1"/>
                                          </p:val>
                                        </p:tav>
                                      </p:tavLst>
                                    </p:anim>
                                    <p:set>
                                      <p:cBhvr>
                                        <p:cTn id="21" dur="1" fill="hold">
                                          <p:stCondLst>
                                            <p:cond delay="999"/>
                                          </p:stCondLst>
                                        </p:cTn>
                                        <p:tgtEl>
                                          <p:spTgt spid="75"/>
                                        </p:tgtEl>
                                        <p:attrNameLst>
                                          <p:attrName>style.visibility</p:attrName>
                                        </p:attrNameLst>
                                      </p:cBhvr>
                                      <p:to>
                                        <p:strVal val="hidden"/>
                                      </p:to>
                                    </p:set>
                                  </p:childTnLst>
                                </p:cTn>
                              </p:par>
                            </p:childTnLst>
                          </p:cTn>
                        </p:par>
                        <p:par>
                          <p:cTn id="22" fill="hold">
                            <p:stCondLst>
                              <p:cond delay="1250"/>
                            </p:stCondLst>
                            <p:childTnLst>
                              <p:par>
                                <p:cTn id="23" presetID="1" presetClass="entr" presetSubtype="0" fill="hold" nodeType="afterEffect">
                                  <p:stCondLst>
                                    <p:cond delay="500"/>
                                  </p:stCondLst>
                                  <p:childTnLst>
                                    <p:set>
                                      <p:cBhvr>
                                        <p:cTn id="24" dur="1" fill="hold">
                                          <p:stCondLst>
                                            <p:cond delay="0"/>
                                          </p:stCondLst>
                                        </p:cTn>
                                        <p:tgtEl>
                                          <p:spTgt spid="99"/>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500"/>
                                  </p:stCondLst>
                                  <p:childTnLst>
                                    <p:set>
                                      <p:cBhvr>
                                        <p:cTn id="27" dur="1" fill="hold">
                                          <p:stCondLst>
                                            <p:cond delay="0"/>
                                          </p:stCondLst>
                                        </p:cTn>
                                        <p:tgtEl>
                                          <p:spTgt spid="78"/>
                                        </p:tgtEl>
                                        <p:attrNameLst>
                                          <p:attrName>style.visibility</p:attrName>
                                        </p:attrNameLst>
                                      </p:cBhvr>
                                      <p:to>
                                        <p:strVal val="visible"/>
                                      </p:to>
                                    </p:set>
                                  </p:childTnLst>
                                </p:cTn>
                              </p:par>
                            </p:childTnLst>
                          </p:cTn>
                        </p:par>
                        <p:par>
                          <p:cTn id="28" fill="hold">
                            <p:stCondLst>
                              <p:cond delay="2250"/>
                            </p:stCondLst>
                            <p:childTnLst>
                              <p:par>
                                <p:cTn id="29" presetID="1" presetClass="entr" presetSubtype="0" fill="hold" nodeType="afterEffect">
                                  <p:stCondLst>
                                    <p:cond delay="500"/>
                                  </p:stCondLst>
                                  <p:childTnLst>
                                    <p:set>
                                      <p:cBhvr>
                                        <p:cTn id="30" dur="1" fill="hold">
                                          <p:stCondLst>
                                            <p:cond delay="0"/>
                                          </p:stCondLst>
                                        </p:cTn>
                                        <p:tgtEl>
                                          <p:spTgt spid="105"/>
                                        </p:tgtEl>
                                        <p:attrNameLst>
                                          <p:attrName>style.visibility</p:attrName>
                                        </p:attrNameLst>
                                      </p:cBhvr>
                                      <p:to>
                                        <p:strVal val="visible"/>
                                      </p:to>
                                    </p:set>
                                  </p:childTnLst>
                                </p:cTn>
                              </p:par>
                            </p:childTnLst>
                          </p:cTn>
                        </p:par>
                        <p:par>
                          <p:cTn id="31" fill="hold">
                            <p:stCondLst>
                              <p:cond delay="2750"/>
                            </p:stCondLst>
                            <p:childTnLst>
                              <p:par>
                                <p:cTn id="32" presetID="1" presetClass="entr" presetSubtype="0" fill="hold" nodeType="afterEffect">
                                  <p:stCondLst>
                                    <p:cond delay="500"/>
                                  </p:stCondLst>
                                  <p:childTnLst>
                                    <p:set>
                                      <p:cBhvr>
                                        <p:cTn id="33" dur="1" fill="hold">
                                          <p:stCondLst>
                                            <p:cond delay="0"/>
                                          </p:stCondLst>
                                        </p:cTn>
                                        <p:tgtEl>
                                          <p:spTgt spid="81"/>
                                        </p:tgtEl>
                                        <p:attrNameLst>
                                          <p:attrName>style.visibility</p:attrName>
                                        </p:attrNameLst>
                                      </p:cBhvr>
                                      <p:to>
                                        <p:strVal val="visible"/>
                                      </p:to>
                                    </p:set>
                                  </p:childTnLst>
                                </p:cTn>
                              </p:par>
                            </p:childTnLst>
                          </p:cTn>
                        </p:par>
                        <p:par>
                          <p:cTn id="34" fill="hold">
                            <p:stCondLst>
                              <p:cond delay="3250"/>
                            </p:stCondLst>
                            <p:childTnLst>
                              <p:par>
                                <p:cTn id="35" presetID="1" presetClass="entr" presetSubtype="0" fill="hold" nodeType="afterEffect">
                                  <p:stCondLst>
                                    <p:cond delay="50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84"/>
                                        </p:tgtEl>
                                      </p:cBhvr>
                                    </p:animEffect>
                                    <p:anim calcmode="lin" valueType="num">
                                      <p:cBhvr>
                                        <p:cTn id="41" dur="1000"/>
                                        <p:tgtEl>
                                          <p:spTgt spid="84"/>
                                        </p:tgtEl>
                                        <p:attrNameLst>
                                          <p:attrName>ppt_x</p:attrName>
                                        </p:attrNameLst>
                                      </p:cBhvr>
                                      <p:tavLst>
                                        <p:tav tm="0">
                                          <p:val>
                                            <p:strVal val="ppt_x"/>
                                          </p:val>
                                        </p:tav>
                                        <p:tav tm="100000">
                                          <p:val>
                                            <p:strVal val="ppt_x"/>
                                          </p:val>
                                        </p:tav>
                                      </p:tavLst>
                                    </p:anim>
                                    <p:anim calcmode="lin" valueType="num">
                                      <p:cBhvr>
                                        <p:cTn id="42" dur="1000"/>
                                        <p:tgtEl>
                                          <p:spTgt spid="84"/>
                                        </p:tgtEl>
                                        <p:attrNameLst>
                                          <p:attrName>ppt_y</p:attrName>
                                        </p:attrNameLst>
                                      </p:cBhvr>
                                      <p:tavLst>
                                        <p:tav tm="0">
                                          <p:val>
                                            <p:strVal val="ppt_y"/>
                                          </p:val>
                                        </p:tav>
                                        <p:tav tm="100000">
                                          <p:val>
                                            <p:strVal val="ppt_y+.1"/>
                                          </p:val>
                                        </p:tav>
                                      </p:tavLst>
                                    </p:anim>
                                    <p:set>
                                      <p:cBhvr>
                                        <p:cTn id="43" dur="1" fill="hold">
                                          <p:stCondLst>
                                            <p:cond delay="999"/>
                                          </p:stCondLst>
                                        </p:cTn>
                                        <p:tgtEl>
                                          <p:spTgt spid="84"/>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108"/>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87"/>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111"/>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90"/>
                                        </p:tgtEl>
                                        <p:attrNameLst>
                                          <p:attrName>style.visibility</p:attrName>
                                        </p:attrNameLst>
                                      </p:cBhvr>
                                      <p:to>
                                        <p:strVal val="visible"/>
                                      </p:to>
                                    </p:set>
                                  </p:childTnLst>
                                </p:cTn>
                              </p:par>
                            </p:childTnLst>
                          </p:cTn>
                        </p:par>
                        <p:par>
                          <p:cTn id="56" fill="hold">
                            <p:stCondLst>
                              <p:cond delay="3000"/>
                            </p:stCondLst>
                            <p:childTnLst>
                              <p:par>
                                <p:cTn id="57" presetID="1" presetClass="entr" presetSubtype="0" fill="hold" nodeType="afterEffect">
                                  <p:stCondLst>
                                    <p:cond delay="500"/>
                                  </p:stCondLst>
                                  <p:childTnLst>
                                    <p:set>
                                      <p:cBhvr>
                                        <p:cTn id="58" dur="1" fill="hold">
                                          <p:stCondLst>
                                            <p:cond delay="0"/>
                                          </p:stCondLst>
                                        </p:cTn>
                                        <p:tgtEl>
                                          <p:spTgt spid="114"/>
                                        </p:tgtEl>
                                        <p:attrNameLst>
                                          <p:attrName>style.visibility</p:attrName>
                                        </p:attrNameLst>
                                      </p:cBhvr>
                                      <p:to>
                                        <p:strVal val="visible"/>
                                      </p:to>
                                    </p:se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19"/>
                                        </p:tgtEl>
                                        <p:attrNameLst>
                                          <p:attrName>style.visibility</p:attrName>
                                        </p:attrNameLst>
                                      </p:cBhvr>
                                      <p:to>
                                        <p:strVal val="visible"/>
                                      </p:to>
                                    </p:set>
                                  </p:childTnLst>
                                </p:cTn>
                              </p:par>
                            </p:childTnLst>
                          </p:cTn>
                        </p:par>
                        <p:par>
                          <p:cTn id="62" fill="hold">
                            <p:stCondLst>
                              <p:cond delay="4000"/>
                            </p:stCondLst>
                            <p:childTnLst>
                              <p:par>
                                <p:cTn id="63" presetID="1" presetClass="entr" presetSubtype="0" fill="hold" nodeType="afterEffect">
                                  <p:stCondLst>
                                    <p:cond delay="0"/>
                                  </p:stCondLst>
                                  <p:childTnLst>
                                    <p:set>
                                      <p:cBhvr>
                                        <p:cTn id="64" dur="1" fill="hold">
                                          <p:stCondLst>
                                            <p:cond delay="0"/>
                                          </p:stCondLst>
                                        </p:cTn>
                                        <p:tgtEl>
                                          <p:spTgt spid="1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50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nodeType="withEffect">
                                  <p:stCondLst>
                                    <p:cond delay="500"/>
                                  </p:stCondLst>
                                  <p:childTnLst>
                                    <p:set>
                                      <p:cBhvr>
                                        <p:cTn id="70" dur="1" fill="hold">
                                          <p:stCondLst>
                                            <p:cond delay="0"/>
                                          </p:stCondLst>
                                        </p:cTn>
                                        <p:tgtEl>
                                          <p:spTgt spid="9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nodeType="withEffect">
                                  <p:stCondLst>
                                    <p:cond delay="50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8"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1"/>
          <p:cNvSpPr>
            <a:spLocks noGrp="1" noChangeArrowheads="1"/>
          </p:cNvSpPr>
          <p:nvPr>
            <p:ph type="title"/>
          </p:nvPr>
        </p:nvSpPr>
        <p:spPr/>
        <p:txBody>
          <a:bodyPr/>
          <a:lstStyle/>
          <a:p>
            <a:pPr eaLnBrk="1" hangingPunct="1">
              <a:defRPr/>
            </a:pPr>
            <a:r>
              <a:rPr lang="en-US">
                <a:sym typeface="Arial Bold" charset="0"/>
              </a:rPr>
              <a:t>Private Keys</a:t>
            </a:r>
          </a:p>
        </p:txBody>
      </p:sp>
      <p:sp>
        <p:nvSpPr>
          <p:cNvPr id="150531" name="Rectangle 2"/>
          <p:cNvSpPr>
            <a:spLocks noGrp="1" noChangeArrowheads="1"/>
          </p:cNvSpPr>
          <p:nvPr>
            <p:ph idx="1"/>
          </p:nvPr>
        </p:nvSpPr>
        <p:spPr/>
        <p:txBody>
          <a:bodyPr/>
          <a:lstStyle/>
          <a:p>
            <a:pPr eaLnBrk="1" hangingPunct="1"/>
            <a:r>
              <a:rPr lang="en-US" dirty="0" smtClean="0"/>
              <a:t>Chef Server requires keys to authenticate.</a:t>
            </a:r>
          </a:p>
          <a:p>
            <a:pPr lvl="1" eaLnBrk="1" hangingPunct="1"/>
            <a:r>
              <a:rPr lang="en-US" dirty="0" err="1" smtClean="0">
                <a:latin typeface="Courier"/>
                <a:ea typeface="Courier"/>
                <a:cs typeface="Courier"/>
                <a:sym typeface="Courier"/>
              </a:rPr>
              <a:t>client.pem</a:t>
            </a:r>
            <a:r>
              <a:rPr lang="en-US" dirty="0" smtClean="0"/>
              <a:t> - private key for API client</a:t>
            </a:r>
          </a:p>
          <a:p>
            <a:pPr lvl="1" eaLnBrk="1" hangingPunct="1"/>
            <a:r>
              <a:rPr lang="en-US" dirty="0" err="1" smtClean="0">
                <a:latin typeface="Courier"/>
                <a:ea typeface="Courier"/>
                <a:cs typeface="Courier"/>
                <a:sym typeface="Courier"/>
              </a:rPr>
              <a:t>validation.pem</a:t>
            </a:r>
            <a:r>
              <a:rPr lang="en-US" dirty="0" smtClean="0"/>
              <a:t> - private key for ORGNAME-validator</a:t>
            </a:r>
          </a:p>
          <a:p>
            <a:pPr eaLnBrk="1" hangingPunct="1"/>
            <a:endParaRPr lang="en-US" dirty="0" smtClean="0"/>
          </a:p>
          <a:p>
            <a:pPr eaLnBrk="1" hangingPunct="1"/>
            <a:r>
              <a:rPr lang="en-US" dirty="0" smtClean="0"/>
              <a:t>Next, let’s see how those are used...</a:t>
            </a:r>
          </a:p>
        </p:txBody>
      </p:sp>
    </p:spTree>
    <p:extLst>
      <p:ext uri="{BB962C8B-B14F-4D97-AF65-F5344CB8AC3E}">
        <p14:creationId xmlns:p14="http://schemas.microsoft.com/office/powerpoint/2010/main" val="332663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1554" name="Group 3"/>
          <p:cNvGrpSpPr>
            <a:grpSpLocks/>
          </p:cNvGrpSpPr>
          <p:nvPr/>
        </p:nvGrpSpPr>
        <p:grpSpPr bwMode="auto">
          <a:xfrm>
            <a:off x="254025" y="88900"/>
            <a:ext cx="5321820" cy="3403600"/>
            <a:chOff x="0" y="0"/>
            <a:chExt cx="3352" cy="2144"/>
          </a:xfrm>
        </p:grpSpPr>
        <p:sp>
          <p:nvSpPr>
            <p:cNvPr id="2211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sz="3600"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sz="3600"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r>
                <a:rPr lang="en-US" sz="3600"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4"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0" name="Group 6"/>
          <p:cNvGrpSpPr>
            <a:grpSpLocks/>
          </p:cNvGrpSpPr>
          <p:nvPr/>
        </p:nvGrpSpPr>
        <p:grpSpPr bwMode="auto">
          <a:xfrm>
            <a:off x="6325218" y="88900"/>
            <a:ext cx="5321820" cy="3403600"/>
            <a:chOff x="0" y="0"/>
            <a:chExt cx="3352" cy="2144"/>
          </a:xfrm>
        </p:grpSpPr>
        <p:sp>
          <p:nvSpPr>
            <p:cNvPr id="2211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etc</a:t>
              </a:r>
              <a:r>
                <a:rPr lang="en-US" dirty="0"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/chef/</a:t>
              </a:r>
              <a:r>
                <a:rPr lang="en-US" dirty="0" err="1" smtClean="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validation.pem</a:t>
              </a:r>
              <a:r>
                <a:rPr lang="en-US" dirty="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a:t>
              </a:r>
            </a:p>
          </p:txBody>
        </p:sp>
        <p:pic>
          <p:nvPicPr>
            <p:cNvPr id="151592"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3" name="Group 9"/>
          <p:cNvGrpSpPr>
            <a:grpSpLocks/>
          </p:cNvGrpSpPr>
          <p:nvPr/>
        </p:nvGrpSpPr>
        <p:grpSpPr bwMode="auto">
          <a:xfrm>
            <a:off x="12498093" y="876304"/>
            <a:ext cx="3429335" cy="1816100"/>
            <a:chOff x="0" y="0"/>
            <a:chExt cx="2160" cy="1144"/>
          </a:xfrm>
        </p:grpSpPr>
        <p:sp>
          <p:nvSpPr>
            <p:cNvPr id="2211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EAE9D6"/>
                  </a:solidFill>
                  <a:effectLst>
                    <a:outerShdw blurRad="38100" dist="38100" dir="2700000" algn="tl">
                      <a:srgbClr val="000000"/>
                    </a:outerShdw>
                  </a:effectLst>
                  <a:latin typeface="Helvetica Neue" charset="0"/>
                  <a:ea typeface="Helvetica Neue" charset="0"/>
                  <a:cs typeface="Helvetica Neue" charset="0"/>
                  <a:sym typeface="Helvetica Neue" charset="0"/>
                </a:rPr>
                <a:t>401!</a:t>
              </a:r>
            </a:p>
          </p:txBody>
        </p:sp>
        <p:pic>
          <p:nvPicPr>
            <p:cNvPr id="151590"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6" name="Group 12"/>
          <p:cNvGrpSpPr>
            <a:grpSpLocks/>
          </p:cNvGrpSpPr>
          <p:nvPr/>
        </p:nvGrpSpPr>
        <p:grpSpPr bwMode="auto">
          <a:xfrm>
            <a:off x="7277811" y="4165600"/>
            <a:ext cx="3416634" cy="2006600"/>
            <a:chOff x="0" y="0"/>
            <a:chExt cx="2152" cy="1264"/>
          </a:xfrm>
        </p:grpSpPr>
        <p:sp>
          <p:nvSpPr>
            <p:cNvPr id="2211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Request API Client</a:t>
              </a:r>
            </a:p>
          </p:txBody>
        </p:sp>
        <p:pic>
          <p:nvPicPr>
            <p:cNvPr id="151588"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199" name="Group 15"/>
          <p:cNvGrpSpPr>
            <a:grpSpLocks/>
          </p:cNvGrpSpPr>
          <p:nvPr/>
        </p:nvGrpSpPr>
        <p:grpSpPr bwMode="auto">
          <a:xfrm>
            <a:off x="1193989" y="6858000"/>
            <a:ext cx="3429335" cy="1816100"/>
            <a:chOff x="0" y="0"/>
            <a:chExt cx="2160" cy="1144"/>
          </a:xfrm>
        </p:grpSpPr>
        <p:sp>
          <p:nvSpPr>
            <p:cNvPr id="2211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Sign Requests</a:t>
              </a:r>
            </a:p>
          </p:txBody>
        </p:sp>
        <p:pic>
          <p:nvPicPr>
            <p:cNvPr id="151586"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2" name="Group 18"/>
          <p:cNvGrpSpPr>
            <a:grpSpLocks/>
          </p:cNvGrpSpPr>
          <p:nvPr/>
        </p:nvGrpSpPr>
        <p:grpSpPr bwMode="auto">
          <a:xfrm>
            <a:off x="7265182" y="6858000"/>
            <a:ext cx="3429335" cy="1816100"/>
            <a:chOff x="0" y="0"/>
            <a:chExt cx="2160" cy="1144"/>
          </a:xfrm>
        </p:grpSpPr>
        <p:sp>
          <p:nvSpPr>
            <p:cNvPr id="2212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3600">
                  <a:solidFill>
                    <a:srgbClr val="222320"/>
                  </a:solidFill>
                  <a:effectLst>
                    <a:outerShdw blurRad="38100" dist="38100" dir="2700000" algn="tl">
                      <a:srgbClr val="000000"/>
                    </a:outerShdw>
                  </a:effectLst>
                  <a:latin typeface="Helvetica Neue" charset="0"/>
                  <a:ea typeface="Helvetica Neue" charset="0"/>
                  <a:cs typeface="Helvetica Neue" charset="0"/>
                  <a:sym typeface="Helvetica Neue" charset="0"/>
                </a:rPr>
                <a:t>client.pem</a:t>
              </a:r>
            </a:p>
          </p:txBody>
        </p:sp>
        <p:pic>
          <p:nvPicPr>
            <p:cNvPr id="151584" name="Picture 1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5" name="Group 21"/>
          <p:cNvGrpSpPr>
            <a:grpSpLocks/>
          </p:cNvGrpSpPr>
          <p:nvPr/>
        </p:nvGrpSpPr>
        <p:grpSpPr bwMode="auto">
          <a:xfrm>
            <a:off x="5283788" y="1016000"/>
            <a:ext cx="1397137" cy="1549400"/>
            <a:chOff x="0" y="0"/>
            <a:chExt cx="880" cy="976"/>
          </a:xfrm>
        </p:grpSpPr>
        <p:sp>
          <p:nvSpPr>
            <p:cNvPr id="151581"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2" name="Picture 2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08" name="Group 24"/>
          <p:cNvGrpSpPr>
            <a:grpSpLocks/>
          </p:cNvGrpSpPr>
          <p:nvPr/>
        </p:nvGrpSpPr>
        <p:grpSpPr bwMode="auto">
          <a:xfrm>
            <a:off x="11405786" y="1016000"/>
            <a:ext cx="1397137" cy="1549400"/>
            <a:chOff x="0" y="0"/>
            <a:chExt cx="880" cy="976"/>
          </a:xfrm>
        </p:grpSpPr>
        <p:sp>
          <p:nvSpPr>
            <p:cNvPr id="151579"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80" name="Picture 2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1" name="Group 27"/>
          <p:cNvGrpSpPr>
            <a:grpSpLocks/>
          </p:cNvGrpSpPr>
          <p:nvPr/>
        </p:nvGrpSpPr>
        <p:grpSpPr bwMode="auto">
          <a:xfrm>
            <a:off x="2146583" y="3378211"/>
            <a:ext cx="1549551" cy="3606799"/>
            <a:chOff x="0" y="0"/>
            <a:chExt cx="976" cy="2272"/>
          </a:xfrm>
        </p:grpSpPr>
        <p:sp>
          <p:nvSpPr>
            <p:cNvPr id="151577"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8" name="Picture 2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4" name="Group 30"/>
          <p:cNvGrpSpPr>
            <a:grpSpLocks/>
          </p:cNvGrpSpPr>
          <p:nvPr/>
        </p:nvGrpSpPr>
        <p:grpSpPr bwMode="auto">
          <a:xfrm>
            <a:off x="8217776" y="3086100"/>
            <a:ext cx="1549551" cy="1397000"/>
            <a:chOff x="0" y="0"/>
            <a:chExt cx="976" cy="880"/>
          </a:xfrm>
        </p:grpSpPr>
        <p:sp>
          <p:nvSpPr>
            <p:cNvPr id="151575"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6" name="Picture 2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17" name="Group 33"/>
          <p:cNvGrpSpPr>
            <a:grpSpLocks/>
          </p:cNvGrpSpPr>
          <p:nvPr/>
        </p:nvGrpSpPr>
        <p:grpSpPr bwMode="auto">
          <a:xfrm>
            <a:off x="8217776" y="5880100"/>
            <a:ext cx="1549551" cy="1397000"/>
            <a:chOff x="0" y="0"/>
            <a:chExt cx="976" cy="880"/>
          </a:xfrm>
        </p:grpSpPr>
        <p:sp>
          <p:nvSpPr>
            <p:cNvPr id="151573"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4" name="Picture 3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221220" name="Group 36"/>
          <p:cNvGrpSpPr>
            <a:grpSpLocks/>
          </p:cNvGrpSpPr>
          <p:nvPr/>
        </p:nvGrpSpPr>
        <p:grpSpPr bwMode="auto">
          <a:xfrm>
            <a:off x="4407331" y="6997700"/>
            <a:ext cx="3073700" cy="1549400"/>
            <a:chOff x="0" y="0"/>
            <a:chExt cx="1936" cy="976"/>
          </a:xfrm>
        </p:grpSpPr>
        <p:sp>
          <p:nvSpPr>
            <p:cNvPr id="151571"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defTabSz="914400" fontAlgn="base">
                <a:spcBef>
                  <a:spcPct val="0"/>
                </a:spcBef>
                <a:spcAft>
                  <a:spcPct val="0"/>
                </a:spcAft>
              </a:pPr>
              <a:endParaRPr lang="en-US" sz="3200" smtClean="0">
                <a:solidFill>
                  <a:srgbClr val="000000"/>
                </a:solidFill>
                <a:latin typeface="Gill Sans"/>
                <a:sym typeface="Gill Sans"/>
              </a:endParaRPr>
            </a:p>
          </p:txBody>
        </p:sp>
        <p:pic>
          <p:nvPicPr>
            <p:cNvPr id="151572" name="Picture 3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21221" name="Rectangle 37"/>
          <p:cNvSpPr>
            <a:spLocks/>
          </p:cNvSpPr>
          <p:nvPr/>
        </p:nvSpPr>
        <p:spPr bwMode="auto">
          <a:xfrm>
            <a:off x="3390570" y="4916353"/>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
        <p:nvSpPr>
          <p:cNvPr id="221222" name="Rectangle 38"/>
          <p:cNvSpPr>
            <a:spLocks/>
          </p:cNvSpPr>
          <p:nvPr/>
        </p:nvSpPr>
        <p:spPr bwMode="auto">
          <a:xfrm>
            <a:off x="5689564" y="484033"/>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3" name="Rectangle 39"/>
          <p:cNvSpPr>
            <a:spLocks/>
          </p:cNvSpPr>
          <p:nvPr/>
        </p:nvSpPr>
        <p:spPr bwMode="auto">
          <a:xfrm>
            <a:off x="11840136" y="490404"/>
            <a:ext cx="52209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No</a:t>
            </a:r>
          </a:p>
        </p:txBody>
      </p:sp>
      <p:sp>
        <p:nvSpPr>
          <p:cNvPr id="221224" name="Rectangle 40"/>
          <p:cNvSpPr>
            <a:spLocks/>
          </p:cNvSpPr>
          <p:nvPr/>
        </p:nvSpPr>
        <p:spPr bwMode="auto">
          <a:xfrm>
            <a:off x="9901547" y="3538391"/>
            <a:ext cx="6665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3200" smtClean="0">
                <a:solidFill>
                  <a:srgbClr val="000000"/>
                </a:solidFill>
                <a:latin typeface="Helvetica Neue"/>
                <a:ea typeface="Helvetica Neue"/>
                <a:cs typeface="Helvetica Neue"/>
                <a:sym typeface="Helvetica Neue"/>
              </a:rPr>
              <a:t>Yes</a:t>
            </a:r>
          </a:p>
        </p:txBody>
      </p:sp>
    </p:spTree>
    <p:extLst>
      <p:ext uri="{BB962C8B-B14F-4D97-AF65-F5344CB8AC3E}">
        <p14:creationId xmlns:p14="http://schemas.microsoft.com/office/powerpoint/2010/main" val="12949214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221"/>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212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2211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2122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21205"/>
                                        </p:tgtEl>
                                        <p:attrNameLst>
                                          <p:attrName>style.visibility</p:attrName>
                                        </p:attrNameLst>
                                      </p:cBhvr>
                                      <p:to>
                                        <p:strVal val="visible"/>
                                      </p:to>
                                    </p:set>
                                  </p:childTnLst>
                                </p:cTn>
                              </p:par>
                            </p:childTnLst>
                          </p:cTn>
                        </p:par>
                        <p:par>
                          <p:cTn id="20" fill="hold" nodeType="after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2211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23"/>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221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nodeType="afterEffect">
                                  <p:stCondLst>
                                    <p:cond delay="0"/>
                                  </p:stCondLst>
                                  <p:childTnLst>
                                    <p:set>
                                      <p:cBhvr>
                                        <p:cTn id="32" dur="1" fill="hold">
                                          <p:stCondLst>
                                            <p:cond delay="499"/>
                                          </p:stCondLst>
                                        </p:cTn>
                                        <p:tgtEl>
                                          <p:spTgt spid="2211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21224"/>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221214"/>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nodeType="afterEffect">
                                  <p:stCondLst>
                                    <p:cond delay="0"/>
                                  </p:stCondLst>
                                  <p:childTnLst>
                                    <p:set>
                                      <p:cBhvr>
                                        <p:cTn id="42" dur="1" fill="hold">
                                          <p:stCondLst>
                                            <p:cond delay="499"/>
                                          </p:stCondLst>
                                        </p:cTn>
                                        <p:tgtEl>
                                          <p:spTgt spid="22119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21217"/>
                                        </p:tgtEl>
                                        <p:attrNameLst>
                                          <p:attrName>style.visibility</p:attrName>
                                        </p:attrNameLst>
                                      </p:cBhvr>
                                      <p:to>
                                        <p:strVal val="visible"/>
                                      </p:to>
                                    </p:se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499"/>
                                          </p:stCondLst>
                                        </p:cTn>
                                        <p:tgtEl>
                                          <p:spTgt spid="22120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499"/>
                                          </p:stCondLst>
                                        </p:cTn>
                                        <p:tgtEl>
                                          <p:spTgt spid="22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221" grpId="0" autoUpdateAnimBg="0"/>
      <p:bldP spid="221222" grpId="0" autoUpdateAnimBg="0"/>
      <p:bldP spid="221223" grpId="0" autoUpdateAnimBg="0"/>
      <p:bldP spid="221224" grpId="0" autoUpdateAnimBg="0"/>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1" name="Rectangle 1"/>
          <p:cNvSpPr>
            <a:spLocks noGrp="1" noChangeArrowheads="1"/>
          </p:cNvSpPr>
          <p:nvPr>
            <p:ph type="title"/>
          </p:nvPr>
        </p:nvSpPr>
        <p:spPr>
          <a:xfrm>
            <a:off x="901872" y="1536705"/>
            <a:ext cx="14923122" cy="3086100"/>
          </a:xfrm>
        </p:spPr>
        <p:txBody>
          <a:bodyPr/>
          <a:lstStyle/>
          <a:p>
            <a:pPr>
              <a:defRPr/>
            </a:pPr>
            <a:r>
              <a:rPr lang="en-US" sz="7200" dirty="0"/>
              <a:t>About the resource collection</a:t>
            </a:r>
            <a:endParaRPr lang="en-US" sz="6900" dirty="0">
              <a:sym typeface="Arial Bold" charset="0"/>
            </a:endParaRPr>
          </a:p>
        </p:txBody>
      </p:sp>
    </p:spTree>
    <p:extLst>
      <p:ext uri="{BB962C8B-B14F-4D97-AF65-F5344CB8AC3E}">
        <p14:creationId xmlns:p14="http://schemas.microsoft.com/office/powerpoint/2010/main" val="278621159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noGrp="1" noChangeArrowheads="1"/>
          </p:cNvSpPr>
          <p:nvPr>
            <p:ph type="title"/>
          </p:nvPr>
        </p:nvSpPr>
        <p:spPr>
          <a:ln/>
        </p:spPr>
        <p:txBody>
          <a:bodyPr/>
          <a:lstStyle/>
          <a:p>
            <a:r>
              <a:rPr lang="en-US" sz="6200">
                <a:effectLst/>
              </a:rPr>
              <a:t>Multiphase Execution - Compile Phase</a:t>
            </a:r>
          </a:p>
        </p:txBody>
      </p:sp>
      <p:sp>
        <p:nvSpPr>
          <p:cNvPr id="505858" name="Rectangle 2"/>
          <p:cNvSpPr>
            <a:spLocks noGrp="1" noChangeArrowheads="1"/>
          </p:cNvSpPr>
          <p:nvPr>
            <p:ph type="body" idx="1"/>
          </p:nvPr>
        </p:nvSpPr>
        <p:spPr>
          <a:xfrm>
            <a:off x="800178" y="1879600"/>
            <a:ext cx="15444709" cy="6731000"/>
          </a:xfrm>
          <a:ln/>
        </p:spPr>
        <p:txBody>
          <a:bodyPr/>
          <a:lstStyle/>
          <a:p>
            <a:r>
              <a:rPr lang="en-US"/>
              <a:t>During the compile phase, Chef </a:t>
            </a:r>
          </a:p>
          <a:p>
            <a:endParaRPr lang="en-US"/>
          </a:p>
          <a:p>
            <a:pPr marL="1587500" lvl="2" indent="-762000">
              <a:buSzPct val="99000"/>
              <a:buFont typeface="Arial" charset="0"/>
              <a:buAutoNum type="arabicPeriod"/>
            </a:pPr>
            <a:r>
              <a:rPr lang="en-US"/>
              <a:t>Loads all cookbooks from the run list</a:t>
            </a:r>
          </a:p>
          <a:p>
            <a:pPr marL="1587500" lvl="2" indent="-762000">
              <a:buFont typeface="Arial" charset="0"/>
              <a:buNone/>
            </a:pPr>
            <a:endParaRPr lang="en-US"/>
          </a:p>
          <a:p>
            <a:pPr marL="1587500" lvl="2" indent="-762000">
              <a:buSzPct val="99000"/>
              <a:buFont typeface="Arial" charset="0"/>
              <a:buAutoNum type="arabicPeriod" startAt="2"/>
            </a:pPr>
            <a:r>
              <a:rPr lang="en-US"/>
              <a:t>Reads each recipe to build the resource collection</a:t>
            </a:r>
          </a:p>
        </p:txBody>
      </p:sp>
    </p:spTree>
    <p:extLst>
      <p:ext uri="{BB962C8B-B14F-4D97-AF65-F5344CB8AC3E}">
        <p14:creationId xmlns:p14="http://schemas.microsoft.com/office/powerpoint/2010/main" val="2391871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a:ln/>
        </p:spPr>
        <p:txBody>
          <a:bodyPr/>
          <a:lstStyle/>
          <a:p>
            <a:r>
              <a:rPr lang="en-US" sz="6200">
                <a:effectLst/>
              </a:rPr>
              <a:t>Multiphase Execution - Execute Phase</a:t>
            </a:r>
          </a:p>
        </p:txBody>
      </p:sp>
      <p:sp>
        <p:nvSpPr>
          <p:cNvPr id="507906" name="Rectangle 2"/>
          <p:cNvSpPr>
            <a:spLocks noGrp="1" noChangeArrowheads="1"/>
          </p:cNvSpPr>
          <p:nvPr>
            <p:ph type="body" idx="1"/>
          </p:nvPr>
        </p:nvSpPr>
        <p:spPr>
          <a:xfrm>
            <a:off x="800178" y="1879600"/>
            <a:ext cx="15444709" cy="6731000"/>
          </a:xfrm>
          <a:ln/>
        </p:spPr>
        <p:txBody>
          <a:bodyPr/>
          <a:lstStyle/>
          <a:p>
            <a:r>
              <a:rPr lang="en-US" dirty="0"/>
              <a:t>During the execute phase chef takes the resource collection and for each resource it will</a:t>
            </a:r>
          </a:p>
          <a:p>
            <a:endParaRPr lang="en-US" dirty="0"/>
          </a:p>
          <a:p>
            <a:pPr marL="1179513" lvl="1" indent="-762000">
              <a:buSzPct val="99000"/>
              <a:buFont typeface="Arial" charset="0"/>
              <a:buAutoNum type="arabicPeriod"/>
            </a:pPr>
            <a:r>
              <a:rPr lang="en-US" dirty="0"/>
              <a:t>Check if the resource is in the required state</a:t>
            </a:r>
          </a:p>
          <a:p>
            <a:pPr marL="1562100" lvl="2"/>
            <a:r>
              <a:rPr lang="en-US" dirty="0"/>
              <a:t>If 'yes' - do nothing</a:t>
            </a:r>
          </a:p>
          <a:p>
            <a:pPr marL="1562100" lvl="2"/>
            <a:r>
              <a:rPr lang="en-US" dirty="0"/>
              <a:t>If 'no' - bring resource in line with required state</a:t>
            </a:r>
          </a:p>
          <a:p>
            <a:pPr marL="1179513" lvl="1" indent="-762000">
              <a:buSzPct val="99000"/>
              <a:buFont typeface="Arial" charset="0"/>
              <a:buAutoNum type="arabicPeriod"/>
            </a:pPr>
            <a:r>
              <a:rPr lang="en-US" dirty="0"/>
              <a:t>Move on to next resource</a:t>
            </a:r>
          </a:p>
        </p:txBody>
      </p:sp>
    </p:spTree>
    <p:extLst>
      <p:ext uri="{BB962C8B-B14F-4D97-AF65-F5344CB8AC3E}">
        <p14:creationId xmlns:p14="http://schemas.microsoft.com/office/powerpoint/2010/main" val="22485445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Rectangle 1"/>
          <p:cNvSpPr>
            <a:spLocks noGrp="1" noChangeArrowheads="1"/>
          </p:cNvSpPr>
          <p:nvPr>
            <p:ph type="title"/>
          </p:nvPr>
        </p:nvSpPr>
        <p:spPr>
          <a:ln/>
        </p:spPr>
        <p:txBody>
          <a:bodyPr/>
          <a:lstStyle/>
          <a:p>
            <a:r>
              <a:rPr lang="en-US" sz="5200"/>
              <a:t>Resource Collection Phase 1 - Compile Phase</a:t>
            </a:r>
          </a:p>
        </p:txBody>
      </p:sp>
      <p:sp>
        <p:nvSpPr>
          <p:cNvPr id="512002" name="Rectangle 2"/>
          <p:cNvSpPr>
            <a:spLocks/>
          </p:cNvSpPr>
          <p:nvPr/>
        </p:nvSpPr>
        <p:spPr bwMode="auto">
          <a:xfrm>
            <a:off x="177802" y="2057400"/>
            <a:ext cx="8103392" cy="469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smtClean="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smtClean="0">
                <a:solidFill>
                  <a:srgbClr val="BA2121"/>
                </a:solidFill>
                <a:latin typeface="Courier"/>
                <a:ea typeface="Courier"/>
                <a:cs typeface="Courier"/>
                <a:sym typeface="Courier"/>
              </a:rPr>
              <a:t>Default.htm.erb</a:t>
            </a:r>
            <a:r>
              <a:rPr lang="en-US" sz="2100" dirty="0" smtClean="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2003" name="Rectangle 3"/>
          <p:cNvSpPr>
            <a:spLocks/>
          </p:cNvSpPr>
          <p:nvPr/>
        </p:nvSpPr>
        <p:spPr bwMode="auto">
          <a:xfrm>
            <a:off x="8357395" y="1943100"/>
            <a:ext cx="7836688"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2004" name="Rectangle 4"/>
          <p:cNvSpPr>
            <a:spLocks/>
          </p:cNvSpPr>
          <p:nvPr/>
        </p:nvSpPr>
        <p:spPr bwMode="auto">
          <a:xfrm>
            <a:off x="8395520" y="1473200"/>
            <a:ext cx="622360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a:solidFill>
                  <a:schemeClr val="tx1"/>
                </a:solidFill>
                <a:ea typeface="ＭＳ Ｐゴシック" charset="0"/>
                <a:cs typeface="Gill Sans" charset="0"/>
              </a:rPr>
              <a:t>Resource Collection</a:t>
            </a:r>
          </a:p>
        </p:txBody>
      </p:sp>
      <p:sp>
        <p:nvSpPr>
          <p:cNvPr id="512005" name="Rectangle 5"/>
          <p:cNvSpPr>
            <a:spLocks/>
          </p:cNvSpPr>
          <p:nvPr/>
        </p:nvSpPr>
        <p:spPr bwMode="auto">
          <a:xfrm>
            <a:off x="8433594" y="2336800"/>
            <a:ext cx="76962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Powershell_script</a:t>
            </a:r>
            <a:r>
              <a:rPr lang="en-US" sz="2000" dirty="0" smtClean="0">
                <a:solidFill>
                  <a:srgbClr val="A40800"/>
                </a:solidFill>
                <a:latin typeface="Courier" charset="0"/>
                <a:ea typeface="ＭＳ Ｐゴシック" charset="0"/>
                <a:cs typeface="Courier" charset="0"/>
                <a:sym typeface="Courier" charset="0"/>
              </a:rPr>
              <a:t>[”Install IIS"</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smtClean="0">
                <a:latin typeface="Courier" charset="0"/>
                <a:ea typeface="ＭＳ Ｐゴシック" charset="0"/>
                <a:cs typeface="Courier" charset="0"/>
                <a:sym typeface="Courier" charset="0"/>
              </a:rPr>
              <a:t>service</a:t>
            </a:r>
            <a:r>
              <a:rPr lang="en-US" sz="2000" dirty="0" smtClean="0">
                <a:solidFill>
                  <a:srgbClr val="A40800"/>
                </a:solidFill>
                <a:latin typeface="Courier" charset="0"/>
                <a:ea typeface="ＭＳ Ｐゴシック" charset="0"/>
                <a:cs typeface="Courier" charset="0"/>
                <a:sym typeface="Courier" charset="0"/>
              </a:rPr>
              <a:t> [”w3svc”]</a:t>
            </a:r>
            <a:r>
              <a:rPr lang="en-US" sz="2000" dirty="0">
                <a:solidFill>
                  <a:srgbClr val="A40800"/>
                </a:solidFill>
                <a:latin typeface="Courier" charset="0"/>
                <a:ea typeface="ＭＳ Ｐゴシック" charset="0"/>
                <a:cs typeface="Courier" charset="0"/>
                <a:sym typeface="Courier" charset="0"/>
              </a:rPr>
              <a:t>,</a:t>
            </a:r>
            <a:endParaRPr lang="en-US" sz="20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a:solidFill>
                  <a:schemeClr val="tx1"/>
                </a:solidFill>
                <a:latin typeface="Courier" charset="0"/>
                <a:ea typeface="ＭＳ Ｐゴシック" charset="0"/>
                <a:cs typeface="Courier" charset="0"/>
                <a:sym typeface="Courier" charset="0"/>
              </a:rPr>
              <a:t> </a:t>
            </a:r>
            <a:r>
              <a:rPr lang="en-US" sz="2000" dirty="0" err="1" smtClean="0">
                <a:latin typeface="Courier" charset="0"/>
                <a:ea typeface="ＭＳ Ｐゴシック" charset="0"/>
                <a:cs typeface="Courier" charset="0"/>
                <a:sym typeface="Courier" charset="0"/>
              </a:rPr>
              <a:t>cookbook_file</a:t>
            </a:r>
            <a:r>
              <a:rPr lang="en-US" sz="2000" dirty="0">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a:t>
            </a:r>
            <a:r>
              <a:rPr lang="en-US" sz="2000" dirty="0">
                <a:solidFill>
                  <a:srgbClr val="BA2121"/>
                </a:solidFill>
                <a:latin typeface="Courier"/>
                <a:ea typeface="Courier"/>
                <a:cs typeface="Courier"/>
                <a:sym typeface="Courier"/>
              </a:rPr>
              <a:t>c:\</a:t>
            </a:r>
            <a:r>
              <a:rPr lang="en-US" sz="2000" dirty="0" err="1">
                <a:solidFill>
                  <a:srgbClr val="BA2121"/>
                </a:solidFill>
                <a:latin typeface="Courier"/>
                <a:ea typeface="Courier"/>
                <a:cs typeface="Courier"/>
                <a:sym typeface="Courier"/>
              </a:rPr>
              <a:t>inetpub</a:t>
            </a:r>
            <a:r>
              <a:rPr lang="en-US" sz="2000" dirty="0">
                <a:solidFill>
                  <a:srgbClr val="BA2121"/>
                </a:solidFill>
                <a:latin typeface="Courier"/>
                <a:ea typeface="Courier"/>
                <a:cs typeface="Courier"/>
                <a:sym typeface="Courier"/>
              </a:rPr>
              <a:t>\</a:t>
            </a:r>
            <a:r>
              <a:rPr lang="en-US" sz="2000" dirty="0" err="1">
                <a:solidFill>
                  <a:srgbClr val="BA2121"/>
                </a:solidFill>
                <a:latin typeface="Courier"/>
                <a:ea typeface="Courier"/>
                <a:cs typeface="Courier"/>
                <a:sym typeface="Courier"/>
              </a:rPr>
              <a:t>wwwroot</a:t>
            </a:r>
            <a:r>
              <a:rPr lang="en-US" sz="2000" dirty="0">
                <a:solidFill>
                  <a:srgbClr val="BA2121"/>
                </a:solidFill>
                <a:latin typeface="Courier"/>
                <a:ea typeface="Courier"/>
                <a:cs typeface="Courier"/>
                <a:sym typeface="Courier"/>
              </a:rPr>
              <a:t>\</a:t>
            </a:r>
            <a:r>
              <a:rPr lang="en-US" sz="2000" dirty="0" err="1" smtClean="0">
                <a:solidFill>
                  <a:srgbClr val="BA2121"/>
                </a:solidFill>
                <a:latin typeface="Courier"/>
                <a:ea typeface="Courier"/>
                <a:cs typeface="Courier"/>
                <a:sym typeface="Courier"/>
              </a:rPr>
              <a:t>Default.htm</a:t>
            </a:r>
            <a:r>
              <a:rPr lang="en-US" sz="2000" dirty="0" smtClean="0">
                <a:solidFill>
                  <a:srgbClr val="A40800"/>
                </a:solidFill>
                <a:latin typeface="Courier" charset="0"/>
                <a:ea typeface="ＭＳ Ｐゴシック" charset="0"/>
                <a:cs typeface="Courier" charset="0"/>
                <a:sym typeface="Courier" charset="0"/>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000" dirty="0" smtClean="0">
                <a:solidFill>
                  <a:schemeClr val="tx1"/>
                </a:solidFill>
                <a:latin typeface="Courier" charset="0"/>
                <a:ea typeface="ＭＳ Ｐゴシック" charset="0"/>
                <a:cs typeface="Courier" charset="0"/>
                <a:sym typeface="Courier" charset="0"/>
              </a:rPr>
              <a:t>]</a:t>
            </a:r>
            <a:endParaRPr lang="en-US" sz="2000" dirty="0">
              <a:solidFill>
                <a:schemeClr val="tx1"/>
              </a:solidFill>
              <a:latin typeface="Courier" charset="0"/>
              <a:ea typeface="ＭＳ Ｐゴシック" charset="0"/>
              <a:cs typeface="Courier" charset="0"/>
              <a:sym typeface="Courier" charset="0"/>
            </a:endParaRPr>
          </a:p>
        </p:txBody>
      </p:sp>
      <p:sp>
        <p:nvSpPr>
          <p:cNvPr id="512006" name="Rectangle 6"/>
          <p:cNvSpPr>
            <a:spLocks/>
          </p:cNvSpPr>
          <p:nvPr/>
        </p:nvSpPr>
        <p:spPr bwMode="auto">
          <a:xfrm>
            <a:off x="127794" y="2362200"/>
            <a:ext cx="6324600" cy="1320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7" name="Rectangle 7"/>
          <p:cNvSpPr>
            <a:spLocks/>
          </p:cNvSpPr>
          <p:nvPr/>
        </p:nvSpPr>
        <p:spPr bwMode="auto">
          <a:xfrm>
            <a:off x="127794" y="3886200"/>
            <a:ext cx="6324600" cy="1143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8" name="Rectangle 8"/>
          <p:cNvSpPr>
            <a:spLocks/>
          </p:cNvSpPr>
          <p:nvPr/>
        </p:nvSpPr>
        <p:spPr bwMode="auto">
          <a:xfrm>
            <a:off x="127794" y="5181600"/>
            <a:ext cx="7391400" cy="12954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2009" name="Rectangle 9"/>
          <p:cNvSpPr>
            <a:spLocks/>
          </p:cNvSpPr>
          <p:nvPr/>
        </p:nvSpPr>
        <p:spPr bwMode="auto">
          <a:xfrm>
            <a:off x="8446295" y="2006600"/>
            <a:ext cx="452164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100" dirty="0" err="1">
                <a:solidFill>
                  <a:schemeClr val="tx1"/>
                </a:solidFill>
                <a:latin typeface="Courier" charset="0"/>
                <a:ea typeface="ＭＳ Ｐゴシック" charset="0"/>
                <a:cs typeface="Courier" charset="0"/>
                <a:sym typeface="Courier" charset="0"/>
              </a:rPr>
              <a:t>resource_collection</a:t>
            </a:r>
            <a:r>
              <a:rPr lang="en-US" sz="2100" dirty="0">
                <a:solidFill>
                  <a:schemeClr val="tx1"/>
                </a:solidFill>
                <a:latin typeface="Courier" charset="0"/>
                <a:ea typeface="ＭＳ Ｐゴシック" charset="0"/>
                <a:cs typeface="Courier" charset="0"/>
                <a:sym typeface="Courier" charset="0"/>
              </a:rPr>
              <a:t> = [</a:t>
            </a:r>
          </a:p>
        </p:txBody>
      </p:sp>
      <p:sp>
        <p:nvSpPr>
          <p:cNvPr id="512010" name="Rectangle 10"/>
          <p:cNvSpPr>
            <a:spLocks/>
          </p:cNvSpPr>
          <p:nvPr/>
        </p:nvSpPr>
        <p:spPr bwMode="auto">
          <a:xfrm>
            <a:off x="1397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2011" name="Rectangle 11"/>
          <p:cNvSpPr>
            <a:spLocks/>
          </p:cNvSpPr>
          <p:nvPr/>
        </p:nvSpPr>
        <p:spPr bwMode="auto">
          <a:xfrm>
            <a:off x="51594" y="1905000"/>
            <a:ext cx="8229600" cy="464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871765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0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07"/>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499"/>
                                          </p:stCondLst>
                                        </p:cTn>
                                        <p:tgtEl>
                                          <p:spTgt spid="51200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499"/>
                                          </p:stCondLst>
                                        </p:cTn>
                                        <p:tgtEl>
                                          <p:spTgt spid="51200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0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499"/>
                                          </p:stCondLst>
                                        </p:cTn>
                                        <p:tgtEl>
                                          <p:spTgt spid="51200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499"/>
                                          </p:stCondLst>
                                        </p:cTn>
                                        <p:tgtEl>
                                          <p:spTgt spid="51200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005">
                                            <p:txEl>
                                              <p:pRg st="3" end="3"/>
                                            </p:txEl>
                                          </p:spTgt>
                                        </p:tgtEl>
                                        <p:attrNameLst>
                                          <p:attrName>style.visibility</p:attrName>
                                        </p:attrNameLst>
                                      </p:cBhvr>
                                      <p:to>
                                        <p:strVal val="visible"/>
                                      </p:to>
                                    </p:set>
                                  </p:childTnLst>
                                </p:cTn>
                              </p:par>
                            </p:childTnLst>
                          </p:cTn>
                        </p:par>
                        <p:par>
                          <p:cTn id="27" fill="hold">
                            <p:stCondLst>
                              <p:cond delay="500"/>
                            </p:stCondLst>
                            <p:childTnLst>
                              <p:par>
                                <p:cTn id="28" presetID="1" presetClass="exit" presetSubtype="0" fill="hold" grpId="1" nodeType="afterEffect">
                                  <p:stCondLst>
                                    <p:cond delay="1000"/>
                                  </p:stCondLst>
                                  <p:childTnLst>
                                    <p:set>
                                      <p:cBhvr>
                                        <p:cTn id="29" dur="1" fill="hold">
                                          <p:stCondLst>
                                            <p:cond delay="499"/>
                                          </p:stCondLst>
                                        </p:cTn>
                                        <p:tgtEl>
                                          <p:spTgt spid="5120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5" grpId="0" build="p" autoUpdateAnimBg="0" advAuto="500"/>
      <p:bldP spid="512006" grpId="0" animBg="1"/>
      <p:bldP spid="512006" grpId="1" animBg="1"/>
      <p:bldP spid="512007" grpId="0" animBg="1"/>
      <p:bldP spid="512007" grpId="1" animBg="1"/>
      <p:bldP spid="512008" grpId="0" animBg="1"/>
      <p:bldP spid="512008" grpId="1"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6129" name="Group 33"/>
          <p:cNvGrpSpPr>
            <a:grpSpLocks/>
          </p:cNvGrpSpPr>
          <p:nvPr/>
        </p:nvGrpSpPr>
        <p:grpSpPr bwMode="auto">
          <a:xfrm>
            <a:off x="8966994" y="7179434"/>
            <a:ext cx="6651927" cy="1507366"/>
            <a:chOff x="0" y="0"/>
            <a:chExt cx="3808" cy="862"/>
          </a:xfrm>
          <a:solidFill>
            <a:schemeClr val="accent1">
              <a:lumMod val="20000"/>
              <a:lumOff val="80000"/>
            </a:schemeClr>
          </a:solidFill>
        </p:grpSpPr>
        <p:sp>
          <p:nvSpPr>
            <p:cNvPr id="516119" name="Line 23"/>
            <p:cNvSpPr>
              <a:spLocks noChangeShapeType="1"/>
            </p:cNvSpPr>
            <p:nvPr/>
          </p:nvSpPr>
          <p:spPr bwMode="auto">
            <a:xfrm rot="10800000">
              <a:off x="1783"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nvGrpSpPr>
            <p:cNvPr id="516127" name="Group 31"/>
            <p:cNvGrpSpPr>
              <a:grpSpLocks/>
            </p:cNvGrpSpPr>
            <p:nvPr/>
          </p:nvGrpSpPr>
          <p:grpSpPr bwMode="auto">
            <a:xfrm>
              <a:off x="0" y="342"/>
              <a:ext cx="3808" cy="520"/>
              <a:chOff x="0" y="0"/>
              <a:chExt cx="3808" cy="520"/>
            </a:xfrm>
            <a:grpFill/>
          </p:grpSpPr>
          <p:sp>
            <p:nvSpPr>
              <p:cNvPr id="516120" name="Line 24"/>
              <p:cNvSpPr>
                <a:spLocks noChangeShapeType="1"/>
              </p:cNvSpPr>
              <p:nvPr/>
            </p:nvSpPr>
            <p:spPr bwMode="auto">
              <a:xfrm rot="10800000" flipH="1">
                <a:off x="2400" y="272"/>
                <a:ext cx="512"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1" name="Line 25"/>
              <p:cNvSpPr>
                <a:spLocks noChangeShapeType="1"/>
              </p:cNvSpPr>
              <p:nvPr/>
            </p:nvSpPr>
            <p:spPr bwMode="auto">
              <a:xfrm>
                <a:off x="632" y="264"/>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22" name="Rectangle 26"/>
              <p:cNvSpPr>
                <a:spLocks/>
              </p:cNvSpPr>
              <p:nvPr/>
            </p:nvSpPr>
            <p:spPr bwMode="auto">
              <a:xfrm>
                <a:off x="1224" y="0"/>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Does </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have correct permissions?</a:t>
                </a:r>
              </a:p>
            </p:txBody>
          </p:sp>
          <p:sp>
            <p:nvSpPr>
              <p:cNvPr id="516123" name="Rectangle 27"/>
              <p:cNvSpPr>
                <a:spLocks/>
              </p:cNvSpPr>
              <p:nvPr/>
            </p:nvSpPr>
            <p:spPr bwMode="auto">
              <a:xfrm>
                <a:off x="0" y="144"/>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24" name="Rectangle 28"/>
              <p:cNvSpPr>
                <a:spLocks/>
              </p:cNvSpPr>
              <p:nvPr/>
            </p:nvSpPr>
            <p:spPr bwMode="auto">
              <a:xfrm>
                <a:off x="2808" y="88"/>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Set permissions to </a:t>
                </a:r>
                <a:r>
                  <a:rPr lang="en-US" sz="1500" dirty="0" smtClean="0">
                    <a:solidFill>
                      <a:schemeClr val="tx1"/>
                    </a:solidFill>
                    <a:ea typeface="ＭＳ Ｐゴシック" charset="0"/>
                    <a:cs typeface="Gill Sans" charset="0"/>
                  </a:rPr>
                  <a:t>Read Everyone </a:t>
                </a:r>
                <a:endParaRPr lang="en-US" sz="1500" dirty="0">
                  <a:solidFill>
                    <a:schemeClr val="tx1"/>
                  </a:solidFill>
                  <a:ea typeface="ＭＳ Ｐゴシック" charset="0"/>
                  <a:cs typeface="Gill Sans" charset="0"/>
                </a:endParaRPr>
              </a:p>
            </p:txBody>
          </p:sp>
          <p:sp>
            <p:nvSpPr>
              <p:cNvPr id="516125" name="Rectangle 29"/>
              <p:cNvSpPr>
                <a:spLocks/>
              </p:cNvSpPr>
              <p:nvPr/>
            </p:nvSpPr>
            <p:spPr bwMode="auto">
              <a:xfrm>
                <a:off x="936" y="63"/>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26" name="Rectangle 30"/>
              <p:cNvSpPr>
                <a:spLocks/>
              </p:cNvSpPr>
              <p:nvPr/>
            </p:nvSpPr>
            <p:spPr bwMode="auto">
              <a:xfrm>
                <a:off x="2520" y="95"/>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28" name="Rectangle 32"/>
            <p:cNvSpPr>
              <a:spLocks/>
            </p:cNvSpPr>
            <p:nvPr/>
          </p:nvSpPr>
          <p:spPr bwMode="auto">
            <a:xfrm>
              <a:off x="1800" y="69"/>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grpSp>
      <p:grpSp>
        <p:nvGrpSpPr>
          <p:cNvPr id="516139" name="Group 43"/>
          <p:cNvGrpSpPr>
            <a:grpSpLocks/>
          </p:cNvGrpSpPr>
          <p:nvPr/>
        </p:nvGrpSpPr>
        <p:grpSpPr bwMode="auto">
          <a:xfrm>
            <a:off x="8966994" y="5731160"/>
            <a:ext cx="6651927" cy="1495140"/>
            <a:chOff x="0" y="0"/>
            <a:chExt cx="3808" cy="856"/>
          </a:xfrm>
          <a:solidFill>
            <a:schemeClr val="accent1">
              <a:lumMod val="20000"/>
              <a:lumOff val="80000"/>
            </a:schemeClr>
          </a:solidFill>
        </p:grpSpPr>
        <p:sp>
          <p:nvSpPr>
            <p:cNvPr id="516130" name="Line 34"/>
            <p:cNvSpPr>
              <a:spLocks noChangeShapeType="1"/>
            </p:cNvSpPr>
            <p:nvPr/>
          </p:nvSpPr>
          <p:spPr bwMode="auto">
            <a:xfrm rot="10800000" flipH="1">
              <a:off x="2400" y="607"/>
              <a:ext cx="512" cy="1"/>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1" name="Line 35"/>
            <p:cNvSpPr>
              <a:spLocks noChangeShapeType="1"/>
            </p:cNvSpPr>
            <p:nvPr/>
          </p:nvSpPr>
          <p:spPr bwMode="auto">
            <a:xfrm>
              <a:off x="633" y="600"/>
              <a:ext cx="616" cy="0"/>
            </a:xfrm>
            <a:prstGeom prst="line">
              <a:avLst/>
            </a:prstGeom>
            <a:grpFill/>
            <a:ln w="25400" cap="flat">
              <a:solidFill>
                <a:schemeClr val="tx1"/>
              </a:solidFill>
              <a:prstDash val="solid"/>
              <a:miter lim="800000"/>
              <a:headEnd type="none" w="med" len="med"/>
              <a:tailEnd type="none" w="med" len="med"/>
            </a:ln>
            <a:extLst/>
          </p:spPr>
          <p:txBody>
            <a:bodyPr lIns="0" tIns="0" rIns="0" bIns="0"/>
            <a:lstStyle/>
            <a:p>
              <a:endParaRPr lang="en-US" sz="1500"/>
            </a:p>
          </p:txBody>
        </p:sp>
        <p:sp>
          <p:nvSpPr>
            <p:cNvPr id="516132" name="Rectangle 36"/>
            <p:cNvSpPr>
              <a:spLocks/>
            </p:cNvSpPr>
            <p:nvPr/>
          </p:nvSpPr>
          <p:spPr bwMode="auto">
            <a:xfrm>
              <a:off x="1224" y="336"/>
              <a:ext cx="1192" cy="520"/>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’c:\</a:t>
              </a:r>
              <a:r>
                <a:rPr lang="en-US" sz="1500" dirty="0" err="1" smtClean="0">
                  <a:solidFill>
                    <a:schemeClr val="tx1"/>
                  </a:solidFill>
                  <a:ea typeface="ＭＳ Ｐゴシック" charset="0"/>
                  <a:cs typeface="Gill Sans" charset="0"/>
                </a:rPr>
                <a:t>inetpub</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wwwroot</a:t>
              </a:r>
              <a:r>
                <a:rPr lang="en-US" sz="1500" dirty="0" smtClean="0">
                  <a:solidFill>
                    <a:schemeClr val="tx1"/>
                  </a:solidFill>
                  <a:ea typeface="ＭＳ Ｐゴシック" charset="0"/>
                  <a:cs typeface="Gill Sans" charset="0"/>
                </a:rPr>
                <a:t>\</a:t>
              </a:r>
              <a:r>
                <a:rPr lang="en-US" sz="1500" dirty="0" err="1" smtClean="0">
                  <a:solidFill>
                    <a:schemeClr val="tx1"/>
                  </a:solidFill>
                  <a:ea typeface="ＭＳ Ｐゴシック" charset="0"/>
                  <a:cs typeface="Gill Sans" charset="0"/>
                </a:rPr>
                <a:t>Default.htm</a:t>
              </a:r>
              <a:r>
                <a:rPr lang="en-US" sz="1500" dirty="0" smtClean="0">
                  <a:solidFill>
                    <a:schemeClr val="tx1"/>
                  </a:solidFill>
                  <a:ea typeface="ＭＳ Ｐゴシック" charset="0"/>
                  <a:cs typeface="Gill Sans" charset="0"/>
                </a:rPr>
                <a:t>' </a:t>
              </a:r>
              <a:r>
                <a:rPr lang="en-US" sz="1500" dirty="0">
                  <a:solidFill>
                    <a:schemeClr val="tx1"/>
                  </a:solidFill>
                  <a:ea typeface="ＭＳ Ｐゴシック" charset="0"/>
                  <a:cs typeface="Gill Sans" charset="0"/>
                </a:rPr>
                <a:t>identical to cookbook version?</a:t>
              </a:r>
            </a:p>
          </p:txBody>
        </p:sp>
        <p:sp>
          <p:nvSpPr>
            <p:cNvPr id="516133" name="Rectangle 37"/>
            <p:cNvSpPr>
              <a:spLocks/>
            </p:cNvSpPr>
            <p:nvPr/>
          </p:nvSpPr>
          <p:spPr bwMode="auto">
            <a:xfrm>
              <a:off x="0" y="480"/>
              <a:ext cx="816" cy="216"/>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34" name="Rectangle 38"/>
            <p:cNvSpPr>
              <a:spLocks/>
            </p:cNvSpPr>
            <p:nvPr/>
          </p:nvSpPr>
          <p:spPr bwMode="auto">
            <a:xfrm>
              <a:off x="2808" y="420"/>
              <a:ext cx="1000" cy="368"/>
            </a:xfrm>
            <a:prstGeom prst="rect">
              <a:avLst/>
            </a:prstGeom>
            <a:grp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Copy </a:t>
              </a:r>
              <a:r>
                <a:rPr lang="en-US" sz="1500" dirty="0" err="1">
                  <a:solidFill>
                    <a:schemeClr val="tx1"/>
                  </a:solidFill>
                  <a:ea typeface="ＭＳ Ｐゴシック" charset="0"/>
                  <a:cs typeface="Gill Sans" charset="0"/>
                </a:rPr>
                <a:t>index.html</a:t>
              </a:r>
              <a:r>
                <a:rPr lang="en-US" sz="1500" dirty="0">
                  <a:solidFill>
                    <a:schemeClr val="tx1"/>
                  </a:solidFill>
                  <a:ea typeface="ＭＳ Ｐゴシック" charset="0"/>
                  <a:cs typeface="Gill Sans" charset="0"/>
                </a:rPr>
                <a:t> file into place</a:t>
              </a:r>
            </a:p>
          </p:txBody>
        </p:sp>
        <p:sp>
          <p:nvSpPr>
            <p:cNvPr id="516135" name="Rectangle 39"/>
            <p:cNvSpPr>
              <a:spLocks/>
            </p:cNvSpPr>
            <p:nvPr/>
          </p:nvSpPr>
          <p:spPr bwMode="auto">
            <a:xfrm>
              <a:off x="936" y="399"/>
              <a:ext cx="198"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36" name="Rectangle 40"/>
            <p:cNvSpPr>
              <a:spLocks/>
            </p:cNvSpPr>
            <p:nvPr/>
          </p:nvSpPr>
          <p:spPr bwMode="auto">
            <a:xfrm>
              <a:off x="2520" y="431"/>
              <a:ext cx="155"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37" name="Rectangle 41"/>
            <p:cNvSpPr>
              <a:spLocks/>
            </p:cNvSpPr>
            <p:nvPr/>
          </p:nvSpPr>
          <p:spPr bwMode="auto">
            <a:xfrm>
              <a:off x="1797" y="55"/>
              <a:ext cx="250" cy="145"/>
            </a:xfrm>
            <a:prstGeom prst="rect">
              <a:avLst/>
            </a:prstGeom>
            <a:grp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38" name="Line 42"/>
            <p:cNvSpPr>
              <a:spLocks noChangeShapeType="1"/>
            </p:cNvSpPr>
            <p:nvPr/>
          </p:nvSpPr>
          <p:spPr bwMode="auto">
            <a:xfrm rot="10800000">
              <a:off x="1784" y="0"/>
              <a:ext cx="0" cy="337"/>
            </a:xfrm>
            <a:prstGeom prst="line">
              <a:avLst/>
            </a:prstGeom>
            <a:grpFill/>
            <a:ln w="25400" cap="flat">
              <a:solidFill>
                <a:schemeClr val="tx1"/>
              </a:solidFill>
              <a:prstDash val="solid"/>
              <a:miter lim="800000"/>
              <a:headEnd type="stealth" w="med" len="med"/>
              <a:tailEnd type="none" w="med" len="med"/>
            </a:ln>
            <a:extLst/>
          </p:spPr>
          <p:txBody>
            <a:bodyPr lIns="0" tIns="0" rIns="0" bIns="0"/>
            <a:lstStyle/>
            <a:p>
              <a:endParaRPr lang="en-US" sz="1500"/>
            </a:p>
          </p:txBody>
        </p:sp>
      </p:grpSp>
      <p:grpSp>
        <p:nvGrpSpPr>
          <p:cNvPr id="516160" name="Group 64"/>
          <p:cNvGrpSpPr>
            <a:grpSpLocks/>
          </p:cNvGrpSpPr>
          <p:nvPr/>
        </p:nvGrpSpPr>
        <p:grpSpPr bwMode="auto">
          <a:xfrm>
            <a:off x="8979777" y="4282086"/>
            <a:ext cx="6651930" cy="1509114"/>
            <a:chOff x="0" y="0"/>
            <a:chExt cx="3808" cy="864"/>
          </a:xfrm>
        </p:grpSpPr>
        <p:sp>
          <p:nvSpPr>
            <p:cNvPr id="516151" name="Rectangle 55"/>
            <p:cNvSpPr>
              <a:spLocks/>
            </p:cNvSpPr>
            <p:nvPr/>
          </p:nvSpPr>
          <p:spPr bwMode="auto">
            <a:xfrm>
              <a:off x="952" y="447"/>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52" name="Line 56"/>
            <p:cNvSpPr>
              <a:spLocks noChangeShapeType="1"/>
            </p:cNvSpPr>
            <p:nvPr/>
          </p:nvSpPr>
          <p:spPr bwMode="auto">
            <a:xfrm rot="10800000" flipH="1">
              <a:off x="2400" y="616"/>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3" name="Line 57"/>
            <p:cNvSpPr>
              <a:spLocks noChangeShapeType="1"/>
            </p:cNvSpPr>
            <p:nvPr/>
          </p:nvSpPr>
          <p:spPr bwMode="auto">
            <a:xfrm>
              <a:off x="632" y="608"/>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54" name="Rectangle 58"/>
            <p:cNvSpPr>
              <a:spLocks/>
            </p:cNvSpPr>
            <p:nvPr/>
          </p:nvSpPr>
          <p:spPr bwMode="auto">
            <a:xfrm>
              <a:off x="1224" y="344"/>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   Is the service '</a:t>
              </a:r>
              <a:r>
                <a:rPr lang="en-US" sz="1500" dirty="0" smtClean="0">
                  <a:ea typeface="ＭＳ Ｐゴシック" charset="0"/>
                  <a:cs typeface="Gill Sans" charset="0"/>
                </a:rPr>
                <a:t>w3svc</a:t>
              </a:r>
              <a:r>
                <a:rPr lang="en-US" sz="1500" dirty="0" smtClean="0">
                  <a:solidFill>
                    <a:schemeClr val="tx1"/>
                  </a:solidFill>
                  <a:ea typeface="ＭＳ Ｐゴシック" charset="0"/>
                  <a:cs typeface="Gill Sans" charset="0"/>
                </a:rPr>
                <a:t>' currently started? </a:t>
              </a:r>
              <a:endParaRPr lang="en-US" sz="1500" dirty="0">
                <a:solidFill>
                  <a:schemeClr val="tx1"/>
                </a:solidFill>
                <a:ea typeface="ＭＳ Ｐゴシック" charset="0"/>
                <a:cs typeface="Gill Sans" charset="0"/>
              </a:endParaRPr>
            </a:p>
          </p:txBody>
        </p:sp>
        <p:sp>
          <p:nvSpPr>
            <p:cNvPr id="516155" name="Rectangle 59"/>
            <p:cNvSpPr>
              <a:spLocks/>
            </p:cNvSpPr>
            <p:nvPr/>
          </p:nvSpPr>
          <p:spPr bwMode="auto">
            <a:xfrm>
              <a:off x="0" y="488"/>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56" name="Rectangle 60"/>
            <p:cNvSpPr>
              <a:spLocks/>
            </p:cNvSpPr>
            <p:nvPr/>
          </p:nvSpPr>
          <p:spPr bwMode="auto">
            <a:xfrm>
              <a:off x="2808" y="508"/>
              <a:ext cx="1000"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smtClean="0">
                  <a:solidFill>
                    <a:schemeClr val="tx1"/>
                  </a:solidFill>
                  <a:ea typeface="ＭＳ Ｐゴシック" charset="0"/>
                  <a:cs typeface="Gill Sans" charset="0"/>
                </a:rPr>
                <a:t>Start </a:t>
              </a:r>
              <a:r>
                <a:rPr lang="en-US" sz="1500" dirty="0" smtClean="0">
                  <a:ea typeface="ＭＳ Ｐゴシック" charset="0"/>
                  <a:cs typeface="Gill Sans" charset="0"/>
                </a:rPr>
                <a:t>w3svc</a:t>
              </a:r>
              <a:endParaRPr lang="en-US" sz="1500" dirty="0">
                <a:solidFill>
                  <a:schemeClr val="tx1"/>
                </a:solidFill>
                <a:ea typeface="ＭＳ Ｐゴシック" charset="0"/>
                <a:cs typeface="Gill Sans" charset="0"/>
              </a:endParaRPr>
            </a:p>
          </p:txBody>
        </p:sp>
        <p:sp>
          <p:nvSpPr>
            <p:cNvPr id="516157" name="Rectangle 61"/>
            <p:cNvSpPr>
              <a:spLocks/>
            </p:cNvSpPr>
            <p:nvPr/>
          </p:nvSpPr>
          <p:spPr bwMode="auto">
            <a:xfrm>
              <a:off x="2520" y="439"/>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sp>
          <p:nvSpPr>
            <p:cNvPr id="516158" name="Rectangle 6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59" name="Line 6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grpSp>
        <p:nvGrpSpPr>
          <p:cNvPr id="516150" name="Group 54"/>
          <p:cNvGrpSpPr>
            <a:grpSpLocks/>
          </p:cNvGrpSpPr>
          <p:nvPr/>
        </p:nvGrpSpPr>
        <p:grpSpPr bwMode="auto">
          <a:xfrm>
            <a:off x="8979777" y="2834286"/>
            <a:ext cx="6651930" cy="1509114"/>
            <a:chOff x="0" y="0"/>
            <a:chExt cx="3808" cy="864"/>
          </a:xfrm>
        </p:grpSpPr>
        <p:grpSp>
          <p:nvGrpSpPr>
            <p:cNvPr id="516147" name="Group 51"/>
            <p:cNvGrpSpPr>
              <a:grpSpLocks/>
            </p:cNvGrpSpPr>
            <p:nvPr/>
          </p:nvGrpSpPr>
          <p:grpSpPr bwMode="auto">
            <a:xfrm>
              <a:off x="0" y="344"/>
              <a:ext cx="3808" cy="520"/>
              <a:chOff x="0" y="0"/>
              <a:chExt cx="3808" cy="520"/>
            </a:xfrm>
          </p:grpSpPr>
          <p:sp>
            <p:nvSpPr>
              <p:cNvPr id="516140" name="Line 44"/>
              <p:cNvSpPr>
                <a:spLocks noChangeShapeType="1"/>
              </p:cNvSpPr>
              <p:nvPr/>
            </p:nvSpPr>
            <p:spPr bwMode="auto">
              <a:xfrm rot="10800000" flipH="1">
                <a:off x="2400" y="272"/>
                <a:ext cx="512"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1" name="Line 45"/>
              <p:cNvSpPr>
                <a:spLocks noChangeShapeType="1"/>
              </p:cNvSpPr>
              <p:nvPr/>
            </p:nvSpPr>
            <p:spPr bwMode="auto">
              <a:xfrm>
                <a:off x="632" y="264"/>
                <a:ext cx="616"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42" name="Rectangle 46"/>
              <p:cNvSpPr>
                <a:spLocks/>
              </p:cNvSpPr>
              <p:nvPr/>
            </p:nvSpPr>
            <p:spPr bwMode="auto">
              <a:xfrm>
                <a:off x="1224" y="0"/>
                <a:ext cx="1192" cy="520"/>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   Is the service </a:t>
                </a:r>
                <a:r>
                  <a:rPr lang="en-US" sz="1500" dirty="0" smtClean="0">
                    <a:solidFill>
                      <a:schemeClr val="tx1"/>
                    </a:solidFill>
                    <a:ea typeface="ＭＳ Ｐゴシック" charset="0"/>
                    <a:cs typeface="Gill Sans" charset="0"/>
                  </a:rPr>
                  <a:t>’w3svc' </a:t>
                </a:r>
                <a:r>
                  <a:rPr lang="en-US" sz="1500" dirty="0">
                    <a:solidFill>
                      <a:schemeClr val="tx1"/>
                    </a:solidFill>
                    <a:ea typeface="ＭＳ Ｐゴシック" charset="0"/>
                    <a:cs typeface="Gill Sans" charset="0"/>
                  </a:rPr>
                  <a:t>enabled to start on boot </a:t>
                </a:r>
              </a:p>
            </p:txBody>
          </p:sp>
          <p:sp>
            <p:nvSpPr>
              <p:cNvPr id="516143" name="Rectangle 47"/>
              <p:cNvSpPr>
                <a:spLocks/>
              </p:cNvSpPr>
              <p:nvPr/>
            </p:nvSpPr>
            <p:spPr bwMode="auto">
              <a:xfrm>
                <a:off x="0" y="144"/>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44" name="Rectangle 48"/>
              <p:cNvSpPr>
                <a:spLocks/>
              </p:cNvSpPr>
              <p:nvPr/>
            </p:nvSpPr>
            <p:spPr bwMode="auto">
              <a:xfrm>
                <a:off x="2808" y="88"/>
                <a:ext cx="1000"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Enable </a:t>
                </a:r>
                <a:r>
                  <a:rPr lang="en-US" sz="1500" dirty="0" smtClean="0">
                    <a:solidFill>
                      <a:schemeClr val="tx1"/>
                    </a:solidFill>
                    <a:ea typeface="ＭＳ Ｐゴシック" charset="0"/>
                    <a:cs typeface="Gill Sans" charset="0"/>
                  </a:rPr>
                  <a:t>w3svc to </a:t>
                </a:r>
                <a:r>
                  <a:rPr lang="en-US" sz="1500" dirty="0">
                    <a:solidFill>
                      <a:schemeClr val="tx1"/>
                    </a:solidFill>
                    <a:ea typeface="ＭＳ Ｐゴシック" charset="0"/>
                    <a:cs typeface="Gill Sans" charset="0"/>
                  </a:rPr>
                  <a:t>start on boot</a:t>
                </a:r>
              </a:p>
            </p:txBody>
          </p:sp>
          <p:sp>
            <p:nvSpPr>
              <p:cNvPr id="516145" name="Rectangle 49"/>
              <p:cNvSpPr>
                <a:spLocks/>
              </p:cNvSpPr>
              <p:nvPr/>
            </p:nvSpPr>
            <p:spPr bwMode="auto">
              <a:xfrm>
                <a:off x="936" y="63"/>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46" name="Rectangle 50"/>
              <p:cNvSpPr>
                <a:spLocks/>
              </p:cNvSpPr>
              <p:nvPr/>
            </p:nvSpPr>
            <p:spPr bwMode="auto">
              <a:xfrm>
                <a:off x="2520" y="95"/>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48" name="Rectangle 52"/>
            <p:cNvSpPr>
              <a:spLocks/>
            </p:cNvSpPr>
            <p:nvPr/>
          </p:nvSpPr>
          <p:spPr bwMode="auto">
            <a:xfrm>
              <a:off x="1768" y="87"/>
              <a:ext cx="250"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Next</a:t>
              </a:r>
            </a:p>
          </p:txBody>
        </p:sp>
        <p:sp>
          <p:nvSpPr>
            <p:cNvPr id="516149" name="Line 53"/>
            <p:cNvSpPr>
              <a:spLocks noChangeShapeType="1"/>
            </p:cNvSpPr>
            <p:nvPr/>
          </p:nvSpPr>
          <p:spPr bwMode="auto">
            <a:xfrm rot="10800000">
              <a:off x="1752" y="0"/>
              <a:ext cx="0" cy="337"/>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grpSp>
      <p:sp>
        <p:nvSpPr>
          <p:cNvPr id="516097" name="Rectangle 1"/>
          <p:cNvSpPr>
            <a:spLocks noGrp="1" noChangeArrowheads="1"/>
          </p:cNvSpPr>
          <p:nvPr>
            <p:ph type="title"/>
          </p:nvPr>
        </p:nvSpPr>
        <p:spPr>
          <a:ln/>
        </p:spPr>
        <p:txBody>
          <a:bodyPr/>
          <a:lstStyle/>
          <a:p>
            <a:r>
              <a:rPr lang="en-US" sz="5200"/>
              <a:t>Resource Collection Phase 1 - Execute Phase</a:t>
            </a:r>
          </a:p>
        </p:txBody>
      </p:sp>
      <p:sp>
        <p:nvSpPr>
          <p:cNvPr id="516098" name="Rectangle 2"/>
          <p:cNvSpPr>
            <a:spLocks/>
          </p:cNvSpPr>
          <p:nvPr/>
        </p:nvSpPr>
        <p:spPr bwMode="auto">
          <a:xfrm>
            <a:off x="203994" y="2057400"/>
            <a:ext cx="80010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100" dirty="0" err="1">
                <a:latin typeface="Courier"/>
                <a:ea typeface="Courier"/>
                <a:cs typeface="Courier"/>
                <a:sym typeface="Courier"/>
              </a:rPr>
              <a:t>powershell_script</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“Install IIS"</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cs typeface="Courier"/>
              </a:rPr>
              <a:t>  action :run</a:t>
            </a:r>
          </a:p>
          <a:p>
            <a:r>
              <a:rPr lang="en-US" sz="2100" dirty="0">
                <a:latin typeface="Courier"/>
                <a:cs typeface="Courier"/>
              </a:rPr>
              <a:t>  code "add-</a:t>
            </a:r>
            <a:r>
              <a:rPr lang="en-US" sz="2100" dirty="0" err="1">
                <a:latin typeface="Courier"/>
                <a:cs typeface="Courier"/>
              </a:rPr>
              <a:t>windowsfeature</a:t>
            </a:r>
            <a:r>
              <a:rPr lang="en-US" sz="2100" dirty="0">
                <a:latin typeface="Courier"/>
                <a:cs typeface="Courier"/>
              </a:rPr>
              <a:t> Web-Server"</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service </a:t>
            </a:r>
            <a:r>
              <a:rPr lang="en-US" sz="2100" dirty="0">
                <a:solidFill>
                  <a:srgbClr val="BA2121"/>
                </a:solidFill>
                <a:latin typeface="Courier"/>
                <a:ea typeface="Courier"/>
                <a:cs typeface="Courier"/>
                <a:sym typeface="Courier"/>
              </a:rPr>
              <a:t>"w3svc"</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action </a:t>
            </a:r>
            <a:r>
              <a:rPr lang="en-US" sz="2100" dirty="0">
                <a:solidFill>
                  <a:srgbClr val="666666"/>
                </a:solidFill>
                <a:latin typeface="Courier"/>
                <a:ea typeface="Courier"/>
                <a:cs typeface="Courier"/>
                <a:sym typeface="Courier"/>
              </a:rPr>
              <a:t>[</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:enable</a:t>
            </a:r>
            <a:r>
              <a:rPr lang="en-US" sz="2100" dirty="0">
                <a:latin typeface="Courier"/>
                <a:ea typeface="Courier"/>
                <a:cs typeface="Courier"/>
                <a:sym typeface="Courier"/>
              </a:rPr>
              <a:t>, </a:t>
            </a:r>
            <a:r>
              <a:rPr lang="en-US" sz="2100" dirty="0">
                <a:solidFill>
                  <a:srgbClr val="19177C"/>
                </a:solidFill>
                <a:latin typeface="Courier"/>
                <a:ea typeface="Courier"/>
                <a:cs typeface="Courier"/>
                <a:sym typeface="Courier"/>
              </a:rPr>
              <a:t>:start</a:t>
            </a:r>
            <a:r>
              <a:rPr lang="en-US" sz="2100" dirty="0">
                <a:latin typeface="Courier"/>
                <a:ea typeface="Courier"/>
                <a:cs typeface="Courier"/>
                <a:sym typeface="Courier"/>
              </a:rPr>
              <a:t> ]</a:t>
            </a:r>
          </a:p>
          <a:p>
            <a:r>
              <a:rPr lang="en-US" sz="2100" b="1" dirty="0">
                <a:solidFill>
                  <a:srgbClr val="008000"/>
                </a:solidFill>
                <a:latin typeface="Courier"/>
                <a:ea typeface="Courier"/>
                <a:cs typeface="Courier"/>
                <a:sym typeface="Courier"/>
              </a:rPr>
              <a:t>end</a:t>
            </a:r>
          </a:p>
          <a:p>
            <a:endParaRPr lang="en-US" sz="2100" b="1" dirty="0">
              <a:solidFill>
                <a:srgbClr val="008000"/>
              </a:solidFill>
              <a:latin typeface="Courier"/>
              <a:ea typeface="Courier"/>
              <a:cs typeface="Courier"/>
              <a:sym typeface="Courier"/>
            </a:endParaRPr>
          </a:p>
          <a:p>
            <a:r>
              <a:rPr lang="en-US" sz="2100" dirty="0">
                <a:latin typeface="Courier"/>
                <a:ea typeface="Courier"/>
                <a:cs typeface="Courier"/>
                <a:sym typeface="Courier"/>
              </a:rPr>
              <a:t>template </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BA2121"/>
                </a:solidFill>
                <a:latin typeface="Courier"/>
                <a:ea typeface="Courier"/>
                <a:cs typeface="Courier"/>
                <a:sym typeface="Courier"/>
              </a:rPr>
              <a:t>'</a:t>
            </a:r>
            <a:r>
              <a:rPr lang="en-US" sz="2100" dirty="0">
                <a:latin typeface="Courier"/>
                <a:ea typeface="Courier"/>
                <a:cs typeface="Courier"/>
                <a:sym typeface="Courier"/>
              </a:rPr>
              <a:t> </a:t>
            </a:r>
            <a:r>
              <a:rPr lang="en-US" sz="2100" b="1" dirty="0">
                <a:solidFill>
                  <a:srgbClr val="008000"/>
                </a:solidFill>
                <a:latin typeface="Courier"/>
                <a:ea typeface="Courier"/>
                <a:cs typeface="Courier"/>
                <a:sym typeface="Courier"/>
              </a:rPr>
              <a:t>do</a:t>
            </a:r>
            <a:endParaRPr lang="en-US" sz="2100" dirty="0">
              <a:latin typeface="Courier"/>
              <a:ea typeface="Courier"/>
              <a:cs typeface="Courier"/>
              <a:sym typeface="Courier"/>
            </a:endParaRPr>
          </a:p>
          <a:p>
            <a:r>
              <a:rPr lang="en-US" sz="2100" dirty="0">
                <a:latin typeface="Courier"/>
                <a:ea typeface="Courier"/>
                <a:cs typeface="Courier"/>
                <a:sym typeface="Courier"/>
              </a:rPr>
              <a:t>  source </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Default.htm.erb</a:t>
            </a:r>
            <a:r>
              <a:rPr lang="en-US" sz="2100" dirty="0">
                <a:solidFill>
                  <a:srgbClr val="BA2121"/>
                </a:solidFill>
                <a:latin typeface="Courier"/>
                <a:ea typeface="Courier"/>
                <a:cs typeface="Courier"/>
                <a:sym typeface="Courier"/>
              </a:rPr>
              <a:t>"</a:t>
            </a:r>
            <a:endParaRPr lang="en-US" sz="2100" dirty="0">
              <a:latin typeface="Courier"/>
              <a:ea typeface="Courier"/>
              <a:cs typeface="Courier"/>
              <a:sym typeface="Courier"/>
            </a:endParaRPr>
          </a:p>
          <a:p>
            <a:r>
              <a:rPr lang="en-US" sz="2100" dirty="0">
                <a:latin typeface="Courier"/>
                <a:ea typeface="Courier"/>
                <a:cs typeface="Courier"/>
                <a:sym typeface="Courier"/>
              </a:rPr>
              <a:t>  rights </a:t>
            </a:r>
            <a:r>
              <a:rPr lang="en-US" sz="2100" dirty="0">
                <a:solidFill>
                  <a:schemeClr val="accent6">
                    <a:lumMod val="60000"/>
                    <a:lumOff val="40000"/>
                  </a:schemeClr>
                </a:solidFill>
                <a:latin typeface="Courier"/>
                <a:ea typeface="Courier"/>
                <a:cs typeface="Courier"/>
                <a:sym typeface="Courier"/>
              </a:rPr>
              <a:t>:read</a:t>
            </a:r>
            <a:r>
              <a:rPr lang="en-US" sz="2100" dirty="0">
                <a:latin typeface="Courier"/>
                <a:ea typeface="Courier"/>
                <a:cs typeface="Courier"/>
                <a:sym typeface="Courier"/>
              </a:rPr>
              <a:t>, </a:t>
            </a:r>
            <a:r>
              <a:rPr lang="en-US" sz="2100" dirty="0">
                <a:solidFill>
                  <a:srgbClr val="BA2121"/>
                </a:solidFill>
                <a:latin typeface="Courier"/>
                <a:ea typeface="Courier"/>
                <a:cs typeface="Courier"/>
                <a:sym typeface="Courier"/>
              </a:rPr>
              <a:t>"Everyone"</a:t>
            </a:r>
            <a:endParaRPr lang="en-US" sz="2100" dirty="0">
              <a:latin typeface="Courier"/>
              <a:ea typeface="Courier"/>
              <a:cs typeface="Courier"/>
              <a:sym typeface="Courier"/>
            </a:endParaRPr>
          </a:p>
          <a:p>
            <a:r>
              <a:rPr lang="en-US" sz="2100" b="1" dirty="0">
                <a:solidFill>
                  <a:srgbClr val="008000"/>
                </a:solidFill>
                <a:latin typeface="Courier"/>
                <a:ea typeface="Courier"/>
                <a:cs typeface="Courier"/>
                <a:sym typeface="Courier"/>
              </a:rPr>
              <a:t>end</a:t>
            </a:r>
          </a:p>
        </p:txBody>
      </p:sp>
      <p:sp>
        <p:nvSpPr>
          <p:cNvPr id="516099" name="Rectangle 3"/>
          <p:cNvSpPr>
            <a:spLocks/>
          </p:cNvSpPr>
          <p:nvPr/>
        </p:nvSpPr>
        <p:spPr bwMode="auto">
          <a:xfrm>
            <a:off x="203994" y="6305034"/>
            <a:ext cx="27542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Resource Collection</a:t>
            </a:r>
          </a:p>
        </p:txBody>
      </p:sp>
      <p:sp>
        <p:nvSpPr>
          <p:cNvPr id="516100" name="Rectangle 4"/>
          <p:cNvSpPr>
            <a:spLocks/>
          </p:cNvSpPr>
          <p:nvPr/>
        </p:nvSpPr>
        <p:spPr bwMode="auto">
          <a:xfrm>
            <a:off x="444544" y="1485384"/>
            <a:ext cx="9580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Recipe</a:t>
            </a:r>
          </a:p>
        </p:txBody>
      </p:sp>
      <p:sp>
        <p:nvSpPr>
          <p:cNvPr id="516101" name="Rectangle 5"/>
          <p:cNvSpPr>
            <a:spLocks/>
          </p:cNvSpPr>
          <p:nvPr/>
        </p:nvSpPr>
        <p:spPr bwMode="auto">
          <a:xfrm>
            <a:off x="280194" y="7232650"/>
            <a:ext cx="8001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solidFill>
                  <a:schemeClr val="tx1"/>
                </a:solidFill>
                <a:latin typeface="Courier" charset="0"/>
                <a:ea typeface="ＭＳ Ｐゴシック" charset="0"/>
                <a:cs typeface="Courier" charset="0"/>
                <a:sym typeface="Courier" charset="0"/>
              </a:rPr>
              <a:t> </a:t>
            </a:r>
            <a:r>
              <a:rPr lang="en-US" sz="2100" dirty="0">
                <a:latin typeface="Courier" charset="0"/>
                <a:ea typeface="ＭＳ Ｐゴシック" charset="0"/>
                <a:cs typeface="Courier" charset="0"/>
                <a:sym typeface="Courier" charset="0"/>
              </a:rPr>
              <a:t>package</a:t>
            </a:r>
            <a:r>
              <a:rPr lang="en-US" sz="2100" dirty="0" smtClean="0">
                <a:solidFill>
                  <a:srgbClr val="A40800"/>
                </a:solidFill>
                <a:latin typeface="Courier" charset="0"/>
                <a:ea typeface="ＭＳ Ｐゴシック" charset="0"/>
                <a:cs typeface="Courier" charset="0"/>
                <a:sym typeface="Courier" charset="0"/>
              </a:rPr>
              <a:t>[”Install IIS"</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a:t>
            </a:r>
            <a:r>
              <a:rPr lang="en-US" sz="2100" dirty="0" err="1">
                <a:latin typeface="Courier" charset="0"/>
                <a:ea typeface="ＭＳ Ｐゴシック" charset="0"/>
                <a:cs typeface="Courier" charset="0"/>
                <a:sym typeface="Courier" charset="0"/>
              </a:rPr>
              <a:t>cookbook_file</a:t>
            </a:r>
            <a:r>
              <a:rPr lang="en-US" sz="2100" dirty="0">
                <a:latin typeface="Courier" charset="0"/>
                <a:ea typeface="ＭＳ Ｐゴシック" charset="0"/>
                <a:cs typeface="Courier" charset="0"/>
                <a:sym typeface="Courier" charset="0"/>
              </a:rPr>
              <a:t>[</a:t>
            </a:r>
            <a:r>
              <a:rPr lang="en-US" sz="2100" dirty="0">
                <a:solidFill>
                  <a:srgbClr val="A40800"/>
                </a:solidFill>
                <a:latin typeface="Courier" charset="0"/>
                <a:ea typeface="ＭＳ Ｐゴシック" charset="0"/>
                <a:cs typeface="Courier" charset="0"/>
                <a:sym typeface="Courier" charset="0"/>
              </a:rPr>
              <a:t>“</a:t>
            </a:r>
            <a:r>
              <a:rPr lang="en-US" sz="2100" dirty="0">
                <a:solidFill>
                  <a:srgbClr val="BA2121"/>
                </a:solidFill>
                <a:latin typeface="Courier"/>
                <a:ea typeface="Courier"/>
                <a:cs typeface="Courier"/>
                <a:sym typeface="Courier"/>
              </a:rPr>
              <a:t>c:\</a:t>
            </a:r>
            <a:r>
              <a:rPr lang="en-US" sz="2100" dirty="0" err="1">
                <a:solidFill>
                  <a:srgbClr val="BA2121"/>
                </a:solidFill>
                <a:latin typeface="Courier"/>
                <a:ea typeface="Courier"/>
                <a:cs typeface="Courier"/>
                <a:sym typeface="Courier"/>
              </a:rPr>
              <a:t>inetpub</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wwwroot</a:t>
            </a:r>
            <a:r>
              <a:rPr lang="en-US" sz="2100" dirty="0">
                <a:solidFill>
                  <a:srgbClr val="BA2121"/>
                </a:solidFill>
                <a:latin typeface="Courier"/>
                <a:ea typeface="Courier"/>
                <a:cs typeface="Courier"/>
                <a:sym typeface="Courier"/>
              </a:rPr>
              <a:t>\</a:t>
            </a:r>
            <a:r>
              <a:rPr lang="en-US" sz="2100" dirty="0" err="1">
                <a:solidFill>
                  <a:srgbClr val="BA2121"/>
                </a:solidFill>
                <a:latin typeface="Courier"/>
                <a:ea typeface="Courier"/>
                <a:cs typeface="Courier"/>
                <a:sym typeface="Courier"/>
              </a:rPr>
              <a:t>Default.htm</a:t>
            </a:r>
            <a:r>
              <a:rPr lang="en-US" sz="2100" dirty="0">
                <a:solidFill>
                  <a:srgbClr val="A40800"/>
                </a:solidFill>
                <a:latin typeface="Courier" charset="0"/>
                <a:ea typeface="ＭＳ Ｐゴシック" charset="0"/>
                <a:cs typeface="Courier" charset="0"/>
                <a:sym typeface="Courier" charset="0"/>
              </a:rPr>
              <a:t>"],</a:t>
            </a:r>
            <a:endParaRPr lang="en-US" sz="2100" dirty="0">
              <a:solidFill>
                <a:srgbClr val="FF0000"/>
              </a:solidFill>
              <a:latin typeface="Courier" charset="0"/>
              <a:ea typeface="ＭＳ Ｐゴシック" charset="0"/>
              <a:cs typeface="Courier" charset="0"/>
              <a:sym typeface="Courier" charset="0"/>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a:latin typeface="Courier" charset="0"/>
                <a:ea typeface="ＭＳ Ｐゴシック" charset="0"/>
                <a:cs typeface="Courier" charset="0"/>
                <a:sym typeface="Courier" charset="0"/>
              </a:rPr>
              <a:t> service</a:t>
            </a:r>
            <a:r>
              <a:rPr lang="en-US" sz="2100" dirty="0">
                <a:solidFill>
                  <a:srgbClr val="A40800"/>
                </a:solidFill>
                <a:latin typeface="Courier" charset="0"/>
                <a:ea typeface="ＭＳ Ｐゴシック" charset="0"/>
                <a:cs typeface="Courier" charset="0"/>
                <a:sym typeface="Courier" charset="0"/>
              </a:rPr>
              <a:t> </a:t>
            </a:r>
            <a:r>
              <a:rPr lang="en-US" sz="2100" dirty="0" smtClean="0">
                <a:solidFill>
                  <a:srgbClr val="A40800"/>
                </a:solidFill>
                <a:latin typeface="Courier" charset="0"/>
                <a:ea typeface="ＭＳ Ｐゴシック" charset="0"/>
                <a:cs typeface="Courier" charset="0"/>
                <a:sym typeface="Courier" charset="0"/>
              </a:rPr>
              <a:t>[”w3svc"</a:t>
            </a:r>
            <a:r>
              <a:rPr lang="en-US" sz="2100" dirty="0">
                <a:solidFill>
                  <a:srgbClr val="A40800"/>
                </a:solidFill>
                <a:latin typeface="Courier" charset="0"/>
                <a:ea typeface="ＭＳ Ｐゴシック" charset="0"/>
                <a:cs typeface="Courier" charset="0"/>
                <a:sym typeface="Courier" charset="0"/>
              </a:rPr>
              <a:t>]</a:t>
            </a:r>
            <a:endParaRPr lang="en-US" sz="2100" dirty="0">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2100" dirty="0" smtClean="0">
                <a:solidFill>
                  <a:schemeClr val="tx1"/>
                </a:solidFill>
                <a:latin typeface="Courier" charset="0"/>
                <a:ea typeface="ＭＳ Ｐゴシック" charset="0"/>
                <a:cs typeface="Courier" charset="0"/>
                <a:sym typeface="Courier" charset="0"/>
              </a:rPr>
              <a:t>]</a:t>
            </a:r>
            <a:endParaRPr lang="en-US" sz="2100" dirty="0">
              <a:solidFill>
                <a:schemeClr val="tx1"/>
              </a:solidFill>
              <a:latin typeface="Courier" charset="0"/>
              <a:ea typeface="ＭＳ Ｐゴシック" charset="0"/>
              <a:cs typeface="Courier" charset="0"/>
              <a:sym typeface="Courier" charset="0"/>
            </a:endParaRPr>
          </a:p>
        </p:txBody>
      </p:sp>
      <p:sp>
        <p:nvSpPr>
          <p:cNvPr id="516102" name="Rectangle 6"/>
          <p:cNvSpPr>
            <a:spLocks/>
          </p:cNvSpPr>
          <p:nvPr/>
        </p:nvSpPr>
        <p:spPr bwMode="auto">
          <a:xfrm>
            <a:off x="432594" y="2501900"/>
            <a:ext cx="1981200" cy="3175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3" name="Rectangle 7"/>
          <p:cNvSpPr>
            <a:spLocks/>
          </p:cNvSpPr>
          <p:nvPr/>
        </p:nvSpPr>
        <p:spPr bwMode="auto">
          <a:xfrm>
            <a:off x="508794" y="54102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4" name="Rectangle 8"/>
          <p:cNvSpPr>
            <a:spLocks/>
          </p:cNvSpPr>
          <p:nvPr/>
        </p:nvSpPr>
        <p:spPr bwMode="auto">
          <a:xfrm>
            <a:off x="3328194" y="4114800"/>
            <a:ext cx="1155813"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5" name="Rectangle 9"/>
          <p:cNvSpPr>
            <a:spLocks/>
          </p:cNvSpPr>
          <p:nvPr/>
        </p:nvSpPr>
        <p:spPr bwMode="auto">
          <a:xfrm>
            <a:off x="292894" y="6870700"/>
            <a:ext cx="4910959"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200" dirty="0" err="1">
                <a:solidFill>
                  <a:schemeClr val="tx1"/>
                </a:solidFill>
                <a:latin typeface="Courier" charset="0"/>
                <a:ea typeface="ＭＳ Ｐゴシック" charset="0"/>
                <a:cs typeface="Courier" charset="0"/>
                <a:sym typeface="Courier" charset="0"/>
              </a:rPr>
              <a:t>resource_collection</a:t>
            </a:r>
            <a:r>
              <a:rPr lang="en-US" sz="2200" dirty="0">
                <a:solidFill>
                  <a:schemeClr val="tx1"/>
                </a:solidFill>
                <a:latin typeface="Courier" charset="0"/>
                <a:ea typeface="ＭＳ Ｐゴシック" charset="0"/>
                <a:cs typeface="Courier" charset="0"/>
                <a:sym typeface="Courier" charset="0"/>
              </a:rPr>
              <a:t> = [</a:t>
            </a:r>
          </a:p>
        </p:txBody>
      </p:sp>
      <p:sp>
        <p:nvSpPr>
          <p:cNvPr id="516106" name="Rectangle 10"/>
          <p:cNvSpPr>
            <a:spLocks/>
          </p:cNvSpPr>
          <p:nvPr/>
        </p:nvSpPr>
        <p:spPr bwMode="auto">
          <a:xfrm>
            <a:off x="508794" y="5715000"/>
            <a:ext cx="38862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7" name="Rectangle 11"/>
          <p:cNvSpPr>
            <a:spLocks/>
          </p:cNvSpPr>
          <p:nvPr/>
        </p:nvSpPr>
        <p:spPr bwMode="auto">
          <a:xfrm>
            <a:off x="127794" y="1943100"/>
            <a:ext cx="8153400" cy="4343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08" name="Rectangle 12"/>
          <p:cNvSpPr>
            <a:spLocks/>
          </p:cNvSpPr>
          <p:nvPr/>
        </p:nvSpPr>
        <p:spPr bwMode="auto">
          <a:xfrm>
            <a:off x="1956594" y="4114800"/>
            <a:ext cx="1143000" cy="3048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
        <p:nvSpPr>
          <p:cNvPr id="516109" name="Rectangle 13"/>
          <p:cNvSpPr>
            <a:spLocks/>
          </p:cNvSpPr>
          <p:nvPr/>
        </p:nvSpPr>
        <p:spPr bwMode="auto">
          <a:xfrm>
            <a:off x="127794" y="6692900"/>
            <a:ext cx="8153400" cy="2108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6110" name="Rectangle 14"/>
          <p:cNvSpPr>
            <a:spLocks/>
          </p:cNvSpPr>
          <p:nvPr/>
        </p:nvSpPr>
        <p:spPr bwMode="auto">
          <a:xfrm>
            <a:off x="8395521" y="1491734"/>
            <a:ext cx="13516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2400">
                <a:solidFill>
                  <a:schemeClr val="tx1"/>
                </a:solidFill>
                <a:ea typeface="ＭＳ Ｐゴシック" charset="0"/>
                <a:cs typeface="Gill Sans" charset="0"/>
              </a:rPr>
              <a:t>Execution</a:t>
            </a:r>
          </a:p>
        </p:txBody>
      </p:sp>
      <p:grpSp>
        <p:nvGrpSpPr>
          <p:cNvPr id="516118" name="Group 22"/>
          <p:cNvGrpSpPr>
            <a:grpSpLocks/>
          </p:cNvGrpSpPr>
          <p:nvPr/>
        </p:nvGrpSpPr>
        <p:grpSpPr bwMode="auto">
          <a:xfrm>
            <a:off x="8928971" y="2209800"/>
            <a:ext cx="6763725" cy="679451"/>
            <a:chOff x="0" y="15"/>
            <a:chExt cx="3872" cy="389"/>
          </a:xfrm>
        </p:grpSpPr>
        <p:sp>
          <p:nvSpPr>
            <p:cNvPr id="516111" name="Line 15"/>
            <p:cNvSpPr>
              <a:spLocks noChangeShapeType="1"/>
            </p:cNvSpPr>
            <p:nvPr/>
          </p:nvSpPr>
          <p:spPr bwMode="auto">
            <a:xfrm rot="10800000" flipH="1">
              <a:off x="2400" y="223"/>
              <a:ext cx="509"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2" name="Line 16"/>
            <p:cNvSpPr>
              <a:spLocks noChangeShapeType="1"/>
            </p:cNvSpPr>
            <p:nvPr/>
          </p:nvSpPr>
          <p:spPr bwMode="auto">
            <a:xfrm>
              <a:off x="739" y="214"/>
              <a:ext cx="508"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500"/>
            </a:p>
          </p:txBody>
        </p:sp>
        <p:sp>
          <p:nvSpPr>
            <p:cNvPr id="516113" name="Rectangle 17"/>
            <p:cNvSpPr>
              <a:spLocks/>
            </p:cNvSpPr>
            <p:nvPr/>
          </p:nvSpPr>
          <p:spPr bwMode="auto">
            <a:xfrm>
              <a:off x="1221" y="20"/>
              <a:ext cx="1192" cy="37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Is </a:t>
              </a:r>
              <a:r>
                <a:rPr lang="en-US" sz="1500" dirty="0" smtClean="0">
                  <a:solidFill>
                    <a:schemeClr val="tx1"/>
                  </a:solidFill>
                  <a:ea typeface="ＭＳ Ｐゴシック" charset="0"/>
                  <a:cs typeface="Gill Sans" charset="0"/>
                </a:rPr>
                <a:t>IIS package </a:t>
              </a:r>
              <a:r>
                <a:rPr lang="en-US" sz="1500" dirty="0">
                  <a:solidFill>
                    <a:schemeClr val="tx1"/>
                  </a:solidFill>
                  <a:ea typeface="ＭＳ Ｐゴシック" charset="0"/>
                  <a:cs typeface="Gill Sans" charset="0"/>
                </a:rPr>
                <a:t>currently installed?</a:t>
              </a:r>
              <a:r>
                <a:rPr lang="en-US" sz="1500" b="1" dirty="0">
                  <a:solidFill>
                    <a:schemeClr val="tx1"/>
                  </a:solidFill>
                  <a:latin typeface="Courier" charset="0"/>
                  <a:ea typeface="ＭＳ Ｐゴシック" charset="0"/>
                  <a:cs typeface="Courier" charset="0"/>
                  <a:sym typeface="Courier" charset="0"/>
                </a:rPr>
                <a:t> </a:t>
              </a:r>
            </a:p>
          </p:txBody>
        </p:sp>
        <p:sp>
          <p:nvSpPr>
            <p:cNvPr id="516114" name="Rectangle 18"/>
            <p:cNvSpPr>
              <a:spLocks/>
            </p:cNvSpPr>
            <p:nvPr/>
          </p:nvSpPr>
          <p:spPr bwMode="auto">
            <a:xfrm>
              <a:off x="0" y="96"/>
              <a:ext cx="816" cy="216"/>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Do nothing</a:t>
              </a:r>
            </a:p>
          </p:txBody>
        </p:sp>
        <p:sp>
          <p:nvSpPr>
            <p:cNvPr id="516115" name="Rectangle 19"/>
            <p:cNvSpPr>
              <a:spLocks/>
            </p:cNvSpPr>
            <p:nvPr/>
          </p:nvSpPr>
          <p:spPr bwMode="auto">
            <a:xfrm>
              <a:off x="2808" y="36"/>
              <a:ext cx="1064" cy="368"/>
            </a:xfrm>
            <a:prstGeom prst="rect">
              <a:avLst/>
            </a:prstGeom>
            <a:solidFill>
              <a:schemeClr val="accent1">
                <a:lumMod val="20000"/>
                <a:lumOff val="80000"/>
              </a:schemeClr>
            </a:solidFill>
            <a:ln w="12700" cap="flat">
              <a:solidFill>
                <a:schemeClr val="tx1"/>
              </a:solidFill>
              <a:prstDash val="solid"/>
              <a:miter lim="800000"/>
              <a:headEnd type="none" w="med" len="med"/>
              <a:tailEnd type="none" w="med" len="med"/>
            </a:ln>
          </p:spPr>
          <p:txBody>
            <a:bodyPr lIns="0" tIns="0" rIns="0" bIns="0" anchor="ctr"/>
            <a:lstStyle/>
            <a:p>
              <a:pPr algn="ctr"/>
              <a:r>
                <a:rPr lang="en-US" sz="1500" dirty="0">
                  <a:solidFill>
                    <a:schemeClr val="tx1"/>
                  </a:solidFill>
                  <a:ea typeface="ＭＳ Ｐゴシック" charset="0"/>
                  <a:cs typeface="Gill Sans" charset="0"/>
                </a:rPr>
                <a:t>Install </a:t>
              </a:r>
              <a:r>
                <a:rPr lang="en-US" sz="1500" dirty="0" smtClean="0">
                  <a:solidFill>
                    <a:schemeClr val="tx1"/>
                  </a:solidFill>
                  <a:ea typeface="ＭＳ Ｐゴシック" charset="0"/>
                  <a:cs typeface="Gill Sans" charset="0"/>
                </a:rPr>
                <a:t>IIS </a:t>
              </a:r>
              <a:br>
                <a:rPr lang="en-US" sz="1500" dirty="0" smtClean="0">
                  <a:solidFill>
                    <a:schemeClr val="tx1"/>
                  </a:solidFill>
                  <a:ea typeface="ＭＳ Ｐゴシック" charset="0"/>
                  <a:cs typeface="Gill Sans" charset="0"/>
                </a:rPr>
              </a:br>
              <a:r>
                <a:rPr lang="en-US" sz="1500" dirty="0" smtClean="0">
                  <a:solidFill>
                    <a:schemeClr val="tx1"/>
                  </a:solidFill>
                  <a:ea typeface="ＭＳ Ｐゴシック" charset="0"/>
                  <a:cs typeface="Gill Sans" charset="0"/>
                </a:rPr>
                <a:t>package</a:t>
              </a:r>
              <a:endParaRPr lang="en-US" sz="1500" dirty="0">
                <a:solidFill>
                  <a:schemeClr val="tx1"/>
                </a:solidFill>
                <a:ea typeface="ＭＳ Ｐゴシック" charset="0"/>
                <a:cs typeface="Gill Sans" charset="0"/>
              </a:endParaRPr>
            </a:p>
          </p:txBody>
        </p:sp>
        <p:sp>
          <p:nvSpPr>
            <p:cNvPr id="516116" name="Rectangle 20"/>
            <p:cNvSpPr>
              <a:spLocks/>
            </p:cNvSpPr>
            <p:nvPr/>
          </p:nvSpPr>
          <p:spPr bwMode="auto">
            <a:xfrm>
              <a:off x="935" y="15"/>
              <a:ext cx="19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Yes</a:t>
              </a:r>
            </a:p>
          </p:txBody>
        </p:sp>
        <p:sp>
          <p:nvSpPr>
            <p:cNvPr id="516117" name="Rectangle 21"/>
            <p:cNvSpPr>
              <a:spLocks/>
            </p:cNvSpPr>
            <p:nvPr/>
          </p:nvSpPr>
          <p:spPr bwMode="auto">
            <a:xfrm>
              <a:off x="2520" y="47"/>
              <a:ext cx="15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500">
                  <a:solidFill>
                    <a:schemeClr val="tx1"/>
                  </a:solidFill>
                  <a:ea typeface="ＭＳ Ｐゴシック" charset="0"/>
                  <a:cs typeface="Gill Sans" charset="0"/>
                </a:rPr>
                <a:t>No</a:t>
              </a:r>
            </a:p>
          </p:txBody>
        </p:sp>
      </p:grpSp>
      <p:sp>
        <p:nvSpPr>
          <p:cNvPr id="516161" name="Rectangle 65"/>
          <p:cNvSpPr>
            <a:spLocks/>
          </p:cNvSpPr>
          <p:nvPr/>
        </p:nvSpPr>
        <p:spPr bwMode="auto">
          <a:xfrm>
            <a:off x="8408221" y="1943100"/>
            <a:ext cx="7785861" cy="680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 name="Rectangle 6"/>
          <p:cNvSpPr>
            <a:spLocks/>
          </p:cNvSpPr>
          <p:nvPr/>
        </p:nvSpPr>
        <p:spPr bwMode="auto">
          <a:xfrm>
            <a:off x="432594" y="2819400"/>
            <a:ext cx="5867400" cy="381000"/>
          </a:xfrm>
          <a:prstGeom prst="rect">
            <a:avLst/>
          </a:prstGeom>
          <a:solidFill>
            <a:srgbClr val="8D8D8D">
              <a:alpha val="29999"/>
            </a:srgbClr>
          </a:solidFill>
          <a:ln>
            <a:noFill/>
          </a:ln>
          <a:extLst>
            <a:ext uri="{91240B29-F687-4f45-9708-019B960494DF}">
              <a14:hiddenLine xmlns:a14="http://schemas.microsoft.com/office/drawing/2010/main" w="25400" cap="flat">
                <a:solidFill>
                  <a:schemeClr val="tx1">
                    <a:alpha val="29999"/>
                  </a:scheme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510005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6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516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6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499"/>
                                          </p:stCondLst>
                                        </p:cTn>
                                        <p:tgtEl>
                                          <p:spTgt spid="516150"/>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610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1610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51610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16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16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499"/>
                                          </p:stCondLst>
                                        </p:cTn>
                                        <p:tgtEl>
                                          <p:spTgt spid="51613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499"/>
                                          </p:stCondLst>
                                        </p:cTn>
                                        <p:tgtEl>
                                          <p:spTgt spid="51610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610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516129"/>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499"/>
                                          </p:stCondLst>
                                        </p:cTn>
                                        <p:tgtEl>
                                          <p:spTgt spid="516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2" grpId="0" animBg="1"/>
      <p:bldP spid="516102" grpId="1" animBg="1"/>
      <p:bldP spid="516103" grpId="0" animBg="1"/>
      <p:bldP spid="516103" grpId="1" animBg="1"/>
      <p:bldP spid="516104" grpId="0" animBg="1"/>
      <p:bldP spid="516104" grpId="1" animBg="1"/>
      <p:bldP spid="516106" grpId="0" animBg="1"/>
      <p:bldP spid="516108" grpId="0" animBg="1"/>
      <p:bldP spid="516108" grpId="1" animBg="1"/>
      <p:bldP spid="68" grpId="0" animBg="1"/>
      <p:bldP spid="68" grpId="1"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1"/>
          <p:cNvSpPr>
            <a:spLocks noGrp="1" noChangeArrowheads="1"/>
          </p:cNvSpPr>
          <p:nvPr>
            <p:ph type="title"/>
          </p:nvPr>
        </p:nvSpPr>
        <p:spPr>
          <a:ln/>
        </p:spPr>
        <p:txBody>
          <a:bodyPr/>
          <a:lstStyle/>
          <a:p>
            <a:r>
              <a:rPr lang="en-US"/>
              <a:t>Recipe order is important!</a:t>
            </a:r>
          </a:p>
        </p:txBody>
      </p:sp>
      <p:sp>
        <p:nvSpPr>
          <p:cNvPr id="519170" name="Rectangle 2"/>
          <p:cNvSpPr>
            <a:spLocks noGrp="1" noChangeArrowheads="1"/>
          </p:cNvSpPr>
          <p:nvPr>
            <p:ph type="body" idx="1"/>
          </p:nvPr>
        </p:nvSpPr>
        <p:spPr>
          <a:xfrm>
            <a:off x="800178" y="1879600"/>
            <a:ext cx="14657232" cy="5626100"/>
          </a:xfrm>
          <a:ln/>
        </p:spPr>
        <p:txBody>
          <a:bodyPr/>
          <a:lstStyle/>
          <a:p>
            <a:r>
              <a:rPr lang="en-US"/>
              <a:t>Recipes are executed in the order they appear in the run list </a:t>
            </a:r>
          </a:p>
          <a:p>
            <a:endParaRPr lang="en-US"/>
          </a:p>
          <a:p>
            <a:endParaRPr lang="en-US"/>
          </a:p>
          <a:p>
            <a:r>
              <a:rPr lang="en-US"/>
              <a:t>These recipes are invoked in the following order</a:t>
            </a:r>
          </a:p>
        </p:txBody>
      </p:sp>
      <p:sp>
        <p:nvSpPr>
          <p:cNvPr id="519171" name="Rectangle 3"/>
          <p:cNvSpPr>
            <a:spLocks/>
          </p:cNvSpPr>
          <p:nvPr/>
        </p:nvSpPr>
        <p:spPr bwMode="auto">
          <a:xfrm>
            <a:off x="1880394" y="6096000"/>
            <a:ext cx="981778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700" dirty="0">
                <a:solidFill>
                  <a:schemeClr val="tx1"/>
                </a:solidFill>
                <a:ea typeface="ＭＳ Ｐゴシック" charset="0"/>
                <a:cs typeface="Gill Sans" charset="0"/>
              </a:rPr>
              <a:t>1. recipe[</a:t>
            </a:r>
            <a:r>
              <a:rPr lang="en-US" sz="4700" dirty="0" err="1">
                <a:solidFill>
                  <a:schemeClr val="tx1"/>
                </a:solidFill>
                <a:ea typeface="ＭＳ Ｐゴシック" charset="0"/>
                <a:cs typeface="Gill Sans" charset="0"/>
              </a:rPr>
              <a:t>ntp</a:t>
            </a:r>
            <a:r>
              <a:rPr lang="en-US" sz="4700" dirty="0">
                <a:solidFill>
                  <a:schemeClr val="tx1"/>
                </a:solidFill>
                <a:ea typeface="ＭＳ Ｐゴシック" charset="0"/>
                <a:cs typeface="Gill Sans" charset="0"/>
              </a:rPr>
              <a:t>::client]</a:t>
            </a:r>
          </a:p>
          <a:p>
            <a:pPr algn="l"/>
            <a:r>
              <a:rPr lang="en-US" sz="4700" dirty="0">
                <a:solidFill>
                  <a:schemeClr val="tx1"/>
                </a:solidFill>
                <a:ea typeface="ＭＳ Ｐゴシック" charset="0"/>
                <a:cs typeface="Gill Sans" charset="0"/>
              </a:rPr>
              <a:t>2. recipe[</a:t>
            </a:r>
            <a:r>
              <a:rPr lang="en-US" sz="4700" dirty="0" err="1">
                <a:solidFill>
                  <a:schemeClr val="tx1"/>
                </a:solidFill>
                <a:ea typeface="ＭＳ Ｐゴシック" charset="0"/>
                <a:cs typeface="Gill Sans" charset="0"/>
              </a:rPr>
              <a:t>openssh</a:t>
            </a:r>
            <a:r>
              <a:rPr lang="en-US" sz="4700" dirty="0">
                <a:solidFill>
                  <a:schemeClr val="tx1"/>
                </a:solidFill>
                <a:ea typeface="ＭＳ Ｐゴシック" charset="0"/>
                <a:cs typeface="Gill Sans" charset="0"/>
              </a:rPr>
              <a:t>::server]</a:t>
            </a:r>
          </a:p>
          <a:p>
            <a:pPr algn="l"/>
            <a:r>
              <a:rPr lang="en-US" sz="4700" dirty="0">
                <a:solidFill>
                  <a:schemeClr val="tx1"/>
                </a:solidFill>
                <a:ea typeface="ＭＳ Ｐゴシック" charset="0"/>
                <a:cs typeface="Gill Sans" charset="0"/>
              </a:rPr>
              <a:t>3. recipe</a:t>
            </a:r>
            <a:r>
              <a:rPr lang="en-US" sz="4700" dirty="0" smtClean="0">
                <a:solidFill>
                  <a:schemeClr val="tx1"/>
                </a:solidFill>
                <a:ea typeface="ＭＳ Ｐゴシック" charset="0"/>
                <a:cs typeface="Gill Sans" charset="0"/>
              </a:rPr>
              <a:t>[</a:t>
            </a:r>
            <a:r>
              <a:rPr lang="en-US" sz="4700" dirty="0" err="1" smtClean="0">
                <a:solidFill>
                  <a:schemeClr val="tx1"/>
                </a:solidFill>
                <a:ea typeface="ＭＳ Ｐゴシック" charset="0"/>
                <a:cs typeface="Gill Sans" charset="0"/>
              </a:rPr>
              <a:t>iis</a:t>
            </a:r>
            <a:r>
              <a:rPr lang="en-US" sz="4700" dirty="0" smtClean="0">
                <a:solidFill>
                  <a:schemeClr val="tx1"/>
                </a:solidFill>
                <a:ea typeface="ＭＳ Ｐゴシック" charset="0"/>
                <a:cs typeface="Gill Sans" charset="0"/>
              </a:rPr>
              <a:t>:</a:t>
            </a:r>
            <a:r>
              <a:rPr lang="en-US" sz="4700" dirty="0">
                <a:solidFill>
                  <a:schemeClr val="tx1"/>
                </a:solidFill>
                <a:ea typeface="ＭＳ Ｐゴシック" charset="0"/>
                <a:cs typeface="Gill Sans" charset="0"/>
              </a:rPr>
              <a:t>:server]</a:t>
            </a:r>
          </a:p>
        </p:txBody>
      </p:sp>
      <p:sp>
        <p:nvSpPr>
          <p:cNvPr id="519172" name="Rectangle 4"/>
          <p:cNvSpPr>
            <a:spLocks/>
          </p:cNvSpPr>
          <p:nvPr/>
        </p:nvSpPr>
        <p:spPr bwMode="auto">
          <a:xfrm>
            <a:off x="622361" y="3733800"/>
            <a:ext cx="15228788" cy="850900"/>
          </a:xfrm>
          <a:prstGeom prst="rect">
            <a:avLst/>
          </a:prstGeom>
          <a:solidFill>
            <a:srgbClr val="FFFFFF"/>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400" dirty="0">
                <a:solidFill>
                  <a:schemeClr val="tx1"/>
                </a:solidFill>
                <a:latin typeface="Courier" charset="0"/>
                <a:ea typeface="ＭＳ Ｐゴシック" charset="0"/>
                <a:cs typeface="Courier" charset="0"/>
                <a:sym typeface="Courier" charset="0"/>
              </a:rPr>
              <a:t>Run List:  recipe[</a:t>
            </a:r>
            <a:r>
              <a:rPr lang="en-US" sz="2400" dirty="0" err="1">
                <a:solidFill>
                  <a:schemeClr val="tx1"/>
                </a:solidFill>
                <a:latin typeface="Courier" charset="0"/>
                <a:ea typeface="ＭＳ Ｐゴシック" charset="0"/>
                <a:cs typeface="Courier" charset="0"/>
                <a:sym typeface="Courier" charset="0"/>
              </a:rPr>
              <a:t>ntp</a:t>
            </a:r>
            <a:r>
              <a:rPr lang="en-US" sz="2400" dirty="0">
                <a:solidFill>
                  <a:schemeClr val="tx1"/>
                </a:solidFill>
                <a:latin typeface="Courier" charset="0"/>
                <a:ea typeface="ＭＳ Ｐゴシック" charset="0"/>
                <a:cs typeface="Courier" charset="0"/>
                <a:sym typeface="Courier" charset="0"/>
              </a:rPr>
              <a:t>::client], recipe[</a:t>
            </a:r>
            <a:r>
              <a:rPr lang="en-US" sz="2400" dirty="0" err="1">
                <a:solidFill>
                  <a:schemeClr val="tx1"/>
                </a:solidFill>
                <a:latin typeface="Courier" charset="0"/>
                <a:ea typeface="ＭＳ Ｐゴシック" charset="0"/>
                <a:cs typeface="Courier" charset="0"/>
                <a:sym typeface="Courier" charset="0"/>
              </a:rPr>
              <a:t>openssh</a:t>
            </a:r>
            <a:r>
              <a:rPr lang="en-US" sz="2400" dirty="0">
                <a:solidFill>
                  <a:schemeClr val="tx1"/>
                </a:solidFill>
                <a:latin typeface="Courier" charset="0"/>
                <a:ea typeface="ＭＳ Ｐゴシック" charset="0"/>
                <a:cs typeface="Courier" charset="0"/>
                <a:sym typeface="Courier" charset="0"/>
              </a:rPr>
              <a:t>::server], recipe</a:t>
            </a:r>
            <a:r>
              <a:rPr lang="en-US" sz="2400" dirty="0" smtClean="0">
                <a:solidFill>
                  <a:schemeClr val="tx1"/>
                </a:solidFill>
                <a:latin typeface="Courier" charset="0"/>
                <a:ea typeface="ＭＳ Ｐゴシック" charset="0"/>
                <a:cs typeface="Courier" charset="0"/>
                <a:sym typeface="Courier" charset="0"/>
              </a:rPr>
              <a:t>[</a:t>
            </a:r>
            <a:r>
              <a:rPr lang="en-US" sz="2400" dirty="0" err="1" smtClean="0">
                <a:solidFill>
                  <a:schemeClr val="tx1"/>
                </a:solidFill>
                <a:latin typeface="Courier" charset="0"/>
                <a:ea typeface="ＭＳ Ｐゴシック" charset="0"/>
                <a:cs typeface="Courier" charset="0"/>
                <a:sym typeface="Courier" charset="0"/>
              </a:rPr>
              <a:t>iis</a:t>
            </a:r>
            <a:r>
              <a:rPr lang="en-US" sz="2400" dirty="0" smtClean="0">
                <a:solidFill>
                  <a:schemeClr val="tx1"/>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:server]</a:t>
            </a:r>
          </a:p>
        </p:txBody>
      </p:sp>
      <p:cxnSp>
        <p:nvCxnSpPr>
          <p:cNvPr id="7" name="Straight Arrow Connector 6"/>
          <p:cNvCxnSpPr/>
          <p:nvPr/>
        </p:nvCxnSpPr>
        <p:spPr bwMode="auto">
          <a:xfrm>
            <a:off x="2794794" y="3886200"/>
            <a:ext cx="12420600" cy="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1346994" y="6096000"/>
            <a:ext cx="0" cy="2362200"/>
          </a:xfrm>
          <a:prstGeom prst="straightConnector1">
            <a:avLst/>
          </a:prstGeom>
          <a:blipFill dpi="0" rotWithShape="0">
            <a:blip r:embed="rId3">
              <a:extLst>
                <a:ext uri="{28A0092B-C50C-407E-A947-70E740481C1C}">
                  <a14:useLocalDpi xmlns:a14="http://schemas.microsoft.com/office/drawing/2010/main" val="0"/>
                </a:ext>
              </a:extLst>
            </a:blip>
            <a:srcRect/>
            <a:tile tx="0" ty="0" sx="100000" sy="100000" flip="none" algn="tl"/>
          </a:blipFill>
          <a:ln w="76200" cap="flat" cmpd="sng" algn="ctr">
            <a:solidFill>
              <a:srgbClr val="FF66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9332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1217" name="Rectangle 1"/>
          <p:cNvSpPr>
            <a:spLocks/>
          </p:cNvSpPr>
          <p:nvPr/>
        </p:nvSpPr>
        <p:spPr bwMode="auto">
          <a:xfrm>
            <a:off x="8281194" y="2336800"/>
            <a:ext cx="7848600"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sz="2200"/>
          </a:p>
        </p:txBody>
      </p:sp>
      <p:sp>
        <p:nvSpPr>
          <p:cNvPr id="521218" name="Rectangle 2"/>
          <p:cNvSpPr>
            <a:spLocks/>
          </p:cNvSpPr>
          <p:nvPr/>
        </p:nvSpPr>
        <p:spPr bwMode="auto">
          <a:xfrm>
            <a:off x="425492" y="4953000"/>
            <a:ext cx="777950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1035050" indent="-1035050"/>
            <a:r>
              <a:rPr lang="en-US" sz="2000" dirty="0" err="1">
                <a:latin typeface="Courier" charset="0"/>
                <a:ea typeface="ＭＳ Ｐゴシック" charset="0"/>
                <a:cs typeface="Courier" charset="0"/>
                <a:sym typeface="Courier" charset="0"/>
              </a:rPr>
              <a:t>windows_registry</a:t>
            </a:r>
            <a:r>
              <a:rPr lang="en-US" sz="2000" dirty="0">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r>
              <a:rPr lang="en-US" sz="2000" dirty="0">
                <a:solidFill>
                  <a:schemeClr val="tx1"/>
                </a:solidFill>
                <a:latin typeface="Courier" charset="0"/>
                <a:ea typeface="ＭＳ Ｐゴシック" charset="0"/>
                <a:cs typeface="Courier" charset="0"/>
                <a:sym typeface="Courier" charset="0"/>
              </a:rPr>
              <a:t> </a:t>
            </a:r>
            <a:r>
              <a:rPr lang="en-US" sz="2000" dirty="0" err="1" smtClean="0">
                <a:solidFill>
                  <a:schemeClr val="tx1"/>
                </a:solidFill>
                <a:latin typeface="Courier" charset="0"/>
                <a:ea typeface="ＭＳ Ｐゴシック" charset="0"/>
                <a:cs typeface="Courier" charset="0"/>
                <a:sym typeface="Courier" charset="0"/>
              </a:rPr>
              <a:t>values</a:t>
            </a:r>
            <a:r>
              <a:rPr lang="en-US" sz="2000" dirty="0" err="1">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FdenyTSConnections</a:t>
            </a:r>
            <a:r>
              <a:rPr lang="en-US" sz="2000" dirty="0" smtClean="0">
                <a:solidFill>
                  <a:srgbClr val="A40800"/>
                </a:solidFill>
                <a:latin typeface="Courier" charset="0"/>
                <a:ea typeface="ＭＳ Ｐゴシック" charset="0"/>
                <a:cs typeface="Courier" charset="0"/>
                <a:sym typeface="Courier" charset="0"/>
              </a:rPr>
              <a:t>" =&gt; 0</a:t>
            </a:r>
            <a:endParaRPr lang="en-US" sz="2000" dirty="0" smtClean="0">
              <a:solidFill>
                <a:schemeClr val="tx1"/>
              </a:solidFill>
              <a:latin typeface="Courier" charset="0"/>
              <a:ea typeface="ＭＳ Ｐゴシック" charset="0"/>
              <a:cs typeface="Courier" charset="0"/>
              <a:sym typeface="Courier" charset="0"/>
            </a:endParaRP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19" name="Rectangle 3"/>
          <p:cNvSpPr>
            <a:spLocks/>
          </p:cNvSpPr>
          <p:nvPr/>
        </p:nvSpPr>
        <p:spPr bwMode="auto">
          <a:xfrm>
            <a:off x="419142" y="67056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"W3SVC"</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a:t>
            </a:r>
          </a:p>
          <a:p>
            <a:pPr algn="l"/>
            <a:r>
              <a:rPr lang="en-US" sz="2000" b="1" dirty="0">
                <a:solidFill>
                  <a:srgbClr val="008000"/>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smtClean="0">
                <a:solidFill>
                  <a:srgbClr val="19177C"/>
                </a:solidFill>
                <a:latin typeface="Courier" charset="0"/>
                <a:ea typeface="ＭＳ Ｐゴシック" charset="0"/>
                <a:cs typeface="Courier" charset="0"/>
                <a:sym typeface="Courier" charset="0"/>
              </a:rPr>
              <a:t>:</a:t>
            </a:r>
            <a:r>
              <a:rPr lang="en-US" sz="2000" dirty="0" err="1" smtClean="0">
                <a:solidFill>
                  <a:srgbClr val="19177C"/>
                </a:solidFill>
                <a:latin typeface="Courier" charset="0"/>
                <a:ea typeface="ＭＳ Ｐゴシック" charset="0"/>
                <a:cs typeface="Courier" charset="0"/>
                <a:sym typeface="Courier" charset="0"/>
              </a:rPr>
              <a:t>disable,:stop</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0" name="Rectangle 4"/>
          <p:cNvSpPr>
            <a:spLocks/>
          </p:cNvSpPr>
          <p:nvPr/>
        </p:nvSpPr>
        <p:spPr bwMode="auto">
          <a:xfrm>
            <a:off x="419140" y="2425700"/>
            <a:ext cx="8166854"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chemeClr val="tx1"/>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marL="1035050" indent="-1035050"/>
            <a:r>
              <a:rPr lang="en-US" sz="2000" dirty="0">
                <a:solidFill>
                  <a:srgbClr val="19177C"/>
                </a:solidFill>
                <a:latin typeface="Courier" charset="0"/>
                <a:ea typeface="ＭＳ Ｐゴシック" charset="0"/>
                <a:cs typeface="Courier" charset="0"/>
                <a:sym typeface="Courier" charset="0"/>
              </a:rPr>
              <a:t> </a:t>
            </a:r>
            <a:r>
              <a:rPr lang="en-US" sz="2000" dirty="0">
                <a:latin typeface="Courier" charset="0"/>
                <a:ea typeface="ＭＳ Ｐゴシック" charset="0"/>
                <a:cs typeface="Courier" charset="0"/>
                <a:sym typeface="Courier" charset="0"/>
              </a:rPr>
              <a:t>source</a:t>
            </a:r>
            <a:r>
              <a:rPr lang="en-US" sz="2000" dirty="0">
                <a:solidFill>
                  <a:srgbClr val="19177C"/>
                </a:solidFill>
                <a:latin typeface="Courier" charset="0"/>
                <a:ea typeface="ＭＳ Ｐゴシック" charset="0"/>
                <a:cs typeface="Courier" charset="0"/>
                <a:sym typeface="Courier" charset="0"/>
              </a:rPr>
              <a:t> "</a:t>
            </a:r>
            <a:r>
              <a:rPr lang="en-US" sz="2000" dirty="0">
                <a:solidFill>
                  <a:srgbClr val="A40800"/>
                </a:solidFill>
                <a:latin typeface="Courier" charset="0"/>
                <a:ea typeface="ＭＳ Ｐゴシック" charset="0"/>
                <a:cs typeface="Courier" charset="0"/>
                <a:sym typeface="Courier" charset="0"/>
              </a:rPr>
              <a:t>http://</a:t>
            </a:r>
            <a:r>
              <a:rPr lang="en-US" sz="2000" dirty="0" err="1">
                <a:solidFill>
                  <a:srgbClr val="A40800"/>
                </a:solidFill>
                <a:latin typeface="Courier" charset="0"/>
                <a:ea typeface="ＭＳ Ｐゴシック" charset="0"/>
                <a:cs typeface="Courier" charset="0"/>
                <a:sym typeface="Courier" charset="0"/>
              </a:rPr>
              <a:t>download.microsoft.com</a:t>
            </a:r>
            <a:r>
              <a:rPr lang="en-US" sz="2000" dirty="0">
                <a:solidFill>
                  <a:srgbClr val="A40800"/>
                </a:solidFill>
                <a:latin typeface="Courier" charset="0"/>
                <a:ea typeface="ＭＳ Ｐゴシック" charset="0"/>
                <a:cs typeface="Courier" charset="0"/>
                <a:sym typeface="Courier" charset="0"/>
              </a:rPr>
              <a:t>/download/dotNetFx40_Full_x86_x64.exe</a:t>
            </a:r>
            <a:r>
              <a:rPr lang="en-US" sz="2000" dirty="0">
                <a:solidFill>
                  <a:srgbClr val="19177C"/>
                </a:solidFill>
                <a:latin typeface="Courier" charset="0"/>
                <a:ea typeface="ＭＳ Ｐゴシック" charset="0"/>
                <a:cs typeface="Courier" charset="0"/>
                <a:sym typeface="Courier" charset="0"/>
              </a:rPr>
              <a:t>"</a:t>
            </a:r>
          </a:p>
          <a:p>
            <a:r>
              <a:rPr lang="en-US" sz="2000" dirty="0">
                <a:solidFill>
                  <a:srgbClr val="19177C"/>
                </a:solidFill>
                <a:latin typeface="Courier" charset="0"/>
                <a:ea typeface="ＭＳ Ｐゴシック" charset="0"/>
                <a:cs typeface="Courier" charset="0"/>
                <a:sym typeface="Courier" charset="0"/>
              </a:rPr>
              <a:t> </a:t>
            </a:r>
            <a:r>
              <a:rPr lang="en-US" sz="2000" dirty="0" smtClean="0">
                <a:solidFill>
                  <a:srgbClr val="000000"/>
                </a:solidFill>
                <a:latin typeface="Courier" charset="0"/>
                <a:ea typeface="ＭＳ Ｐゴシック" charset="0"/>
                <a:cs typeface="Courier" charset="0"/>
                <a:sym typeface="Courier" charset="0"/>
              </a:rPr>
              <a:t>options</a:t>
            </a:r>
            <a:r>
              <a:rPr lang="en-US" sz="2000" dirty="0" smtClean="0">
                <a:solidFill>
                  <a:srgbClr val="19177C"/>
                </a:solidFill>
                <a:latin typeface="Courier" charset="0"/>
                <a:ea typeface="ＭＳ Ｐゴシック" charset="0"/>
                <a:cs typeface="Courier" charset="0"/>
                <a:sym typeface="Courier" charset="0"/>
              </a:rPr>
              <a:t> </a:t>
            </a:r>
            <a:r>
              <a:rPr lang="en-US" sz="2000" dirty="0">
                <a:solidFill>
                  <a:srgbClr val="19177C"/>
                </a:solidFill>
                <a:latin typeface="Courier" charset="0"/>
                <a:ea typeface="ＭＳ Ｐゴシック" charset="0"/>
                <a:cs typeface="Courier" charset="0"/>
                <a:sym typeface="Courier" charset="0"/>
              </a:rPr>
              <a:t>"/quiet /</a:t>
            </a:r>
            <a:r>
              <a:rPr lang="en-US" sz="2000" dirty="0" err="1">
                <a:solidFill>
                  <a:srgbClr val="19177C"/>
                </a:solidFill>
                <a:latin typeface="Courier" charset="0"/>
                <a:ea typeface="ＭＳ Ｐゴシック" charset="0"/>
                <a:cs typeface="Courier" charset="0"/>
                <a:sym typeface="Courier" charset="0"/>
              </a:rPr>
              <a:t>norestart</a:t>
            </a:r>
            <a:r>
              <a:rPr lang="en-US" sz="2000" dirty="0" smtClean="0">
                <a:solidFill>
                  <a:srgbClr val="19177C"/>
                </a:solidFill>
                <a:latin typeface="Courier" charset="0"/>
                <a:ea typeface="ＭＳ Ｐゴシック" charset="0"/>
                <a:cs typeface="Courier" charset="0"/>
                <a:sym typeface="Courier" charset="0"/>
              </a:rPr>
              <a: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1221" name="Rectangle 5"/>
          <p:cNvSpPr>
            <a:spLocks noGrp="1" noChangeArrowheads="1"/>
          </p:cNvSpPr>
          <p:nvPr>
            <p:ph type="title"/>
          </p:nvPr>
        </p:nvSpPr>
        <p:spPr>
          <a:ln/>
        </p:spPr>
        <p:txBody>
          <a:bodyPr/>
          <a:lstStyle/>
          <a:p>
            <a:r>
              <a:rPr lang="en-US" sz="6100"/>
              <a:t>Resource Collection - Multiple Recipes</a:t>
            </a:r>
          </a:p>
        </p:txBody>
      </p:sp>
      <p:sp>
        <p:nvSpPr>
          <p:cNvPr id="521222" name="Rectangle 6"/>
          <p:cNvSpPr>
            <a:spLocks/>
          </p:cNvSpPr>
          <p:nvPr/>
        </p:nvSpPr>
        <p:spPr bwMode="auto">
          <a:xfrm>
            <a:off x="444543" y="1691501"/>
            <a:ext cx="400327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dirty="0">
                <a:solidFill>
                  <a:schemeClr val="tx1"/>
                </a:solidFill>
                <a:latin typeface="Arial" charset="0"/>
                <a:ea typeface="ＭＳ Ｐゴシック" charset="0"/>
                <a:cs typeface="Arial" charset="0"/>
                <a:sym typeface="Arial" charset="0"/>
              </a:rPr>
              <a:t>1</a:t>
            </a:r>
            <a:r>
              <a:rPr lang="en-US" sz="3600" dirty="0">
                <a:solidFill>
                  <a:schemeClr val="tx1"/>
                </a:solidFill>
                <a:ea typeface="ＭＳ Ｐゴシック" charset="0"/>
                <a:cs typeface="Gill Sans" charset="0"/>
              </a:rPr>
              <a:t>. recipe[</a:t>
            </a:r>
            <a:r>
              <a:rPr lang="en-US" sz="3600" dirty="0" err="1">
                <a:solidFill>
                  <a:schemeClr val="tx1"/>
                </a:solidFill>
                <a:ea typeface="ＭＳ Ｐゴシック" charset="0"/>
                <a:cs typeface="Gill Sans" charset="0"/>
              </a:rPr>
              <a:t>ntp</a:t>
            </a:r>
            <a:r>
              <a:rPr lang="en-US" sz="3600" dirty="0">
                <a:solidFill>
                  <a:schemeClr val="tx1"/>
                </a:solidFill>
                <a:ea typeface="ＭＳ Ｐゴシック" charset="0"/>
                <a:cs typeface="Gill Sans" charset="0"/>
              </a:rPr>
              <a:t>::client]</a:t>
            </a:r>
          </a:p>
        </p:txBody>
      </p:sp>
      <p:sp>
        <p:nvSpPr>
          <p:cNvPr id="521223" name="Rectangle 7"/>
          <p:cNvSpPr>
            <a:spLocks/>
          </p:cNvSpPr>
          <p:nvPr/>
        </p:nvSpPr>
        <p:spPr bwMode="auto">
          <a:xfrm>
            <a:off x="8370104"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1224" name="Rectangle 8"/>
          <p:cNvSpPr>
            <a:spLocks/>
          </p:cNvSpPr>
          <p:nvPr/>
        </p:nvSpPr>
        <p:spPr bwMode="auto">
          <a:xfrm>
            <a:off x="8433594" y="2692400"/>
            <a:ext cx="822959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solidFill>
                  <a:schemeClr val="tx1"/>
                </a:solidFill>
                <a:latin typeface="Courier" charset="0"/>
                <a:ea typeface="ＭＳ Ｐゴシック" charset="0"/>
                <a:cs typeface="Courier" charset="0"/>
                <a:sym typeface="Courier" charset="0"/>
              </a:rPr>
              <a:t>windows_package</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rgbClr val="A40800"/>
                </a:solidFill>
                <a:latin typeface="Courier" charset="0"/>
                <a:ea typeface="ＭＳ Ｐゴシック" charset="0"/>
                <a:cs typeface="Courier" charset="0"/>
                <a:sym typeface="Courier" charset="0"/>
              </a:rPr>
              <a:t>Microsoft .NET Framework 4.0</a:t>
            </a:r>
            <a:r>
              <a:rPr lang="en-US" sz="2000" dirty="0" smtClean="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a:t>
            </a:r>
          </a:p>
        </p:txBody>
      </p:sp>
      <p:sp>
        <p:nvSpPr>
          <p:cNvPr id="521225" name="Rectangle 9"/>
          <p:cNvSpPr>
            <a:spLocks/>
          </p:cNvSpPr>
          <p:nvPr/>
        </p:nvSpPr>
        <p:spPr bwMode="auto">
          <a:xfrm>
            <a:off x="8433594" y="3136900"/>
            <a:ext cx="76200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err="1" smtClean="0">
                <a:latin typeface="Courier" charset="0"/>
                <a:ea typeface="ＭＳ Ｐゴシック" charset="0"/>
                <a:cs typeface="Courier" charset="0"/>
                <a:sym typeface="Courier" charset="0"/>
              </a:rPr>
              <a:t>windows_registry</a:t>
            </a:r>
            <a:r>
              <a:rPr lang="en-US" sz="2000" dirty="0">
                <a:solidFill>
                  <a:srgbClr val="A40800"/>
                </a:solidFill>
                <a:latin typeface="Courier" charset="0"/>
                <a:ea typeface="ＭＳ Ｐゴシック" charset="0"/>
                <a:cs typeface="Courier" charset="0"/>
                <a:sym typeface="Courier" charset="0"/>
              </a:rPr>
              <a:t>[HKLM\SYSTEM\</a:t>
            </a:r>
            <a:r>
              <a:rPr lang="en-US" sz="2000" dirty="0" err="1">
                <a:solidFill>
                  <a:srgbClr val="A40800"/>
                </a:solidFill>
                <a:latin typeface="Courier" charset="0"/>
                <a:ea typeface="ＭＳ Ｐゴシック" charset="0"/>
                <a:cs typeface="Courier" charset="0"/>
                <a:sym typeface="Courier" charset="0"/>
              </a:rPr>
              <a:t>CurrentControlSet</a:t>
            </a:r>
            <a:r>
              <a:rPr lang="en-US" sz="2000" dirty="0">
                <a:solidFill>
                  <a:srgbClr val="A40800"/>
                </a:solidFill>
                <a:latin typeface="Courier" charset="0"/>
                <a:ea typeface="ＭＳ Ｐゴシック" charset="0"/>
                <a:cs typeface="Courier" charset="0"/>
                <a:sym typeface="Courier" charset="0"/>
              </a:rPr>
              <a:t>\Control\Terminal Server]</a:t>
            </a:r>
            <a:r>
              <a:rPr lang="en-US" sz="2000" dirty="0">
                <a:solidFill>
                  <a:schemeClr val="tx1"/>
                </a:solidFill>
                <a:latin typeface="Courier" charset="0"/>
                <a:ea typeface="ＭＳ Ｐゴシック" charset="0"/>
                <a:cs typeface="Courier" charset="0"/>
                <a:sym typeface="Courier" charset="0"/>
              </a:rPr>
              <a:t>,</a:t>
            </a:r>
          </a:p>
        </p:txBody>
      </p:sp>
      <p:sp>
        <p:nvSpPr>
          <p:cNvPr id="521226" name="Rectangle 10"/>
          <p:cNvSpPr>
            <a:spLocks/>
          </p:cNvSpPr>
          <p:nvPr/>
        </p:nvSpPr>
        <p:spPr bwMode="auto">
          <a:xfrm>
            <a:off x="8433594" y="3886200"/>
            <a:ext cx="298479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r>
              <a:rPr lang="en-US" sz="2000" dirty="0">
                <a:solidFill>
                  <a:schemeClr val="tx1"/>
                </a:solidFill>
                <a:latin typeface="Courier" charset="0"/>
                <a:ea typeface="ＭＳ Ｐゴシック" charset="0"/>
                <a:cs typeface="Courier" charset="0"/>
                <a:sym typeface="Courier" charset="0"/>
              </a:rPr>
              <a:t>service</a:t>
            </a:r>
            <a:r>
              <a:rPr lang="en-US" sz="2000" dirty="0">
                <a:solidFill>
                  <a:srgbClr val="A40800"/>
                </a:solidFill>
                <a:latin typeface="Courier" charset="0"/>
                <a:ea typeface="ＭＳ Ｐゴシック" charset="0"/>
                <a:cs typeface="Courier" charset="0"/>
                <a:sym typeface="Courier" charset="0"/>
              </a:rPr>
              <a:t>[W3SVC]</a:t>
            </a:r>
            <a:r>
              <a:rPr lang="en-US" sz="2000" dirty="0">
                <a:solidFill>
                  <a:schemeClr val="tx1"/>
                </a:solidFill>
                <a:latin typeface="Courier" charset="0"/>
                <a:ea typeface="ＭＳ Ｐゴシック" charset="0"/>
                <a:cs typeface="Courier" charset="0"/>
                <a:sym typeface="Courier" charset="0"/>
              </a:rPr>
              <a:t>,</a:t>
            </a:r>
          </a:p>
        </p:txBody>
      </p:sp>
      <p:sp>
        <p:nvSpPr>
          <p:cNvPr id="521227" name="Rectangle 11"/>
          <p:cNvSpPr>
            <a:spLocks/>
          </p:cNvSpPr>
          <p:nvPr/>
        </p:nvSpPr>
        <p:spPr bwMode="auto">
          <a:xfrm>
            <a:off x="8281194" y="2273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251976394"/>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122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521224"/>
                                        </p:tgtEl>
                                        <p:attrNameLst>
                                          <p:attrName>style.visibility</p:attrName>
                                        </p:attrNameLst>
                                      </p:cBhvr>
                                      <p:to>
                                        <p:strVal val="visible"/>
                                      </p:to>
                                    </p:set>
                                  </p:childTnLst>
                                </p:cTn>
                              </p:par>
                            </p:childTnLst>
                          </p:cTn>
                        </p:par>
                        <p:par>
                          <p:cTn id="10" fill="hold" nodeType="afterGroup">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521218"/>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521225"/>
                                        </p:tgtEl>
                                        <p:attrNameLst>
                                          <p:attrName>style.visibility</p:attrName>
                                        </p:attrNameLst>
                                      </p:cBhvr>
                                      <p:to>
                                        <p:strVal val="visible"/>
                                      </p:to>
                                    </p:set>
                                  </p:childTnLst>
                                </p:cTn>
                              </p:par>
                            </p:childTnLst>
                          </p:cTn>
                        </p:par>
                        <p:par>
                          <p:cTn id="16" fill="hold" nodeType="afterGroup">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521219"/>
                                        </p:tgtEl>
                                        <p:attrNameLst>
                                          <p:attrName>style.visibility</p:attrName>
                                        </p:attrNameLst>
                                      </p:cBhvr>
                                      <p:to>
                                        <p:strVal val="visible"/>
                                      </p:to>
                                    </p:set>
                                  </p:childTnLst>
                                </p:cTn>
                              </p:par>
                            </p:childTnLst>
                          </p:cTn>
                        </p:par>
                        <p:par>
                          <p:cTn id="19" fill="hold" nodeType="afterGroup">
                            <p:stCondLst>
                              <p:cond delay="4500"/>
                            </p:stCondLst>
                            <p:childTnLst>
                              <p:par>
                                <p:cTn id="20" presetID="1" presetClass="entr" presetSubtype="0" fill="hold" grpId="0" nodeType="afterEffect">
                                  <p:stCondLst>
                                    <p:cond delay="500"/>
                                  </p:stCondLst>
                                  <p:childTnLst>
                                    <p:set>
                                      <p:cBhvr>
                                        <p:cTn id="21" dur="1" fill="hold">
                                          <p:stCondLst>
                                            <p:cond delay="499"/>
                                          </p:stCondLst>
                                        </p:cTn>
                                        <p:tgtEl>
                                          <p:spTgt spid="52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autoUpdateAnimBg="0"/>
      <p:bldP spid="521224" grpId="0" autoUpdateAnimBg="0"/>
      <p:bldP spid="521225" grpId="0" autoUpdateAnimBg="0"/>
      <p:bldP spid="52122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Complexity</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rcRect t="19291" b="19291"/>
          <a:stretch>
            <a:fillRect/>
          </a:stretch>
        </p:blipFill>
        <p:spPr>
          <a:xfrm>
            <a:off x="0" y="1447800"/>
            <a:ext cx="16261232" cy="7467600"/>
          </a:xfrm>
        </p:spPr>
      </p:pic>
    </p:spTree>
    <p:extLst>
      <p:ext uri="{BB962C8B-B14F-4D97-AF65-F5344CB8AC3E}">
        <p14:creationId xmlns:p14="http://schemas.microsoft.com/office/powerpoint/2010/main" val="3292216071"/>
      </p:ext>
    </p:extLst>
  </p:cSld>
  <p:clrMapOvr>
    <a:masterClrMapping/>
  </p:clrMapOvr>
  <p:transition xmlns:p14="http://schemas.microsoft.com/office/powerpoint/2010/main"/>
</p:sld>
</file>

<file path=ppt/slides/slide3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3265"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3266" name="Rectangle 2"/>
          <p:cNvSpPr>
            <a:spLocks/>
          </p:cNvSpPr>
          <p:nvPr/>
        </p:nvSpPr>
        <p:spPr bwMode="auto">
          <a:xfrm>
            <a:off x="425492" y="3911600"/>
            <a:ext cx="718890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template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etc</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sshd_config</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source </a:t>
            </a:r>
            <a:r>
              <a:rPr lang="en-US" sz="2000" dirty="0">
                <a:solidFill>
                  <a:srgbClr val="A40800"/>
                </a:solidFill>
                <a:latin typeface="Courier" charset="0"/>
                <a:ea typeface="ＭＳ Ｐゴシック" charset="0"/>
                <a:cs typeface="Courier" charset="0"/>
                <a:sym typeface="Courier" charset="0"/>
              </a:rPr>
              <a:t>"</a:t>
            </a:r>
            <a:r>
              <a:rPr lang="en-US" sz="2000" dirty="0" err="1" smtClean="0">
                <a:solidFill>
                  <a:srgbClr val="A40800"/>
                </a:solidFill>
                <a:latin typeface="Courier" charset="0"/>
                <a:ea typeface="ＭＳ Ｐゴシック" charset="0"/>
                <a:cs typeface="Courier" charset="0"/>
                <a:sym typeface="Courier" charset="0"/>
              </a:rPr>
              <a:t>sshd_config.erb</a:t>
            </a:r>
            <a:r>
              <a:rPr lang="en-US" sz="2000" dirty="0" smtClean="0">
                <a:solidFill>
                  <a:srgbClr val="A40800"/>
                </a:solidFill>
                <a:latin typeface="Courier" charset="0"/>
                <a:ea typeface="ＭＳ Ｐゴシック" charset="0"/>
                <a:cs typeface="Courier" charset="0"/>
                <a:sym typeface="Courier" charset="0"/>
              </a:rPr>
              <a: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owner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root”</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mode </a:t>
            </a:r>
            <a:r>
              <a:rPr lang="en-US" sz="2000" dirty="0">
                <a:solidFill>
                  <a:srgbClr val="A40800"/>
                </a:solidFill>
                <a:latin typeface="Courier" charset="0"/>
                <a:ea typeface="ＭＳ Ｐゴシック" charset="0"/>
                <a:cs typeface="Courier" charset="0"/>
                <a:sym typeface="Courier" charset="0"/>
              </a:rPr>
              <a:t>"</a:t>
            </a:r>
            <a:r>
              <a:rPr lang="en-US" sz="2000" dirty="0" smtClean="0">
                <a:solidFill>
                  <a:srgbClr val="A40800"/>
                </a:solidFill>
                <a:latin typeface="Courier" charset="0"/>
                <a:ea typeface="ＭＳ Ｐゴシック" charset="0"/>
                <a:cs typeface="Courier" charset="0"/>
                <a:sym typeface="Courier" charset="0"/>
              </a:rPr>
              <a:t>0644”</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7" name="Rectangle 3"/>
          <p:cNvSpPr>
            <a:spLocks/>
          </p:cNvSpPr>
          <p:nvPr/>
        </p:nvSpPr>
        <p:spPr bwMode="auto">
          <a:xfrm>
            <a:off x="419142" y="6350000"/>
            <a:ext cx="509002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service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start</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8"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a:solidFill>
                  <a:schemeClr val="tx1"/>
                </a:solidFill>
                <a:latin typeface="Courier" charset="0"/>
                <a:ea typeface="ＭＳ Ｐゴシック" charset="0"/>
                <a:cs typeface="Courier" charset="0"/>
                <a:sym typeface="Courier" charset="0"/>
              </a:rPr>
              <a:t>package </a:t>
            </a:r>
            <a:r>
              <a:rPr lang="en-US" sz="2000" dirty="0">
                <a:solidFill>
                  <a:srgbClr val="A40800"/>
                </a:solidFill>
                <a:latin typeface="Courier" charset="0"/>
                <a:ea typeface="ＭＳ Ｐゴシック" charset="0"/>
                <a:cs typeface="Courier" charset="0"/>
                <a:sym typeface="Courier" charset="0"/>
              </a:rPr>
              <a:t>"</a:t>
            </a:r>
            <a:r>
              <a:rPr lang="en-US" sz="2000" dirty="0" err="1">
                <a:solidFill>
                  <a:srgbClr val="A40800"/>
                </a:solidFill>
                <a:latin typeface="Courier" charset="0"/>
                <a:ea typeface="ＭＳ Ｐゴシック" charset="0"/>
                <a:cs typeface="Courier" charset="0"/>
                <a:sym typeface="Courier" charset="0"/>
              </a:rPr>
              <a:t>openssh</a:t>
            </a:r>
            <a:r>
              <a:rPr lang="en-US" sz="2000" dirty="0">
                <a:solidFill>
                  <a:srgbClr val="A40800"/>
                </a:solidFill>
                <a:latin typeface="Courier" charset="0"/>
                <a:ea typeface="ＭＳ Ｐゴシック" charset="0"/>
                <a:cs typeface="Courier" charset="0"/>
                <a:sym typeface="Courier" charset="0"/>
              </a:rPr>
              <a:t>"</a:t>
            </a:r>
            <a:r>
              <a:rPr lang="en-US" sz="2000" dirty="0">
                <a:solidFill>
                  <a:schemeClr val="tx1"/>
                </a:solidFill>
                <a:latin typeface="Courier" charset="0"/>
                <a:ea typeface="ＭＳ Ｐゴシック" charset="0"/>
                <a:cs typeface="Courier" charset="0"/>
                <a:sym typeface="Courier" charset="0"/>
              </a:rPr>
              <a:t> </a:t>
            </a:r>
            <a:r>
              <a:rPr lang="en-US" sz="2000" b="1" dirty="0" smtClean="0">
                <a:solidFill>
                  <a:srgbClr val="008000"/>
                </a:solidFill>
                <a:latin typeface="Courier" charset="0"/>
                <a:ea typeface="ＭＳ Ｐゴシック" charset="0"/>
                <a:cs typeface="Courier" charset="0"/>
                <a:sym typeface="Courier" charset="0"/>
              </a:rPr>
              <a:t>do</a:t>
            </a:r>
            <a:endParaRPr lang="en-US" sz="2000" dirty="0" smtClean="0">
              <a:latin typeface="Courier" charset="0"/>
              <a:ea typeface="ＭＳ Ｐゴシック" charset="0"/>
              <a:cs typeface="Courier" charset="0"/>
              <a:sym typeface="Courier" charset="0"/>
            </a:endParaRPr>
          </a:p>
          <a:p>
            <a:pPr algn="l"/>
            <a:r>
              <a:rPr lang="en-US" sz="2000" dirty="0">
                <a:solidFill>
                  <a:schemeClr val="tx1"/>
                </a:solidFill>
                <a:latin typeface="Courier" charset="0"/>
                <a:ea typeface="ＭＳ Ｐゴシック" charset="0"/>
                <a:cs typeface="Courier" charset="0"/>
                <a:sym typeface="Courier" charset="0"/>
              </a:rPr>
              <a:t> </a:t>
            </a:r>
            <a:r>
              <a:rPr lang="en-US" sz="2000" dirty="0" smtClean="0">
                <a:solidFill>
                  <a:schemeClr val="tx1"/>
                </a:solidFill>
                <a:latin typeface="Courier" charset="0"/>
                <a:ea typeface="ＭＳ Ｐゴシック" charset="0"/>
                <a:cs typeface="Courier" charset="0"/>
                <a:sym typeface="Courier" charset="0"/>
              </a:rPr>
              <a:t>action </a:t>
            </a:r>
            <a:r>
              <a:rPr lang="en-US" sz="2000" dirty="0">
                <a:solidFill>
                  <a:srgbClr val="19177C"/>
                </a:solidFill>
                <a:latin typeface="Courier" charset="0"/>
                <a:ea typeface="ＭＳ Ｐゴシック" charset="0"/>
                <a:cs typeface="Courier" charset="0"/>
                <a:sym typeface="Courier" charset="0"/>
              </a:rPr>
              <a:t>:</a:t>
            </a:r>
            <a:r>
              <a:rPr lang="en-US" sz="2000" dirty="0" smtClean="0">
                <a:solidFill>
                  <a:srgbClr val="19177C"/>
                </a:solidFill>
                <a:latin typeface="Courier" charset="0"/>
                <a:ea typeface="ＭＳ Ｐゴシック" charset="0"/>
                <a:cs typeface="Courier" charset="0"/>
                <a:sym typeface="Courier" charset="0"/>
              </a:rPr>
              <a:t>install</a:t>
            </a:r>
          </a:p>
          <a:p>
            <a:pPr algn="l"/>
            <a:r>
              <a:rPr lang="en-US" sz="2000" b="1" dirty="0" smtClean="0">
                <a:solidFill>
                  <a:srgbClr val="008000"/>
                </a:solidFill>
                <a:latin typeface="Courier" charset="0"/>
                <a:ea typeface="ＭＳ Ｐゴシック" charset="0"/>
                <a:cs typeface="Courier" charset="0"/>
                <a:sym typeface="Courier" charset="0"/>
              </a:rPr>
              <a:t>end</a:t>
            </a:r>
            <a:endParaRPr lang="en-US" sz="2000" b="1" dirty="0">
              <a:solidFill>
                <a:srgbClr val="008000"/>
              </a:solidFill>
              <a:latin typeface="Courier" charset="0"/>
              <a:ea typeface="ＭＳ Ｐゴシック" charset="0"/>
              <a:cs typeface="Courier" charset="0"/>
              <a:sym typeface="Courier" charset="0"/>
            </a:endParaRPr>
          </a:p>
        </p:txBody>
      </p:sp>
      <p:sp>
        <p:nvSpPr>
          <p:cNvPr id="523269" name="Rectangle 5"/>
          <p:cNvSpPr>
            <a:spLocks noGrp="1" noChangeArrowheads="1"/>
          </p:cNvSpPr>
          <p:nvPr>
            <p:ph type="title"/>
          </p:nvPr>
        </p:nvSpPr>
        <p:spPr>
          <a:ln/>
        </p:spPr>
        <p:txBody>
          <a:bodyPr/>
          <a:lstStyle/>
          <a:p>
            <a:r>
              <a:rPr lang="en-US" sz="6100"/>
              <a:t>Resource Collection - Multiple Recipes</a:t>
            </a:r>
          </a:p>
        </p:txBody>
      </p:sp>
      <p:sp>
        <p:nvSpPr>
          <p:cNvPr id="523270" name="Rectangle 6"/>
          <p:cNvSpPr>
            <a:spLocks/>
          </p:cNvSpPr>
          <p:nvPr/>
        </p:nvSpPr>
        <p:spPr bwMode="auto">
          <a:xfrm>
            <a:off x="444544" y="1691501"/>
            <a:ext cx="51069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2. recipe[openssh::client]</a:t>
            </a:r>
          </a:p>
        </p:txBody>
      </p:sp>
      <p:sp>
        <p:nvSpPr>
          <p:cNvPr id="523271"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3272"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3"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[/etc/ntp.conf]</a:t>
            </a:r>
            <a:r>
              <a:rPr lang="en-US" sz="2000">
                <a:solidFill>
                  <a:schemeClr val="tx1"/>
                </a:solidFill>
                <a:latin typeface="Courier" charset="0"/>
                <a:ea typeface="ＭＳ Ｐゴシック" charset="0"/>
                <a:cs typeface="Courier" charset="0"/>
                <a:sym typeface="Courier" charset="0"/>
              </a:rPr>
              <a:t>,</a:t>
            </a:r>
          </a:p>
        </p:txBody>
      </p:sp>
      <p:sp>
        <p:nvSpPr>
          <p:cNvPr id="523274" name="Rectangle 10"/>
          <p:cNvSpPr>
            <a:spLocks/>
          </p:cNvSpPr>
          <p:nvPr/>
        </p:nvSpPr>
        <p:spPr bwMode="auto">
          <a:xfrm>
            <a:off x="9106790" y="35941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[ntp]</a:t>
            </a:r>
            <a:r>
              <a:rPr lang="en-US" sz="2000">
                <a:solidFill>
                  <a:schemeClr val="tx1"/>
                </a:solidFill>
                <a:latin typeface="Courier" charset="0"/>
                <a:ea typeface="ＭＳ Ｐゴシック" charset="0"/>
                <a:cs typeface="Courier" charset="0"/>
                <a:sym typeface="Courier" charset="0"/>
              </a:rPr>
              <a:t>,</a:t>
            </a:r>
          </a:p>
        </p:txBody>
      </p:sp>
      <p:sp>
        <p:nvSpPr>
          <p:cNvPr id="523275" name="Rectangle 11"/>
          <p:cNvSpPr>
            <a:spLocks/>
          </p:cNvSpPr>
          <p:nvPr/>
        </p:nvSpPr>
        <p:spPr bwMode="auto">
          <a:xfrm>
            <a:off x="9106790" y="40386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package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6"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000">
                <a:solidFill>
                  <a:schemeClr val="tx1"/>
                </a:solidFill>
                <a:latin typeface="Courier" charset="0"/>
                <a:ea typeface="ＭＳ Ｐゴシック" charset="0"/>
                <a:cs typeface="Courier" charset="0"/>
                <a:sym typeface="Courier" charset="0"/>
              </a:rPr>
              <a:t>template</a:t>
            </a:r>
            <a:r>
              <a:rPr lang="en-US" sz="2000">
                <a:solidFill>
                  <a:srgbClr val="A40800"/>
                </a:solidFill>
                <a:latin typeface="Courier" charset="0"/>
                <a:ea typeface="ＭＳ Ｐゴシック" charset="0"/>
                <a:cs typeface="Courier" charset="0"/>
                <a:sym typeface="Courier" charset="0"/>
              </a:rPr>
              <a:t>[/etc/sshd/sshd_config]</a:t>
            </a:r>
            <a:r>
              <a:rPr lang="en-US" sz="2000">
                <a:solidFill>
                  <a:schemeClr val="tx1"/>
                </a:solidFill>
                <a:latin typeface="Courier" charset="0"/>
                <a:ea typeface="ＭＳ Ｐゴシック" charset="0"/>
                <a:cs typeface="Courier" charset="0"/>
                <a:sym typeface="Courier" charset="0"/>
              </a:rPr>
              <a:t>,</a:t>
            </a:r>
          </a:p>
        </p:txBody>
      </p:sp>
      <p:sp>
        <p:nvSpPr>
          <p:cNvPr id="523277"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a:solidFill>
                  <a:schemeClr val="tx1"/>
                </a:solidFill>
                <a:latin typeface="Courier" charset="0"/>
                <a:ea typeface="ＭＳ Ｐゴシック" charset="0"/>
                <a:cs typeface="Courier" charset="0"/>
                <a:sym typeface="Courier" charset="0"/>
              </a:rPr>
              <a:t>service</a:t>
            </a:r>
            <a:r>
              <a:rPr lang="en-US" sz="2000">
                <a:solidFill>
                  <a:srgbClr val="A40800"/>
                </a:solidFill>
                <a:latin typeface="Courier" charset="0"/>
                <a:ea typeface="ＭＳ Ｐゴシック" charset="0"/>
                <a:cs typeface="Courier" charset="0"/>
                <a:sym typeface="Courier" charset="0"/>
              </a:rPr>
              <a:t>[openssh]</a:t>
            </a:r>
            <a:r>
              <a:rPr lang="en-US" sz="2000">
                <a:solidFill>
                  <a:schemeClr val="tx1"/>
                </a:solidFill>
                <a:latin typeface="Courier" charset="0"/>
                <a:ea typeface="ＭＳ Ｐゴシック" charset="0"/>
                <a:cs typeface="Courier" charset="0"/>
                <a:sym typeface="Courier" charset="0"/>
              </a:rPr>
              <a:t>,</a:t>
            </a:r>
          </a:p>
        </p:txBody>
      </p:sp>
      <p:sp>
        <p:nvSpPr>
          <p:cNvPr id="523278" name="Rectangle 14"/>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000" dirty="0" err="1">
                <a:solidFill>
                  <a:schemeClr val="tx1"/>
                </a:solidFill>
                <a:latin typeface="Courier" charset="0"/>
                <a:ea typeface="ＭＳ Ｐゴシック" charset="0"/>
                <a:cs typeface="Courier" charset="0"/>
                <a:sym typeface="Courier" charset="0"/>
              </a:rPr>
              <a:t>resource_collection</a:t>
            </a:r>
            <a:r>
              <a:rPr lang="en-US" sz="2000" dirty="0">
                <a:solidFill>
                  <a:schemeClr val="tx1"/>
                </a:solidFill>
                <a:latin typeface="Courier" charset="0"/>
                <a:ea typeface="ＭＳ Ｐゴシック" charset="0"/>
                <a:cs typeface="Courier" charset="0"/>
                <a:sym typeface="Courier" charset="0"/>
              </a:rPr>
              <a:t> [    </a:t>
            </a:r>
          </a:p>
        </p:txBody>
      </p:sp>
    </p:spTree>
    <p:extLst>
      <p:ext uri="{BB962C8B-B14F-4D97-AF65-F5344CB8AC3E}">
        <p14:creationId xmlns:p14="http://schemas.microsoft.com/office/powerpoint/2010/main" val="2399483273"/>
      </p:ext>
    </p:extLst>
  </p:cSld>
  <p:clrMapOvr>
    <a:masterClrMapping/>
  </p:clrMapOvr>
  <p:transition xmlns:p14="http://schemas.microsoft.com/office/powerpoint/2010/main" advClick="0" advTm="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3268"/>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3275"/>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3266"/>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3276"/>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3267"/>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3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autoUpdateAnimBg="0"/>
      <p:bldP spid="523267" grpId="0" autoUpdateAnimBg="0"/>
      <p:bldP spid="523268" grpId="0" autoUpdateAnimBg="0"/>
      <p:bldP spid="523275" grpId="0" autoUpdateAnimBg="0"/>
      <p:bldP spid="523276" grpId="0" autoUpdateAnimBg="0"/>
      <p:bldP spid="523277" grpId="0" autoUpdateAnimBg="0"/>
    </p:bldLst>
  </p:timing>
</p:sld>
</file>

<file path=ppt/slides/slide3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3" name="Rectangle 1"/>
          <p:cNvSpPr>
            <a:spLocks/>
          </p:cNvSpPr>
          <p:nvPr/>
        </p:nvSpPr>
        <p:spPr bwMode="auto">
          <a:xfrm>
            <a:off x="8751155" y="2336800"/>
            <a:ext cx="7404823" cy="6413500"/>
          </a:xfrm>
          <a:prstGeom prst="rect">
            <a:avLst/>
          </a:prstGeom>
          <a:solidFill>
            <a:srgbClr val="FFFFFF"/>
          </a:solidFill>
          <a:ln w="25400" cap="flat">
            <a:solidFill>
              <a:srgbClr val="334150"/>
            </a:solidFill>
            <a:prstDash val="sysDot"/>
            <a:miter lim="800000"/>
            <a:headEnd type="none" w="med" len="med"/>
            <a:tailEnd type="none" w="med" len="med"/>
          </a:ln>
        </p:spPr>
        <p:txBody>
          <a:bodyPr lIns="0" tIns="0" rIns="0" bIns="0"/>
          <a:lstStyle/>
          <a:p>
            <a:endParaRPr lang="en-US"/>
          </a:p>
        </p:txBody>
      </p:sp>
      <p:sp>
        <p:nvSpPr>
          <p:cNvPr id="525314" name="Rectangle 2"/>
          <p:cNvSpPr>
            <a:spLocks/>
          </p:cNvSpPr>
          <p:nvPr/>
        </p:nvSpPr>
        <p:spPr bwMode="auto">
          <a:xfrm>
            <a:off x="425492" y="4216400"/>
            <a:ext cx="718890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service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:enable</a:t>
            </a:r>
            <a:r>
              <a:rPr lang="en-US" sz="2400" dirty="0">
                <a:solidFill>
                  <a:schemeClr val="tx1"/>
                </a:solidFill>
                <a:latin typeface="Courier" charset="0"/>
                <a:ea typeface="ＭＳ Ｐゴシック" charset="0"/>
                <a:cs typeface="Courier" charset="0"/>
                <a:sym typeface="Courier" charset="0"/>
              </a:rPr>
              <a:t>, </a:t>
            </a:r>
            <a:r>
              <a:rPr lang="en-US" sz="2500" dirty="0">
                <a:solidFill>
                  <a:srgbClr val="19177C"/>
                </a:solidFill>
                <a:latin typeface="Courier" charset="0"/>
                <a:ea typeface="ＭＳ Ｐゴシック" charset="0"/>
                <a:cs typeface="Courier" charset="0"/>
                <a:sym typeface="Courier" charset="0"/>
              </a:rPr>
              <a:t>:start</a:t>
            </a:r>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5" name="Rectangle 3"/>
          <p:cNvSpPr>
            <a:spLocks/>
          </p:cNvSpPr>
          <p:nvPr/>
        </p:nvSpPr>
        <p:spPr bwMode="auto">
          <a:xfrm>
            <a:off x="417554" y="6350000"/>
            <a:ext cx="867494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err="1">
                <a:solidFill>
                  <a:schemeClr val="tx1"/>
                </a:solidFill>
                <a:latin typeface="Courier" charset="0"/>
                <a:ea typeface="ＭＳ Ｐゴシック" charset="0"/>
                <a:cs typeface="Courier" charset="0"/>
                <a:sym typeface="Courier" charset="0"/>
              </a:rPr>
              <a:t>cookbook_file</a:t>
            </a:r>
            <a:r>
              <a:rPr lang="en-US" sz="2400" dirty="0">
                <a:solidFill>
                  <a:schemeClr val="tx1"/>
                </a:solidFill>
                <a:latin typeface="Courier" charset="0"/>
                <a:ea typeface="ＭＳ Ｐゴシック" charset="0"/>
                <a:cs typeface="Courier" charset="0"/>
                <a:sym typeface="Courier" charset="0"/>
              </a:rPr>
              <a:t>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var</a:t>
            </a:r>
            <a:r>
              <a:rPr lang="en-US" sz="2400" dirty="0">
                <a:solidFill>
                  <a:srgbClr val="A40800"/>
                </a:solidFill>
                <a:latin typeface="Courier" charset="0"/>
                <a:ea typeface="ＭＳ Ｐゴシック" charset="0"/>
                <a:cs typeface="Courier" charset="0"/>
                <a:sym typeface="Courier" charset="0"/>
              </a:rPr>
              <a:t>/www/html/</a:t>
            </a:r>
            <a:r>
              <a:rPr lang="en-US" sz="2400" dirty="0" err="1">
                <a:solidFill>
                  <a:srgbClr val="A40800"/>
                </a:solidFill>
                <a:latin typeface="Courier" charset="0"/>
                <a:ea typeface="ＭＳ Ｐゴシック" charset="0"/>
                <a:cs typeface="Courier" charset="0"/>
                <a:sym typeface="Courier" charset="0"/>
              </a:rPr>
              <a:t>index.html</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a:latin typeface="Courier" charset="0"/>
              <a:ea typeface="ＭＳ Ｐゴシック" charset="0"/>
              <a:cs typeface="Courier" charset="0"/>
              <a:sym typeface="Courier" charset="0"/>
            </a:endParaRPr>
          </a:p>
          <a:p>
            <a:pPr algn="l"/>
            <a:r>
              <a:rPr lang="en-US" sz="2400" dirty="0" smtClean="0">
                <a:solidFill>
                  <a:schemeClr val="tx1"/>
                </a:solidFill>
                <a:latin typeface="Courier" charset="0"/>
                <a:ea typeface="ＭＳ Ｐゴシック" charset="0"/>
                <a:cs typeface="Courier" charset="0"/>
                <a:sym typeface="Courier" charset="0"/>
              </a:rPr>
              <a:t> source </a:t>
            </a:r>
            <a:r>
              <a:rPr lang="en-US" sz="2400" dirty="0">
                <a:solidFill>
                  <a:srgbClr val="A40800"/>
                </a:solidFill>
                <a:latin typeface="Courier" charset="0"/>
                <a:ea typeface="ＭＳ Ｐゴシック" charset="0"/>
                <a:cs typeface="Courier" charset="0"/>
                <a:sym typeface="Courier" charset="0"/>
              </a:rPr>
              <a:t>"</a:t>
            </a:r>
            <a:r>
              <a:rPr lang="en-US" sz="2400" dirty="0" err="1" smtClean="0">
                <a:solidFill>
                  <a:srgbClr val="A40800"/>
                </a:solidFill>
                <a:latin typeface="Courier" charset="0"/>
                <a:ea typeface="ＭＳ Ｐゴシック" charset="0"/>
                <a:cs typeface="Courier" charset="0"/>
                <a:sym typeface="Courier" charset="0"/>
              </a:rPr>
              <a:t>index.html</a:t>
            </a:r>
            <a:r>
              <a:rPr lang="en-US" sz="2400" dirty="0" smtClean="0">
                <a:solidFill>
                  <a:srgbClr val="A40800"/>
                </a:solidFill>
                <a:latin typeface="Courier" charset="0"/>
                <a:ea typeface="ＭＳ Ｐゴシック" charset="0"/>
                <a:cs typeface="Courier" charset="0"/>
                <a:sym typeface="Courier" charset="0"/>
              </a:rPr>
              <a:t>"</a:t>
            </a:r>
            <a:r>
              <a:rPr lang="en-US" sz="2400" dirty="0" smtClean="0">
                <a:solidFill>
                  <a:schemeClr val="tx1"/>
                </a:solidFill>
                <a:latin typeface="Courier" charset="0"/>
                <a:ea typeface="ＭＳ Ｐゴシック" charset="0"/>
                <a:cs typeface="Courier" charset="0"/>
                <a:sym typeface="Courier" charset="0"/>
              </a:rPr>
              <a:t> </a:t>
            </a:r>
          </a:p>
          <a:p>
            <a:pPr algn="l"/>
            <a:r>
              <a:rPr lang="en-US" sz="2400" dirty="0">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mode </a:t>
            </a:r>
            <a:r>
              <a:rPr lang="en-US" sz="2400" dirty="0">
                <a:solidFill>
                  <a:srgbClr val="A40800"/>
                </a:solidFill>
                <a:latin typeface="Courier" charset="0"/>
                <a:ea typeface="ＭＳ Ｐゴシック" charset="0"/>
                <a:cs typeface="Courier" charset="0"/>
                <a:sym typeface="Courier" charset="0"/>
              </a:rPr>
              <a:t>"</a:t>
            </a:r>
            <a:r>
              <a:rPr lang="en-US" sz="2400" dirty="0" smtClean="0">
                <a:solidFill>
                  <a:srgbClr val="A40800"/>
                </a:solidFill>
                <a:latin typeface="Courier" charset="0"/>
                <a:ea typeface="ＭＳ Ｐゴシック" charset="0"/>
                <a:cs typeface="Courier" charset="0"/>
                <a:sym typeface="Courier" charset="0"/>
              </a:rPr>
              <a:t>0644”</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6" name="Rectangle 4"/>
          <p:cNvSpPr>
            <a:spLocks/>
          </p:cNvSpPr>
          <p:nvPr/>
        </p:nvSpPr>
        <p:spPr bwMode="auto">
          <a:xfrm>
            <a:off x="419141" y="2425700"/>
            <a:ext cx="438192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dirty="0">
                <a:solidFill>
                  <a:schemeClr val="tx1"/>
                </a:solidFill>
                <a:latin typeface="Courier" charset="0"/>
                <a:ea typeface="ＭＳ Ｐゴシック" charset="0"/>
                <a:cs typeface="Courier" charset="0"/>
                <a:sym typeface="Courier" charset="0"/>
              </a:rPr>
              <a:t>package </a:t>
            </a:r>
            <a:r>
              <a:rPr lang="en-US" sz="2400" dirty="0">
                <a:solidFill>
                  <a:srgbClr val="A40800"/>
                </a:solidFill>
                <a:latin typeface="Courier" charset="0"/>
                <a:ea typeface="ＭＳ Ｐゴシック" charset="0"/>
                <a:cs typeface="Courier" charset="0"/>
                <a:sym typeface="Courier" charset="0"/>
              </a:rPr>
              <a:t>"</a:t>
            </a:r>
            <a:r>
              <a:rPr lang="en-US" sz="2400" dirty="0" err="1">
                <a:solidFill>
                  <a:srgbClr val="A40800"/>
                </a:solidFill>
                <a:latin typeface="Courier" charset="0"/>
                <a:ea typeface="ＭＳ Ｐゴシック" charset="0"/>
                <a:cs typeface="Courier" charset="0"/>
                <a:sym typeface="Courier" charset="0"/>
              </a:rPr>
              <a:t>httpd</a:t>
            </a:r>
            <a:r>
              <a:rPr lang="en-US" sz="2400" dirty="0">
                <a:solidFill>
                  <a:srgbClr val="A40800"/>
                </a:solidFill>
                <a:latin typeface="Courier" charset="0"/>
                <a:ea typeface="ＭＳ Ｐゴシック" charset="0"/>
                <a:cs typeface="Courier" charset="0"/>
                <a:sym typeface="Courier" charset="0"/>
              </a:rPr>
              <a:t>"</a:t>
            </a:r>
            <a:r>
              <a:rPr lang="en-US" sz="2400" dirty="0">
                <a:solidFill>
                  <a:schemeClr val="tx1"/>
                </a:solidFill>
                <a:latin typeface="Courier" charset="0"/>
                <a:ea typeface="ＭＳ Ｐゴシック" charset="0"/>
                <a:cs typeface="Courier" charset="0"/>
                <a:sym typeface="Courier" charset="0"/>
              </a:rPr>
              <a:t> </a:t>
            </a:r>
            <a:r>
              <a:rPr lang="en-US" sz="2500" b="1" dirty="0" smtClean="0">
                <a:solidFill>
                  <a:srgbClr val="008000"/>
                </a:solidFill>
                <a:latin typeface="Courier" charset="0"/>
                <a:ea typeface="ＭＳ Ｐゴシック" charset="0"/>
                <a:cs typeface="Courier" charset="0"/>
                <a:sym typeface="Courier" charset="0"/>
              </a:rPr>
              <a:t>do</a:t>
            </a:r>
            <a:endParaRPr lang="en-US" sz="2400" dirty="0" smtClean="0">
              <a:latin typeface="Courier" charset="0"/>
              <a:ea typeface="ＭＳ Ｐゴシック" charset="0"/>
              <a:cs typeface="Courier" charset="0"/>
              <a:sym typeface="Courier" charset="0"/>
            </a:endParaRPr>
          </a:p>
          <a:p>
            <a:pPr algn="l"/>
            <a:r>
              <a:rPr lang="en-US" sz="2400" dirty="0">
                <a:solidFill>
                  <a:schemeClr val="tx1"/>
                </a:solidFill>
                <a:latin typeface="Courier" charset="0"/>
                <a:ea typeface="ＭＳ Ｐゴシック" charset="0"/>
                <a:cs typeface="Courier" charset="0"/>
                <a:sym typeface="Courier" charset="0"/>
              </a:rPr>
              <a:t> </a:t>
            </a:r>
            <a:r>
              <a:rPr lang="en-US" sz="2400" dirty="0" smtClean="0">
                <a:solidFill>
                  <a:schemeClr val="tx1"/>
                </a:solidFill>
                <a:latin typeface="Courier" charset="0"/>
                <a:ea typeface="ＭＳ Ｐゴシック" charset="0"/>
                <a:cs typeface="Courier" charset="0"/>
                <a:sym typeface="Courier" charset="0"/>
              </a:rPr>
              <a:t>action </a:t>
            </a:r>
            <a:r>
              <a:rPr lang="en-US" sz="2500" dirty="0">
                <a:solidFill>
                  <a:srgbClr val="19177C"/>
                </a:solidFill>
                <a:latin typeface="Courier" charset="0"/>
                <a:ea typeface="ＭＳ Ｐゴシック" charset="0"/>
                <a:cs typeface="Courier" charset="0"/>
                <a:sym typeface="Courier" charset="0"/>
              </a:rPr>
              <a:t>:</a:t>
            </a:r>
            <a:r>
              <a:rPr lang="en-US" sz="2500" dirty="0" smtClean="0">
                <a:solidFill>
                  <a:srgbClr val="19177C"/>
                </a:solidFill>
                <a:latin typeface="Courier" charset="0"/>
                <a:ea typeface="ＭＳ Ｐゴシック" charset="0"/>
                <a:cs typeface="Courier" charset="0"/>
                <a:sym typeface="Courier" charset="0"/>
              </a:rPr>
              <a:t>install</a:t>
            </a:r>
          </a:p>
          <a:p>
            <a:pPr algn="l"/>
            <a:r>
              <a:rPr lang="en-US" sz="2500" b="1" dirty="0" smtClean="0">
                <a:solidFill>
                  <a:srgbClr val="008000"/>
                </a:solidFill>
                <a:latin typeface="Courier" charset="0"/>
                <a:ea typeface="ＭＳ Ｐゴシック" charset="0"/>
                <a:cs typeface="Courier" charset="0"/>
                <a:sym typeface="Courier" charset="0"/>
              </a:rPr>
              <a:t>end</a:t>
            </a:r>
            <a:endParaRPr lang="en-US" sz="2500" b="1" dirty="0">
              <a:solidFill>
                <a:srgbClr val="008000"/>
              </a:solidFill>
              <a:latin typeface="Courier" charset="0"/>
              <a:ea typeface="ＭＳ Ｐゴシック" charset="0"/>
              <a:cs typeface="Courier" charset="0"/>
              <a:sym typeface="Courier" charset="0"/>
            </a:endParaRPr>
          </a:p>
        </p:txBody>
      </p:sp>
      <p:sp>
        <p:nvSpPr>
          <p:cNvPr id="525317" name="Rectangle 5"/>
          <p:cNvSpPr>
            <a:spLocks noGrp="1" noChangeArrowheads="1"/>
          </p:cNvSpPr>
          <p:nvPr>
            <p:ph type="title"/>
          </p:nvPr>
        </p:nvSpPr>
        <p:spPr>
          <a:ln/>
        </p:spPr>
        <p:txBody>
          <a:bodyPr/>
          <a:lstStyle/>
          <a:p>
            <a:r>
              <a:rPr lang="en-US" sz="6100"/>
              <a:t>Resource Collection - Multiple Recipes</a:t>
            </a:r>
          </a:p>
        </p:txBody>
      </p:sp>
      <p:sp>
        <p:nvSpPr>
          <p:cNvPr id="525318" name="Rectangle 6"/>
          <p:cNvSpPr>
            <a:spLocks/>
          </p:cNvSpPr>
          <p:nvPr/>
        </p:nvSpPr>
        <p:spPr bwMode="auto">
          <a:xfrm>
            <a:off x="444543" y="1691501"/>
            <a:ext cx="459320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3. recipe[httpd::server]</a:t>
            </a:r>
          </a:p>
        </p:txBody>
      </p:sp>
      <p:sp>
        <p:nvSpPr>
          <p:cNvPr id="525319" name="Rectangle 7"/>
          <p:cNvSpPr>
            <a:spLocks/>
          </p:cNvSpPr>
          <p:nvPr/>
        </p:nvSpPr>
        <p:spPr bwMode="auto">
          <a:xfrm>
            <a:off x="8827363" y="1691501"/>
            <a:ext cx="41313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600">
                <a:solidFill>
                  <a:schemeClr val="tx1"/>
                </a:solidFill>
                <a:ea typeface="ＭＳ Ｐゴシック" charset="0"/>
                <a:cs typeface="Gill Sans" charset="0"/>
              </a:rPr>
              <a:t>Resource Collection</a:t>
            </a:r>
          </a:p>
        </p:txBody>
      </p:sp>
      <p:sp>
        <p:nvSpPr>
          <p:cNvPr id="525320" name="Rectangle 8"/>
          <p:cNvSpPr>
            <a:spLocks/>
          </p:cNvSpPr>
          <p:nvPr/>
        </p:nvSpPr>
        <p:spPr bwMode="auto">
          <a:xfrm>
            <a:off x="9106790" y="2679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1" name="Rectangle 9"/>
          <p:cNvSpPr>
            <a:spLocks/>
          </p:cNvSpPr>
          <p:nvPr/>
        </p:nvSpPr>
        <p:spPr bwMode="auto">
          <a:xfrm>
            <a:off x="9106789" y="3124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[/etc/ntp.conf]</a:t>
            </a:r>
            <a:r>
              <a:rPr lang="en-US" sz="2400">
                <a:solidFill>
                  <a:schemeClr val="tx1"/>
                </a:solidFill>
                <a:latin typeface="Courier" charset="0"/>
                <a:ea typeface="ＭＳ Ｐゴシック" charset="0"/>
                <a:cs typeface="Courier" charset="0"/>
                <a:sym typeface="Courier" charset="0"/>
              </a:rPr>
              <a:t>,</a:t>
            </a:r>
          </a:p>
        </p:txBody>
      </p:sp>
      <p:sp>
        <p:nvSpPr>
          <p:cNvPr id="525322" name="Rectangle 10"/>
          <p:cNvSpPr>
            <a:spLocks/>
          </p:cNvSpPr>
          <p:nvPr/>
        </p:nvSpPr>
        <p:spPr bwMode="auto">
          <a:xfrm>
            <a:off x="9106790" y="3594100"/>
            <a:ext cx="2857779"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[ntp]</a:t>
            </a:r>
            <a:r>
              <a:rPr lang="en-US" sz="2400">
                <a:solidFill>
                  <a:schemeClr val="tx1"/>
                </a:solidFill>
                <a:latin typeface="Courier" charset="0"/>
                <a:ea typeface="ＭＳ Ｐゴシック" charset="0"/>
                <a:cs typeface="Courier" charset="0"/>
                <a:sym typeface="Courier" charset="0"/>
              </a:rPr>
              <a:t>,</a:t>
            </a:r>
          </a:p>
        </p:txBody>
      </p:sp>
      <p:sp>
        <p:nvSpPr>
          <p:cNvPr id="525323" name="Rectangle 11"/>
          <p:cNvSpPr>
            <a:spLocks/>
          </p:cNvSpPr>
          <p:nvPr/>
        </p:nvSpPr>
        <p:spPr bwMode="auto">
          <a:xfrm>
            <a:off x="9106790" y="4038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4" name="Rectangle 12"/>
          <p:cNvSpPr>
            <a:spLocks/>
          </p:cNvSpPr>
          <p:nvPr/>
        </p:nvSpPr>
        <p:spPr bwMode="auto">
          <a:xfrm>
            <a:off x="9106789" y="4483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template</a:t>
            </a:r>
            <a:r>
              <a:rPr lang="en-US" sz="2300">
                <a:solidFill>
                  <a:srgbClr val="A40800"/>
                </a:solidFill>
                <a:latin typeface="Courier" charset="0"/>
                <a:ea typeface="ＭＳ Ｐゴシック" charset="0"/>
                <a:cs typeface="Courier" charset="0"/>
                <a:sym typeface="Courier" charset="0"/>
              </a:rPr>
              <a:t>[/etc/sshd/sshd_config]</a:t>
            </a:r>
            <a:r>
              <a:rPr lang="en-US" sz="2400">
                <a:solidFill>
                  <a:schemeClr val="tx1"/>
                </a:solidFill>
                <a:latin typeface="Courier" charset="0"/>
                <a:ea typeface="ＭＳ Ｐゴシック" charset="0"/>
                <a:cs typeface="Courier" charset="0"/>
                <a:sym typeface="Courier" charset="0"/>
              </a:rPr>
              <a:t>,</a:t>
            </a:r>
          </a:p>
        </p:txBody>
      </p:sp>
      <p:sp>
        <p:nvSpPr>
          <p:cNvPr id="525325" name="Rectangle 13"/>
          <p:cNvSpPr>
            <a:spLocks/>
          </p:cNvSpPr>
          <p:nvPr/>
        </p:nvSpPr>
        <p:spPr bwMode="auto">
          <a:xfrm>
            <a:off x="9106790" y="4953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[openssh]</a:t>
            </a:r>
            <a:r>
              <a:rPr lang="en-US" sz="2400">
                <a:solidFill>
                  <a:schemeClr val="tx1"/>
                </a:solidFill>
                <a:latin typeface="Courier" charset="0"/>
                <a:ea typeface="ＭＳ Ｐゴシック" charset="0"/>
                <a:cs typeface="Courier" charset="0"/>
                <a:sym typeface="Courier" charset="0"/>
              </a:rPr>
              <a:t>,</a:t>
            </a:r>
          </a:p>
        </p:txBody>
      </p:sp>
      <p:sp>
        <p:nvSpPr>
          <p:cNvPr id="525326" name="Rectangle 14"/>
          <p:cNvSpPr>
            <a:spLocks/>
          </p:cNvSpPr>
          <p:nvPr/>
        </p:nvSpPr>
        <p:spPr bwMode="auto">
          <a:xfrm>
            <a:off x="9106790" y="5384800"/>
            <a:ext cx="312450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package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7" name="Rectangle 15"/>
          <p:cNvSpPr>
            <a:spLocks/>
          </p:cNvSpPr>
          <p:nvPr/>
        </p:nvSpPr>
        <p:spPr bwMode="auto">
          <a:xfrm>
            <a:off x="9106789" y="5829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service</a:t>
            </a:r>
            <a:r>
              <a:rPr lang="en-US" sz="2300">
                <a:solidFill>
                  <a:srgbClr val="A40800"/>
                </a:solidFill>
                <a:latin typeface="Courier" charset="0"/>
                <a:ea typeface="ＭＳ Ｐゴシック" charset="0"/>
                <a:cs typeface="Courier" charset="0"/>
                <a:sym typeface="Courier" charset="0"/>
              </a:rPr>
              <a:t>[httpd]</a:t>
            </a:r>
            <a:r>
              <a:rPr lang="en-US" sz="2400">
                <a:solidFill>
                  <a:schemeClr val="tx1"/>
                </a:solidFill>
                <a:latin typeface="Courier" charset="0"/>
                <a:ea typeface="ＭＳ Ｐゴシック" charset="0"/>
                <a:cs typeface="Courier" charset="0"/>
                <a:sym typeface="Courier" charset="0"/>
              </a:rPr>
              <a:t>,</a:t>
            </a:r>
          </a:p>
        </p:txBody>
      </p:sp>
      <p:sp>
        <p:nvSpPr>
          <p:cNvPr id="525328" name="Rectangle 16"/>
          <p:cNvSpPr>
            <a:spLocks/>
          </p:cNvSpPr>
          <p:nvPr/>
        </p:nvSpPr>
        <p:spPr bwMode="auto">
          <a:xfrm>
            <a:off x="8928972" y="6223000"/>
            <a:ext cx="7900172"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300">
                <a:solidFill>
                  <a:schemeClr val="tx1"/>
                </a:solidFill>
                <a:latin typeface="Courier" charset="0"/>
                <a:ea typeface="ＭＳ Ｐゴシック" charset="0"/>
                <a:cs typeface="Courier" charset="0"/>
                <a:sym typeface="Courier" charset="0"/>
              </a:rPr>
              <a:t> cookbook_file</a:t>
            </a:r>
            <a:r>
              <a:rPr lang="en-US" sz="2300">
                <a:solidFill>
                  <a:srgbClr val="A40800"/>
                </a:solidFill>
                <a:latin typeface="Courier" charset="0"/>
                <a:ea typeface="ＭＳ Ｐゴシック" charset="0"/>
                <a:cs typeface="Courier" charset="0"/>
                <a:sym typeface="Courier" charset="0"/>
              </a:rPr>
              <a:t>[/var/www/html/index.html]</a:t>
            </a:r>
          </a:p>
          <a:p>
            <a:pPr marL="0" lvl="4" algn="l"/>
            <a:r>
              <a:rPr lang="en-US" sz="2300">
                <a:solidFill>
                  <a:schemeClr val="tx1"/>
                </a:solidFill>
                <a:latin typeface="Courier" charset="0"/>
                <a:ea typeface="ＭＳ Ｐゴシック" charset="0"/>
                <a:cs typeface="Courier" charset="0"/>
                <a:sym typeface="Courier" charset="0"/>
              </a:rPr>
              <a:t>]</a:t>
            </a:r>
          </a:p>
        </p:txBody>
      </p:sp>
      <p:sp>
        <p:nvSpPr>
          <p:cNvPr id="525329" name="Rectangle 17"/>
          <p:cNvSpPr>
            <a:spLocks/>
          </p:cNvSpPr>
          <p:nvPr/>
        </p:nvSpPr>
        <p:spPr bwMode="auto">
          <a:xfrm>
            <a:off x="8738453" y="22606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300">
                <a:solidFill>
                  <a:schemeClr val="tx1"/>
                </a:solidFill>
                <a:latin typeface="Courier" charset="0"/>
                <a:ea typeface="ＭＳ Ｐゴシック" charset="0"/>
                <a:cs typeface="Courier" charset="0"/>
                <a:sym typeface="Courier" charset="0"/>
              </a:rPr>
              <a:t>resource_collection [    </a:t>
            </a:r>
          </a:p>
        </p:txBody>
      </p:sp>
    </p:spTree>
    <p:extLst>
      <p:ext uri="{BB962C8B-B14F-4D97-AF65-F5344CB8AC3E}">
        <p14:creationId xmlns:p14="http://schemas.microsoft.com/office/powerpoint/2010/main" val="8802065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525316"/>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grpId="0" nodeType="afterEffect">
                                  <p:stCondLst>
                                    <p:cond delay="500"/>
                                  </p:stCondLst>
                                  <p:childTnLst>
                                    <p:set>
                                      <p:cBhvr>
                                        <p:cTn id="9" dur="1" fill="hold">
                                          <p:stCondLst>
                                            <p:cond delay="499"/>
                                          </p:stCondLst>
                                        </p:cTn>
                                        <p:tgtEl>
                                          <p:spTgt spid="525326"/>
                                        </p:tgtEl>
                                        <p:attrNameLst>
                                          <p:attrName>style.visibility</p:attrName>
                                        </p:attrNameLst>
                                      </p:cBhvr>
                                      <p:to>
                                        <p:strVal val="visible"/>
                                      </p:to>
                                    </p:set>
                                  </p:childTnLst>
                                </p:cTn>
                              </p:par>
                            </p:childTnLst>
                          </p:cTn>
                        </p:par>
                        <p:par>
                          <p:cTn id="10" fill="hold" nodeType="afterGroup">
                            <p:stCondLst>
                              <p:cond delay="2500"/>
                            </p:stCondLst>
                            <p:childTnLst>
                              <p:par>
                                <p:cTn id="11" presetID="1" presetClass="entr" presetSubtype="0" fill="hold" grpId="0" nodeType="afterEffect">
                                  <p:stCondLst>
                                    <p:cond delay="500"/>
                                  </p:stCondLst>
                                  <p:childTnLst>
                                    <p:set>
                                      <p:cBhvr>
                                        <p:cTn id="12" dur="1" fill="hold">
                                          <p:stCondLst>
                                            <p:cond delay="499"/>
                                          </p:stCondLst>
                                        </p:cTn>
                                        <p:tgtEl>
                                          <p:spTgt spid="525314"/>
                                        </p:tgtEl>
                                        <p:attrNameLst>
                                          <p:attrName>style.visibility</p:attrName>
                                        </p:attrNameLst>
                                      </p:cBhvr>
                                      <p:to>
                                        <p:strVal val="visible"/>
                                      </p:to>
                                    </p:set>
                                  </p:childTnLst>
                                </p:cTn>
                              </p:par>
                            </p:childTnLst>
                          </p:cTn>
                        </p:par>
                        <p:par>
                          <p:cTn id="13" fill="hold" nodeType="afterGroup">
                            <p:stCondLst>
                              <p:cond delay="3500"/>
                            </p:stCondLst>
                            <p:childTnLst>
                              <p:par>
                                <p:cTn id="14" presetID="1" presetClass="entr" presetSubtype="0" fill="hold" grpId="0" nodeType="afterEffect">
                                  <p:stCondLst>
                                    <p:cond delay="500"/>
                                  </p:stCondLst>
                                  <p:childTnLst>
                                    <p:set>
                                      <p:cBhvr>
                                        <p:cTn id="15" dur="1" fill="hold">
                                          <p:stCondLst>
                                            <p:cond delay="499"/>
                                          </p:stCondLst>
                                        </p:cTn>
                                        <p:tgtEl>
                                          <p:spTgt spid="525327"/>
                                        </p:tgtEl>
                                        <p:attrNameLst>
                                          <p:attrName>style.visibility</p:attrName>
                                        </p:attrNameLst>
                                      </p:cBhvr>
                                      <p:to>
                                        <p:strVal val="visible"/>
                                      </p:to>
                                    </p:set>
                                  </p:childTnLst>
                                </p:cTn>
                              </p:par>
                            </p:childTnLst>
                          </p:cTn>
                        </p:par>
                        <p:par>
                          <p:cTn id="16" fill="hold" nodeType="afterGroup">
                            <p:stCondLst>
                              <p:cond delay="4500"/>
                            </p:stCondLst>
                            <p:childTnLst>
                              <p:par>
                                <p:cTn id="17" presetID="1" presetClass="entr" presetSubtype="0" fill="hold" grpId="0" nodeType="afterEffect">
                                  <p:stCondLst>
                                    <p:cond delay="500"/>
                                  </p:stCondLst>
                                  <p:childTnLst>
                                    <p:set>
                                      <p:cBhvr>
                                        <p:cTn id="18" dur="1" fill="hold">
                                          <p:stCondLst>
                                            <p:cond delay="499"/>
                                          </p:stCondLst>
                                        </p:cTn>
                                        <p:tgtEl>
                                          <p:spTgt spid="525315"/>
                                        </p:tgtEl>
                                        <p:attrNameLst>
                                          <p:attrName>style.visibility</p:attrName>
                                        </p:attrNameLst>
                                      </p:cBhvr>
                                      <p:to>
                                        <p:strVal val="visible"/>
                                      </p:to>
                                    </p:set>
                                  </p:childTnLst>
                                </p:cTn>
                              </p:par>
                            </p:childTnLst>
                          </p:cTn>
                        </p:par>
                        <p:par>
                          <p:cTn id="19" fill="hold" nodeType="afterGroup">
                            <p:stCondLst>
                              <p:cond delay="5500"/>
                            </p:stCondLst>
                            <p:childTnLst>
                              <p:par>
                                <p:cTn id="20" presetID="1" presetClass="entr" presetSubtype="0" fill="hold" grpId="0" nodeType="afterEffect">
                                  <p:stCondLst>
                                    <p:cond delay="500"/>
                                  </p:stCondLst>
                                  <p:childTnLst>
                                    <p:set>
                                      <p:cBhvr>
                                        <p:cTn id="21" dur="1" fill="hold">
                                          <p:stCondLst>
                                            <p:cond delay="499"/>
                                          </p:stCondLst>
                                        </p:cTn>
                                        <p:tgtEl>
                                          <p:spTgt spid="525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autoUpdateAnimBg="0"/>
      <p:bldP spid="525315" grpId="0" autoUpdateAnimBg="0"/>
      <p:bldP spid="525316" grpId="0" autoUpdateAnimBg="0"/>
      <p:bldP spid="525326" grpId="0" autoUpdateAnimBg="0"/>
      <p:bldP spid="525327" grpId="0" autoUpdateAnimBg="0"/>
      <p:bldP spid="525328" grpId="0" autoUpdateAnimBg="0"/>
    </p:bldLst>
  </p:timing>
</p:sld>
</file>

<file path=ppt/slides/slide3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7361" name="Rectangle 1"/>
          <p:cNvSpPr>
            <a:spLocks noGrp="1" noChangeArrowheads="1"/>
          </p:cNvSpPr>
          <p:nvPr>
            <p:ph type="title"/>
          </p:nvPr>
        </p:nvSpPr>
        <p:spPr>
          <a:ln/>
        </p:spPr>
        <p:txBody>
          <a:bodyPr/>
          <a:lstStyle/>
          <a:p>
            <a:r>
              <a:rPr lang="en-US"/>
              <a:t>The final resource collection</a:t>
            </a:r>
          </a:p>
        </p:txBody>
      </p:sp>
      <p:sp>
        <p:nvSpPr>
          <p:cNvPr id="527362" name="Rectangle 2"/>
          <p:cNvSpPr>
            <a:spLocks noGrp="1" noChangeArrowheads="1"/>
          </p:cNvSpPr>
          <p:nvPr>
            <p:ph type="body" idx="1"/>
          </p:nvPr>
        </p:nvSpPr>
        <p:spPr>
          <a:xfrm>
            <a:off x="800178" y="1879600"/>
            <a:ext cx="14657232" cy="1587500"/>
          </a:xfrm>
          <a:ln/>
        </p:spPr>
        <p:txBody>
          <a:bodyPr/>
          <a:lstStyle/>
          <a:p>
            <a:r>
              <a:rPr lang="en-US"/>
              <a:t>So the resources are invoked in the following order during the execute phase</a:t>
            </a:r>
          </a:p>
        </p:txBody>
      </p:sp>
      <p:sp>
        <p:nvSpPr>
          <p:cNvPr id="527363" name="Rectangle 3"/>
          <p:cNvSpPr>
            <a:spLocks/>
          </p:cNvSpPr>
          <p:nvPr/>
        </p:nvSpPr>
        <p:spPr bwMode="auto">
          <a:xfrm>
            <a:off x="1193916" y="3771900"/>
            <a:ext cx="8052587" cy="42164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7364" name="Rectangle 4"/>
          <p:cNvSpPr>
            <a:spLocks/>
          </p:cNvSpPr>
          <p:nvPr/>
        </p:nvSpPr>
        <p:spPr bwMode="auto">
          <a:xfrm>
            <a:off x="1765473" y="36957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[ntp]</a:t>
            </a:r>
          </a:p>
        </p:txBody>
      </p:sp>
      <p:sp>
        <p:nvSpPr>
          <p:cNvPr id="527365" name="Rectangle 5"/>
          <p:cNvSpPr>
            <a:spLocks/>
          </p:cNvSpPr>
          <p:nvPr/>
        </p:nvSpPr>
        <p:spPr bwMode="auto">
          <a:xfrm>
            <a:off x="1765472" y="41402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[/etc/ntp.conf]</a:t>
            </a:r>
          </a:p>
        </p:txBody>
      </p:sp>
      <p:sp>
        <p:nvSpPr>
          <p:cNvPr id="527366" name="Rectangle 6"/>
          <p:cNvSpPr>
            <a:spLocks/>
          </p:cNvSpPr>
          <p:nvPr/>
        </p:nvSpPr>
        <p:spPr bwMode="auto">
          <a:xfrm>
            <a:off x="1765472" y="4610100"/>
            <a:ext cx="257835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[ntp]</a:t>
            </a:r>
          </a:p>
        </p:txBody>
      </p:sp>
      <p:sp>
        <p:nvSpPr>
          <p:cNvPr id="527367" name="Rectangle 7"/>
          <p:cNvSpPr>
            <a:spLocks/>
          </p:cNvSpPr>
          <p:nvPr/>
        </p:nvSpPr>
        <p:spPr bwMode="auto">
          <a:xfrm>
            <a:off x="1765473" y="5054600"/>
            <a:ext cx="3442036"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[openssh]</a:t>
            </a:r>
          </a:p>
        </p:txBody>
      </p:sp>
      <p:sp>
        <p:nvSpPr>
          <p:cNvPr id="527368" name="Rectangle 8"/>
          <p:cNvSpPr>
            <a:spLocks/>
          </p:cNvSpPr>
          <p:nvPr/>
        </p:nvSpPr>
        <p:spPr bwMode="auto">
          <a:xfrm>
            <a:off x="1765472" y="5499100"/>
            <a:ext cx="626171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template</a:t>
            </a:r>
            <a:r>
              <a:rPr lang="en-US" sz="2400">
                <a:solidFill>
                  <a:srgbClr val="A40800"/>
                </a:solidFill>
                <a:latin typeface="Courier" charset="0"/>
                <a:ea typeface="ＭＳ Ｐゴシック" charset="0"/>
                <a:cs typeface="Courier" charset="0"/>
                <a:sym typeface="Courier" charset="0"/>
              </a:rPr>
              <a:t>[/etc/sshd/sshd_config]</a:t>
            </a:r>
          </a:p>
        </p:txBody>
      </p:sp>
      <p:sp>
        <p:nvSpPr>
          <p:cNvPr id="527369" name="Rectangle 9"/>
          <p:cNvSpPr>
            <a:spLocks/>
          </p:cNvSpPr>
          <p:nvPr/>
        </p:nvSpPr>
        <p:spPr bwMode="auto">
          <a:xfrm>
            <a:off x="1765472" y="5969000"/>
            <a:ext cx="3594451"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[openssh]</a:t>
            </a:r>
          </a:p>
        </p:txBody>
      </p:sp>
      <p:sp>
        <p:nvSpPr>
          <p:cNvPr id="527370" name="Rectangle 10"/>
          <p:cNvSpPr>
            <a:spLocks/>
          </p:cNvSpPr>
          <p:nvPr/>
        </p:nvSpPr>
        <p:spPr bwMode="auto">
          <a:xfrm>
            <a:off x="1765473" y="6400800"/>
            <a:ext cx="287048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package</a:t>
            </a:r>
            <a:r>
              <a:rPr lang="en-US" sz="2400">
                <a:solidFill>
                  <a:srgbClr val="A40800"/>
                </a:solidFill>
                <a:latin typeface="Courier" charset="0"/>
                <a:ea typeface="ＭＳ Ｐゴシック" charset="0"/>
                <a:cs typeface="Courier" charset="0"/>
                <a:sym typeface="Courier" charset="0"/>
              </a:rPr>
              <a:t>[httpd]</a:t>
            </a:r>
          </a:p>
        </p:txBody>
      </p:sp>
      <p:sp>
        <p:nvSpPr>
          <p:cNvPr id="527371" name="Rectangle 11"/>
          <p:cNvSpPr>
            <a:spLocks/>
          </p:cNvSpPr>
          <p:nvPr/>
        </p:nvSpPr>
        <p:spPr bwMode="auto">
          <a:xfrm>
            <a:off x="1765472" y="6845300"/>
            <a:ext cx="53726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algn="l"/>
            <a:r>
              <a:rPr lang="en-US" sz="2400">
                <a:solidFill>
                  <a:schemeClr val="tx1"/>
                </a:solidFill>
                <a:latin typeface="Courier" charset="0"/>
                <a:ea typeface="ＭＳ Ｐゴシック" charset="0"/>
                <a:cs typeface="Courier" charset="0"/>
                <a:sym typeface="Courier" charset="0"/>
              </a:rPr>
              <a:t>service</a:t>
            </a:r>
            <a:r>
              <a:rPr lang="en-US" sz="2400">
                <a:solidFill>
                  <a:srgbClr val="A40800"/>
                </a:solidFill>
                <a:latin typeface="Courier" charset="0"/>
                <a:ea typeface="ＭＳ Ｐゴシック" charset="0"/>
                <a:cs typeface="Courier" charset="0"/>
                <a:sym typeface="Courier" charset="0"/>
              </a:rPr>
              <a:t>[httpd]</a:t>
            </a:r>
          </a:p>
        </p:txBody>
      </p:sp>
      <p:sp>
        <p:nvSpPr>
          <p:cNvPr id="527372" name="Rectangle 12"/>
          <p:cNvSpPr>
            <a:spLocks/>
          </p:cNvSpPr>
          <p:nvPr/>
        </p:nvSpPr>
        <p:spPr bwMode="auto">
          <a:xfrm>
            <a:off x="1765472" y="7315200"/>
            <a:ext cx="765884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rgbClr val="334150"/>
                </a:solidFill>
                <a:miter lim="800000"/>
                <a:headEnd type="none" w="med" len="med"/>
                <a:tailEnd type="none" w="med" len="med"/>
              </a14:hiddenLine>
            </a:ext>
          </a:extLst>
        </p:spPr>
        <p:txBody>
          <a:bodyPr lIns="190500" tIns="190500" rIns="190500" bIns="190500"/>
          <a:lstStyle/>
          <a:p>
            <a:pPr marL="0" lvl="4" algn="l"/>
            <a:r>
              <a:rPr lang="en-US" sz="2400">
                <a:solidFill>
                  <a:schemeClr val="tx1"/>
                </a:solidFill>
                <a:latin typeface="Courier" charset="0"/>
                <a:ea typeface="ＭＳ Ｐゴシック" charset="0"/>
                <a:cs typeface="Courier" charset="0"/>
                <a:sym typeface="Courier" charset="0"/>
              </a:rPr>
              <a:t>cookbook_file</a:t>
            </a:r>
            <a:r>
              <a:rPr lang="en-US" sz="2400">
                <a:solidFill>
                  <a:srgbClr val="A40800"/>
                </a:solidFill>
                <a:latin typeface="Courier" charset="0"/>
                <a:ea typeface="ＭＳ Ｐゴシック" charset="0"/>
                <a:cs typeface="Courier" charset="0"/>
                <a:sym typeface="Courier" charset="0"/>
              </a:rPr>
              <a:t>[/var/www/html/index.html]</a:t>
            </a:r>
          </a:p>
        </p:txBody>
      </p:sp>
      <p:sp>
        <p:nvSpPr>
          <p:cNvPr id="527373" name="Line 13"/>
          <p:cNvSpPr>
            <a:spLocks noChangeShapeType="1"/>
          </p:cNvSpPr>
          <p:nvPr/>
        </p:nvSpPr>
        <p:spPr bwMode="auto">
          <a:xfrm rot="10800000">
            <a:off x="1601944" y="4070351"/>
            <a:ext cx="0" cy="3781425"/>
          </a:xfrm>
          <a:prstGeom prst="line">
            <a:avLst/>
          </a:prstGeom>
          <a:noFill/>
          <a:ln w="63500" cap="flat">
            <a:solidFill>
              <a:srgbClr val="FF7F00"/>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56981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1"/>
          <p:cNvSpPr>
            <a:spLocks noGrp="1" noChangeArrowheads="1"/>
          </p:cNvSpPr>
          <p:nvPr>
            <p:ph type="title"/>
          </p:nvPr>
        </p:nvSpPr>
        <p:spPr>
          <a:ln/>
        </p:spPr>
        <p:txBody>
          <a:bodyPr/>
          <a:lstStyle/>
          <a:p>
            <a:r>
              <a:rPr lang="en-US">
                <a:effectLst/>
              </a:rPr>
              <a:t>Multiphase Execution</a:t>
            </a:r>
          </a:p>
        </p:txBody>
      </p:sp>
      <p:sp>
        <p:nvSpPr>
          <p:cNvPr id="529410" name="Rectangle 2"/>
          <p:cNvSpPr>
            <a:spLocks noGrp="1" noChangeArrowheads="1"/>
          </p:cNvSpPr>
          <p:nvPr>
            <p:ph type="body" idx="1"/>
          </p:nvPr>
        </p:nvSpPr>
        <p:spPr>
          <a:xfrm>
            <a:off x="800178" y="1879600"/>
            <a:ext cx="14657232" cy="1689100"/>
          </a:xfrm>
          <a:ln/>
        </p:spPr>
        <p:txBody>
          <a:bodyPr/>
          <a:lstStyle/>
          <a:p>
            <a:r>
              <a:rPr lang="en-US"/>
              <a:t>Plain ruby is executed in the compile phase</a:t>
            </a:r>
          </a:p>
          <a:p>
            <a:r>
              <a:rPr lang="en-US"/>
              <a:t>Chef DSL is executed in the execute phase</a:t>
            </a:r>
          </a:p>
        </p:txBody>
      </p:sp>
      <p:sp>
        <p:nvSpPr>
          <p:cNvPr id="529411" name="Rectangle 3"/>
          <p:cNvSpPr>
            <a:spLocks/>
          </p:cNvSpPr>
          <p:nvPr/>
        </p:nvSpPr>
        <p:spPr bwMode="auto">
          <a:xfrm>
            <a:off x="203994" y="4622800"/>
            <a:ext cx="91440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%w[sites-available sites-enabled mods-</a:t>
            </a:r>
            <a:r>
              <a:rPr lang="en-US" sz="1900" dirty="0" smtClean="0">
                <a:solidFill>
                  <a:schemeClr val="tx1"/>
                </a:solidFill>
                <a:latin typeface="Courier" charset="0"/>
                <a:ea typeface="ＭＳ Ｐゴシック" charset="0"/>
                <a:cs typeface="Courier" charset="0"/>
                <a:sym typeface="Courier" charset="0"/>
              </a:rPr>
              <a:t>available]</a:t>
            </a:r>
            <a:r>
              <a:rPr lang="en-US" sz="1900" dirty="0">
                <a:solidFill>
                  <a:schemeClr val="tx1"/>
                </a:solidFill>
                <a:latin typeface="Courier" charset="0"/>
                <a:ea typeface="ＭＳ Ｐゴシック" charset="0"/>
                <a:cs typeface="Courier" charset="0"/>
                <a:sym typeface="Courier" charset="0"/>
              </a:rPr>
              <a:t>.each</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8000"/>
                </a:solidFill>
                <a:latin typeface="Courier" charset="0"/>
                <a:ea typeface="ＭＳ Ｐゴシック" charset="0"/>
                <a:cs typeface="Courier" charset="0"/>
                <a:sym typeface="Courier" charset="0"/>
              </a:rPr>
              <a:t>do</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a:t>
            </a:r>
            <a:r>
              <a:rPr lang="en-US" sz="1900" dirty="0" err="1">
                <a:solidFill>
                  <a:srgbClr val="005A7C"/>
                </a:solidFill>
                <a:latin typeface="Courier" charset="0"/>
                <a:ea typeface="ＭＳ Ｐゴシック" charset="0"/>
                <a:cs typeface="Courier" charset="0"/>
                <a:sym typeface="Courier" charset="0"/>
              </a:rPr>
              <a:t>dir</a:t>
            </a:r>
            <a:r>
              <a:rPr lang="en-US" sz="1900" dirty="0" smtClean="0">
                <a:solidFill>
                  <a:srgbClr val="005A7C"/>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directory</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a:t>
            </a:r>
            <a:r>
              <a:rPr lang="en-US" sz="1900" dirty="0" err="1">
                <a:solidFill>
                  <a:srgbClr val="A40800"/>
                </a:solidFill>
                <a:latin typeface="Courier" charset="0"/>
                <a:ea typeface="ＭＳ Ｐゴシック" charset="0"/>
                <a:cs typeface="Courier" charset="0"/>
                <a:sym typeface="Courier" charset="0"/>
              </a:rPr>
              <a:t>dir</a:t>
            </a:r>
            <a:r>
              <a:rPr lang="en-US" sz="1900" dirty="0">
                <a:solidFill>
                  <a:srgbClr val="A40800"/>
                </a:solidFill>
                <a:latin typeface="Courier" charset="0"/>
                <a:ea typeface="ＭＳ Ｐゴシック" charset="0"/>
                <a:cs typeface="Courier" charset="0"/>
                <a:sym typeface="Courier" charset="0"/>
              </a:rPr>
              <a:t>}"</a:t>
            </a: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do</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smtClean="0">
                <a:solidFill>
                  <a:schemeClr val="tx1"/>
                </a:solidFill>
                <a:latin typeface="Courier" charset="0"/>
                <a:ea typeface="ＭＳ Ｐゴシック" charset="0"/>
                <a:cs typeface="Courier" charset="0"/>
                <a:sym typeface="Courier" charset="0"/>
              </a:rPr>
              <a:t>action</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19177C"/>
                </a:solidFill>
                <a:latin typeface="Courier" charset="0"/>
                <a:ea typeface="ＭＳ Ｐゴシック" charset="0"/>
                <a:cs typeface="Courier" charset="0"/>
                <a:sym typeface="Courier" charset="0"/>
              </a:rPr>
              <a:t>:</a:t>
            </a:r>
            <a:r>
              <a:rPr lang="en-US" sz="1900" dirty="0" smtClean="0">
                <a:solidFill>
                  <a:srgbClr val="19177C"/>
                </a:solidFill>
                <a:latin typeface="Courier" charset="0"/>
                <a:ea typeface="ＭＳ Ｐゴシック" charset="0"/>
                <a:cs typeface="Courier" charset="0"/>
                <a:sym typeface="Courier" charset="0"/>
              </a:rPr>
              <a:t>create</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mode</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'0755'</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owner</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'root'</a:t>
            </a:r>
            <a:r>
              <a:rPr lang="en-US" sz="1900" dirty="0">
                <a:solidFill>
                  <a:srgbClr val="666666"/>
                </a:solidFill>
                <a:latin typeface="Courier" charset="0"/>
                <a:ea typeface="ＭＳ Ｐゴシック" charset="0"/>
                <a:cs typeface="Courier" charset="0"/>
                <a:sym typeface="Courier" charset="0"/>
              </a:rPr>
              <a:t>  </a:t>
            </a:r>
            <a:endParaRPr lang="en-US" sz="1900" dirty="0" smtClean="0">
              <a:solidFill>
                <a:srgbClr val="666666"/>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666666"/>
                </a:solidFill>
                <a:latin typeface="Courier" charset="0"/>
                <a:ea typeface="ＭＳ Ｐゴシック" charset="0"/>
                <a:cs typeface="Courier" charset="0"/>
                <a:sym typeface="Courier" charset="0"/>
              </a:rPr>
              <a:t> </a:t>
            </a:r>
            <a:r>
              <a:rPr lang="en-US" sz="1900" dirty="0">
                <a:solidFill>
                  <a:srgbClr val="666666"/>
                </a:solidFill>
                <a:latin typeface="Courier" charset="0"/>
                <a:ea typeface="ＭＳ Ｐゴシック" charset="0"/>
                <a:cs typeface="Courier" charset="0"/>
                <a:sym typeface="Courier" charset="0"/>
              </a:rPr>
              <a:t> </a:t>
            </a:r>
            <a:r>
              <a:rPr lang="en-US" sz="1900" dirty="0">
                <a:solidFill>
                  <a:schemeClr val="tx1"/>
                </a:solidFill>
                <a:latin typeface="Courier" charset="0"/>
                <a:ea typeface="ＭＳ Ｐゴシック" charset="0"/>
                <a:cs typeface="Courier" charset="0"/>
                <a:sym typeface="Courier" charset="0"/>
              </a:rPr>
              <a:t>group</a:t>
            </a:r>
            <a:r>
              <a:rPr lang="en-US" sz="1900" dirty="0">
                <a:solidFill>
                  <a:srgbClr val="666666"/>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node["apache"]["</a:t>
            </a:r>
            <a:r>
              <a:rPr lang="en-US" sz="1900" dirty="0" err="1">
                <a:solidFill>
                  <a:srgbClr val="A40800"/>
                </a:solidFill>
                <a:latin typeface="Courier" charset="0"/>
                <a:ea typeface="ＭＳ Ｐゴシック" charset="0"/>
                <a:cs typeface="Courier" charset="0"/>
                <a:sym typeface="Courier" charset="0"/>
              </a:rPr>
              <a:t>root_group</a:t>
            </a:r>
            <a:r>
              <a:rPr lang="en-US" sz="1900" dirty="0">
                <a:solidFill>
                  <a:srgbClr val="A40800"/>
                </a:solidFill>
                <a:latin typeface="Courier" charset="0"/>
                <a:ea typeface="ＭＳ Ｐゴシック" charset="0"/>
                <a:cs typeface="Courier" charset="0"/>
                <a:sym typeface="Courier" charset="0"/>
              </a:rPr>
              <a:t>"</a:t>
            </a:r>
            <a:r>
              <a:rPr lang="en-US" sz="1900" dirty="0" smtClean="0">
                <a:solidFill>
                  <a:srgbClr val="A40800"/>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rgbClr val="666666"/>
                </a:solidFill>
                <a:latin typeface="Courier" charset="0"/>
                <a:ea typeface="ＭＳ Ｐゴシック" charset="0"/>
                <a:cs typeface="Courier" charset="0"/>
                <a:sym typeface="Courier" charset="0"/>
              </a:rPr>
              <a:t>  </a:t>
            </a:r>
            <a:r>
              <a:rPr lang="en-US" sz="1900" dirty="0" smtClean="0">
                <a:solidFill>
                  <a:srgbClr val="008000"/>
                </a:solidFill>
                <a:latin typeface="Courier" charset="0"/>
                <a:ea typeface="ＭＳ Ｐゴシック" charset="0"/>
                <a:cs typeface="Courier" charset="0"/>
                <a:sym typeface="Courier" charset="0"/>
              </a:rPr>
              <a:t>end</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rgbClr val="008000"/>
                </a:solidFill>
                <a:latin typeface="Courier" charset="0"/>
                <a:ea typeface="ＭＳ Ｐゴシック" charset="0"/>
                <a:cs typeface="Courier" charset="0"/>
                <a:sym typeface="Courier" charset="0"/>
              </a:rPr>
              <a:t>end</a:t>
            </a:r>
            <a:endParaRPr lang="en-US" sz="1900" dirty="0">
              <a:solidFill>
                <a:srgbClr val="008000"/>
              </a:solidFill>
              <a:latin typeface="Courier" charset="0"/>
              <a:ea typeface="ＭＳ Ｐゴシック" charset="0"/>
              <a:cs typeface="Courier" charset="0"/>
              <a:sym typeface="Courier" charset="0"/>
            </a:endParaRPr>
          </a:p>
        </p:txBody>
      </p:sp>
      <p:sp>
        <p:nvSpPr>
          <p:cNvPr id="529412" name="Rectangle 4"/>
          <p:cNvSpPr>
            <a:spLocks/>
          </p:cNvSpPr>
          <p:nvPr/>
        </p:nvSpPr>
        <p:spPr bwMode="auto">
          <a:xfrm>
            <a:off x="9576594" y="4305300"/>
            <a:ext cx="6249048"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3" name="Rectangle 5"/>
          <p:cNvSpPr>
            <a:spLocks/>
          </p:cNvSpPr>
          <p:nvPr/>
        </p:nvSpPr>
        <p:spPr bwMode="auto">
          <a:xfrm>
            <a:off x="9220863" y="3693467"/>
            <a:ext cx="3442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Resource Collection</a:t>
            </a:r>
          </a:p>
        </p:txBody>
      </p:sp>
      <p:sp>
        <p:nvSpPr>
          <p:cNvPr id="529414" name="Rectangle 6"/>
          <p:cNvSpPr>
            <a:spLocks/>
          </p:cNvSpPr>
          <p:nvPr/>
        </p:nvSpPr>
        <p:spPr bwMode="auto">
          <a:xfrm>
            <a:off x="496108" y="3750617"/>
            <a:ext cx="1197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r>
              <a:rPr lang="en-US" sz="3000" dirty="0">
                <a:solidFill>
                  <a:schemeClr val="tx1"/>
                </a:solidFill>
                <a:ea typeface="ＭＳ Ｐゴシック" charset="0"/>
                <a:cs typeface="Gill Sans" charset="0"/>
              </a:rPr>
              <a:t>Recipe</a:t>
            </a:r>
          </a:p>
        </p:txBody>
      </p:sp>
      <p:sp>
        <p:nvSpPr>
          <p:cNvPr id="529415" name="Rectangle 7"/>
          <p:cNvSpPr>
            <a:spLocks/>
          </p:cNvSpPr>
          <p:nvPr/>
        </p:nvSpPr>
        <p:spPr bwMode="auto">
          <a:xfrm>
            <a:off x="127794" y="4305300"/>
            <a:ext cx="9220200" cy="44069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29416" name="Rectangle 8"/>
          <p:cNvSpPr>
            <a:spLocks/>
          </p:cNvSpPr>
          <p:nvPr/>
        </p:nvSpPr>
        <p:spPr bwMode="auto">
          <a:xfrm>
            <a:off x="9728994" y="4267200"/>
            <a:ext cx="633791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endParaRPr lang="en-US" sz="1900" dirty="0">
              <a:solidFill>
                <a:schemeClr val="tx1"/>
              </a:solidFill>
              <a:latin typeface="Courier" charset="0"/>
              <a:ea typeface="ＭＳ Ｐゴシック" charset="0"/>
              <a:cs typeface="Courier" charset="0"/>
              <a:sym typeface="Courier" charset="0"/>
            </a:endParaRP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err="1">
                <a:solidFill>
                  <a:schemeClr val="tx1"/>
                </a:solidFill>
                <a:latin typeface="Courier" charset="0"/>
                <a:ea typeface="ＭＳ Ｐゴシック" charset="0"/>
                <a:cs typeface="Courier" charset="0"/>
                <a:sym typeface="Courier" charset="0"/>
              </a:rPr>
              <a:t>resource_collection</a:t>
            </a:r>
            <a:r>
              <a:rPr lang="en-US" sz="1900" dirty="0">
                <a:solidFill>
                  <a:schemeClr val="tx1"/>
                </a:solidFill>
                <a:latin typeface="Courier" charset="0"/>
                <a:ea typeface="ＭＳ Ｐゴシック" charset="0"/>
                <a:cs typeface="Courier" charset="0"/>
                <a:sym typeface="Courier" charset="0"/>
              </a:rPr>
              <a:t> [ </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/www/sites-enabled"]</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a:solidFill>
                  <a:schemeClr val="tx1"/>
                </a:solidFill>
                <a:latin typeface="Courier" charset="0"/>
                <a:ea typeface="ＭＳ Ｐゴシック" charset="0"/>
                <a:cs typeface="Courier" charset="0"/>
                <a:sym typeface="Courier" charset="0"/>
              </a:rPr>
              <a:t>  directory</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var</a:t>
            </a:r>
            <a:r>
              <a:rPr lang="en-US" sz="1900" dirty="0">
                <a:solidFill>
                  <a:srgbClr val="A40800"/>
                </a:solidFill>
                <a:latin typeface="Courier" charset="0"/>
                <a:ea typeface="ＭＳ Ｐゴシック" charset="0"/>
                <a:cs typeface="Courier" charset="0"/>
                <a:sym typeface="Courier" charset="0"/>
              </a:rPr>
              <a:t>/www/mods-available"]</a:t>
            </a:r>
            <a:r>
              <a:rPr lang="en-US" sz="1900" dirty="0">
                <a:solidFill>
                  <a:schemeClr val="tx1"/>
                </a:solidFill>
                <a:latin typeface="Courier" charset="0"/>
                <a:ea typeface="ＭＳ Ｐゴシック" charset="0"/>
                <a:cs typeface="Courier" charset="0"/>
                <a:sym typeface="Courier" charset="0"/>
              </a:rPr>
              <a:t>,</a:t>
            </a:r>
          </a:p>
          <a:p>
            <a:pPr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 pos="3200400" algn="l"/>
                <a:tab pos="3556000" algn="l"/>
                <a:tab pos="3911600" algn="l"/>
                <a:tab pos="4267200" algn="l"/>
                <a:tab pos="355600" algn="l"/>
                <a:tab pos="711200" algn="l"/>
                <a:tab pos="1066800" algn="l"/>
                <a:tab pos="1422400" algn="l"/>
                <a:tab pos="1778000" algn="l"/>
                <a:tab pos="2133600" algn="l"/>
                <a:tab pos="2489200" algn="l"/>
                <a:tab pos="2844800" algn="l"/>
              </a:tabLst>
            </a:pPr>
            <a:r>
              <a:rPr lang="en-US" sz="1900" dirty="0" smtClean="0">
                <a:solidFill>
                  <a:schemeClr val="tx1"/>
                </a:solidFill>
                <a:latin typeface="Courier" charset="0"/>
                <a:ea typeface="ＭＳ Ｐゴシック" charset="0"/>
                <a:cs typeface="Courier" charset="0"/>
                <a:sym typeface="Courier" charset="0"/>
              </a:rPr>
              <a:t>]</a:t>
            </a:r>
            <a:endParaRPr lang="en-US" sz="19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040960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Lst>
  </p:timing>
</p:sld>
</file>

<file path=ppt/slides/slide3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a:ln/>
        </p:spPr>
        <p:txBody>
          <a:bodyPr/>
          <a:lstStyle/>
          <a:p>
            <a:r>
              <a:rPr lang="en-US"/>
              <a:t>Resource order is important!</a:t>
            </a:r>
          </a:p>
        </p:txBody>
      </p:sp>
      <p:sp>
        <p:nvSpPr>
          <p:cNvPr id="509954" name="Rectangle 2"/>
          <p:cNvSpPr>
            <a:spLocks noGrp="1" noChangeArrowheads="1"/>
          </p:cNvSpPr>
          <p:nvPr>
            <p:ph type="body" idx="1"/>
          </p:nvPr>
        </p:nvSpPr>
        <p:spPr>
          <a:xfrm>
            <a:off x="800178" y="1790700"/>
            <a:ext cx="14657232" cy="5892800"/>
          </a:xfrm>
          <a:ln/>
        </p:spPr>
        <p:txBody>
          <a:bodyPr/>
          <a:lstStyle/>
          <a:p>
            <a:r>
              <a:rPr lang="en-US"/>
              <a:t>Resources are invoked in the order they appear in the recipe </a:t>
            </a:r>
          </a:p>
        </p:txBody>
      </p:sp>
      <p:grpSp>
        <p:nvGrpSpPr>
          <p:cNvPr id="509962" name="Group 10"/>
          <p:cNvGrpSpPr>
            <a:grpSpLocks/>
          </p:cNvGrpSpPr>
          <p:nvPr/>
        </p:nvGrpSpPr>
        <p:grpSpPr bwMode="auto">
          <a:xfrm>
            <a:off x="1725782" y="3843338"/>
            <a:ext cx="11470807" cy="3619500"/>
            <a:chOff x="0" y="0"/>
            <a:chExt cx="7224" cy="2280"/>
          </a:xfrm>
        </p:grpSpPr>
        <p:pic>
          <p:nvPicPr>
            <p:cNvPr id="50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56" name="Rectangle 4"/>
            <p:cNvSpPr>
              <a:spLocks/>
            </p:cNvSpPr>
            <p:nvPr/>
          </p:nvSpPr>
          <p:spPr bwMode="auto">
            <a:xfrm>
              <a:off x="516" y="0"/>
              <a:ext cx="15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recipe-1</a:t>
              </a:r>
            </a:p>
          </p:txBody>
        </p:sp>
        <p:sp>
          <p:nvSpPr>
            <p:cNvPr id="509957" name="Rectangle 5"/>
            <p:cNvSpPr>
              <a:spLocks/>
            </p:cNvSpPr>
            <p:nvPr/>
          </p:nvSpPr>
          <p:spPr bwMode="auto">
            <a:xfrm>
              <a:off x="2828"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recipe-2</a:t>
              </a:r>
            </a:p>
          </p:txBody>
        </p:sp>
        <p:sp>
          <p:nvSpPr>
            <p:cNvPr id="509958" name="Rectangle 6"/>
            <p:cNvSpPr>
              <a:spLocks/>
            </p:cNvSpPr>
            <p:nvPr/>
          </p:nvSpPr>
          <p:spPr bwMode="auto">
            <a:xfrm>
              <a:off x="5159" y="0"/>
              <a:ext cx="1341"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000">
                  <a:solidFill>
                    <a:schemeClr val="tx1"/>
                  </a:solidFill>
                  <a:latin typeface="Monaco" charset="0"/>
                  <a:ea typeface="ＭＳ Ｐゴシック" charset="0"/>
                  <a:cs typeface="Monaco" charset="0"/>
                  <a:sym typeface="Monaco" charset="0"/>
                </a:rPr>
                <a:t>recipe-3</a:t>
              </a:r>
            </a:p>
          </p:txBody>
        </p:sp>
        <p:pic>
          <p:nvPicPr>
            <p:cNvPr id="509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099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 y="609"/>
              <a:ext cx="2265" cy="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09961" name="Rectangle 9"/>
            <p:cNvSpPr>
              <a:spLocks/>
            </p:cNvSpPr>
            <p:nvPr/>
          </p:nvSpPr>
          <p:spPr bwMode="auto">
            <a:xfrm>
              <a:off x="0" y="1775"/>
              <a:ext cx="7224"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5000" dirty="0">
                  <a:solidFill>
                    <a:schemeClr val="tx1"/>
                  </a:solidFill>
                  <a:ea typeface="ＭＳ Ｐゴシック" charset="0"/>
                  <a:cs typeface="Gill Sans" charset="0"/>
                </a:rPr>
                <a:t>[------------ resource collection ----------]</a:t>
              </a:r>
            </a:p>
          </p:txBody>
        </p:sp>
      </p:grpSp>
    </p:spTree>
    <p:extLst>
      <p:ext uri="{BB962C8B-B14F-4D97-AF65-F5344CB8AC3E}">
        <p14:creationId xmlns:p14="http://schemas.microsoft.com/office/powerpoint/2010/main" val="6608669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1"/>
          <p:cNvSpPr>
            <a:spLocks noGrp="1" noChangeArrowheads="1"/>
          </p:cNvSpPr>
          <p:nvPr>
            <p:ph type="title"/>
          </p:nvPr>
        </p:nvSpPr>
        <p:spPr>
          <a:ln/>
        </p:spPr>
        <p:txBody>
          <a:bodyPr/>
          <a:lstStyle/>
          <a:p>
            <a:r>
              <a:rPr lang="en-US" sz="7300"/>
              <a:t>Review Questions</a:t>
            </a:r>
          </a:p>
        </p:txBody>
      </p:sp>
      <p:sp>
        <p:nvSpPr>
          <p:cNvPr id="531458" name="Rectangle 2"/>
          <p:cNvSpPr>
            <a:spLocks noGrp="1" noChangeArrowheads="1"/>
          </p:cNvSpPr>
          <p:nvPr>
            <p:ph type="body" idx="1"/>
          </p:nvPr>
        </p:nvSpPr>
        <p:spPr>
          <a:ln/>
        </p:spPr>
        <p:txBody>
          <a:bodyPr/>
          <a:lstStyle/>
          <a:p>
            <a:r>
              <a:rPr lang="en-US"/>
              <a:t>What are the steps in a Chef Client run?</a:t>
            </a:r>
          </a:p>
          <a:p>
            <a:r>
              <a:rPr lang="en-US"/>
              <a:t>How does a new machine get a private key with which to authenticate requests?</a:t>
            </a:r>
          </a:p>
          <a:p>
            <a:r>
              <a:rPr lang="en-US"/>
              <a:t>If you have the right credentials in place, why else might you not be able to authenticate?</a:t>
            </a:r>
          </a:p>
          <a:p>
            <a:r>
              <a:rPr lang="en-US"/>
              <a:t>In which phase of a chef-client run do plain Ruby statements get evaluated?</a:t>
            </a:r>
          </a:p>
        </p:txBody>
      </p:sp>
    </p:spTree>
    <p:extLst>
      <p:ext uri="{BB962C8B-B14F-4D97-AF65-F5344CB8AC3E}">
        <p14:creationId xmlns:p14="http://schemas.microsoft.com/office/powerpoint/2010/main" val="453845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1" name="Rectangle 1"/>
          <p:cNvSpPr>
            <a:spLocks noGrp="1" noChangeArrowheads="1"/>
          </p:cNvSpPr>
          <p:nvPr>
            <p:ph type="title"/>
          </p:nvPr>
        </p:nvSpPr>
        <p:spPr/>
        <p:txBody>
          <a:bodyPr/>
          <a:lstStyle/>
          <a:p>
            <a:pPr>
              <a:defRPr/>
            </a:pPr>
            <a:r>
              <a:rPr lang="en-US" dirty="0"/>
              <a:t>Attributes, Templates, and Cookbook </a:t>
            </a:r>
            <a:r>
              <a:rPr lang="en-US" dirty="0" smtClean="0"/>
              <a:t>Dependencies</a:t>
            </a:r>
            <a:endParaRPr lang="en-US" dirty="0">
              <a:sym typeface="Arial Bold" charset="0"/>
            </a:endParaRPr>
          </a:p>
        </p:txBody>
      </p:sp>
      <p:sp>
        <p:nvSpPr>
          <p:cNvPr id="332802" name="Rectangle 2"/>
          <p:cNvSpPr>
            <a:spLocks noGrp="1" noChangeArrowheads="1"/>
          </p:cNvSpPr>
          <p:nvPr>
            <p:ph idx="1"/>
          </p:nvPr>
        </p:nvSpPr>
        <p:spPr/>
        <p:txBody>
          <a:bodyPr/>
          <a:lstStyle/>
          <a:p>
            <a:pPr>
              <a:defRPr/>
            </a:pPr>
            <a:r>
              <a:rPr lang="en-US" dirty="0">
                <a:sym typeface="Arial Bold" charset="0"/>
              </a:rPr>
              <a:t>Writing a </a:t>
            </a:r>
            <a:r>
              <a:rPr lang="en-US" dirty="0"/>
              <a:t>Hosts </a:t>
            </a:r>
            <a:r>
              <a:rPr lang="en-US" dirty="0" smtClean="0">
                <a:sym typeface="Arial Bold" charset="0"/>
              </a:rPr>
              <a:t>Cookbook</a:t>
            </a:r>
            <a:endParaRPr lang="en-US" dirty="0">
              <a:sym typeface="Arial" charset="0"/>
            </a:endParaRPr>
          </a:p>
        </p:txBody>
      </p:sp>
    </p:spTree>
    <p:extLst>
      <p:ext uri="{BB962C8B-B14F-4D97-AF65-F5344CB8AC3E}">
        <p14:creationId xmlns:p14="http://schemas.microsoft.com/office/powerpoint/2010/main" val="3641280836"/>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27331" name="Rectangle 2"/>
          <p:cNvSpPr>
            <a:spLocks noGrp="1" noChangeArrowheads="1"/>
          </p:cNvSpPr>
          <p:nvPr>
            <p:ph type="body" idx="1"/>
          </p:nvPr>
        </p:nvSpPr>
        <p:spPr/>
        <p:txBody>
          <a:bodyPr/>
          <a:lstStyle/>
          <a:p>
            <a:r>
              <a:rPr lang="en-US" dirty="0"/>
              <a:t>After completing the lesson, you will be able to</a:t>
            </a:r>
          </a:p>
          <a:p>
            <a:pPr lvl="1"/>
            <a:r>
              <a:rPr lang="en-US" dirty="0"/>
              <a:t>Describe Cookbook Attribute files</a:t>
            </a:r>
          </a:p>
          <a:p>
            <a:pPr lvl="1"/>
            <a:r>
              <a:rPr lang="en-US" dirty="0"/>
              <a:t>Use ERB Templates in Chef</a:t>
            </a:r>
          </a:p>
          <a:p>
            <a:pPr lvl="1"/>
            <a:r>
              <a:rPr lang="en-US" dirty="0"/>
              <a:t>Explain Attribute Precedence</a:t>
            </a:r>
          </a:p>
          <a:p>
            <a:pPr lvl="1"/>
            <a:r>
              <a:rPr lang="en-US" dirty="0"/>
              <a:t>Describe Cookbook Metadata</a:t>
            </a:r>
          </a:p>
          <a:p>
            <a:pPr lvl="1"/>
            <a:r>
              <a:rPr lang="en-US" dirty="0"/>
              <a:t>Specify cookbook dependencies</a:t>
            </a:r>
          </a:p>
          <a:p>
            <a:pPr lvl="1"/>
            <a:r>
              <a:rPr lang="en-US" dirty="0"/>
              <a:t>Perform the cookbook creation, upload, and test loop</a:t>
            </a:r>
          </a:p>
        </p:txBody>
      </p:sp>
    </p:spTree>
    <p:extLst>
      <p:ext uri="{BB962C8B-B14F-4D97-AF65-F5344CB8AC3E}">
        <p14:creationId xmlns:p14="http://schemas.microsoft.com/office/powerpoint/2010/main" val="13847271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28355" name="Rectangle 2"/>
          <p:cNvSpPr>
            <a:spLocks noGrp="1" noChangeArrowheads="1"/>
          </p:cNvSpPr>
          <p:nvPr>
            <p:ph type="body" idx="1"/>
          </p:nvPr>
        </p:nvSpPr>
        <p:spPr/>
        <p:txBody>
          <a:bodyPr/>
          <a:lstStyle/>
          <a:p>
            <a:pPr eaLnBrk="1" hangingPunct="1"/>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block access to the New York Times website from our computers in China</a:t>
            </a:r>
          </a:p>
          <a:p>
            <a:pPr eaLnBrk="1" hangingPunct="1"/>
            <a:endParaRPr lang="en-US" b="1" dirty="0" smtClean="0"/>
          </a:p>
          <a:p>
            <a:pPr eaLnBrk="1" hangingPunct="1"/>
            <a:r>
              <a:rPr lang="en-US" b="1" dirty="0" smtClean="0"/>
              <a:t>How: </a:t>
            </a:r>
            <a:r>
              <a:rPr lang="en-US" dirty="0" smtClean="0"/>
              <a:t>We will use the hosts file to set the New York Times IP address to 0.0.0.0.</a:t>
            </a:r>
          </a:p>
          <a:p>
            <a:pPr eaLnBrk="1" hangingPunct="1"/>
            <a:endParaRPr lang="en-US" b="1" dirty="0" smtClean="0">
              <a:latin typeface="Arial Bold" pitchFamily="34" charset="0"/>
              <a:cs typeface="Arial Bold" pitchFamily="34" charset="0"/>
              <a:sym typeface="Arial Bold" pitchFamily="34" charset="0"/>
            </a:endParaRPr>
          </a:p>
          <a:p>
            <a:pPr eaLnBrk="1" hangingPunct="1"/>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We see the hosts file updated on the server.</a:t>
            </a:r>
          </a:p>
        </p:txBody>
      </p:sp>
    </p:spTree>
    <p:extLst>
      <p:ext uri="{BB962C8B-B14F-4D97-AF65-F5344CB8AC3E}">
        <p14:creationId xmlns:p14="http://schemas.microsoft.com/office/powerpoint/2010/main" val="578841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small problem...</a:t>
            </a:r>
          </a:p>
        </p:txBody>
      </p:sp>
      <p:sp>
        <p:nvSpPr>
          <p:cNvPr id="3" name="Content Placeholder 2"/>
          <p:cNvSpPr>
            <a:spLocks noGrp="1"/>
          </p:cNvSpPr>
          <p:nvPr>
            <p:ph idx="1"/>
          </p:nvPr>
        </p:nvSpPr>
        <p:spPr>
          <a:xfrm>
            <a:off x="800274" y="1904999"/>
            <a:ext cx="14657233" cy="5715001"/>
          </a:xfrm>
        </p:spPr>
        <p:txBody>
          <a:bodyPr/>
          <a:lstStyle/>
          <a:p>
            <a:r>
              <a:rPr lang="en-US" dirty="0"/>
              <a:t>But we don’t have an attribute that reflects which region the server is </a:t>
            </a:r>
            <a:r>
              <a:rPr lang="en-US" dirty="0" smtClean="0"/>
              <a:t>in</a:t>
            </a:r>
          </a:p>
          <a:p>
            <a:pPr lvl="1"/>
            <a:r>
              <a:rPr lang="en-US" sz="4400" dirty="0"/>
              <a:t>We could add a node attribute for Location, but that will become very tiresome at </a:t>
            </a:r>
            <a:r>
              <a:rPr lang="en-US" sz="4400" dirty="0" smtClean="0"/>
              <a:t>scale</a:t>
            </a:r>
            <a:endParaRPr lang="en-US" sz="4400" dirty="0"/>
          </a:p>
        </p:txBody>
      </p:sp>
    </p:spTree>
    <p:extLst>
      <p:ext uri="{BB962C8B-B14F-4D97-AF65-F5344CB8AC3E}">
        <p14:creationId xmlns:p14="http://schemas.microsoft.com/office/powerpoint/2010/main" val="4257776859"/>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Items of Manipulation (Resources)</a:t>
            </a:r>
            <a:endParaRPr lang="en-US" dirty="0"/>
          </a:p>
        </p:txBody>
      </p:sp>
      <p:sp>
        <p:nvSpPr>
          <p:cNvPr id="5" name="Content Placeholder 4"/>
          <p:cNvSpPr>
            <a:spLocks noGrp="1"/>
          </p:cNvSpPr>
          <p:nvPr>
            <p:ph sz="half" idx="1"/>
          </p:nvPr>
        </p:nvSpPr>
        <p:spPr/>
        <p:txBody>
          <a:bodyPr/>
          <a:lstStyle/>
          <a:p>
            <a:r>
              <a:rPr lang="en-US" sz="4800" dirty="0"/>
              <a:t>Networking</a:t>
            </a:r>
          </a:p>
          <a:p>
            <a:r>
              <a:rPr lang="en-US" sz="4800" dirty="0"/>
              <a:t>Files</a:t>
            </a:r>
          </a:p>
          <a:p>
            <a:r>
              <a:rPr lang="en-US" sz="4800" dirty="0"/>
              <a:t>Directories</a:t>
            </a:r>
          </a:p>
          <a:p>
            <a:r>
              <a:rPr lang="en-US" sz="4800" dirty="0" err="1"/>
              <a:t>Symlinks</a:t>
            </a:r>
            <a:endParaRPr lang="en-US" sz="4800" dirty="0"/>
          </a:p>
          <a:p>
            <a:r>
              <a:rPr lang="en-US" sz="4800" dirty="0"/>
              <a:t>Mounts</a:t>
            </a:r>
          </a:p>
          <a:p>
            <a:r>
              <a:rPr lang="en-US" sz="4800" dirty="0"/>
              <a:t>Registry Key</a:t>
            </a:r>
          </a:p>
        </p:txBody>
      </p:sp>
      <p:sp>
        <p:nvSpPr>
          <p:cNvPr id="6" name="Content Placeholder 5"/>
          <p:cNvSpPr>
            <a:spLocks noGrp="1"/>
          </p:cNvSpPr>
          <p:nvPr>
            <p:ph sz="half" idx="2"/>
          </p:nvPr>
        </p:nvSpPr>
        <p:spPr/>
        <p:txBody>
          <a:bodyPr/>
          <a:lstStyle/>
          <a:p>
            <a:r>
              <a:rPr lang="en-US" sz="4800" dirty="0" err="1"/>
              <a:t>Powershell</a:t>
            </a:r>
            <a:r>
              <a:rPr lang="en-US" sz="4800" dirty="0"/>
              <a:t> Script</a:t>
            </a:r>
          </a:p>
          <a:p>
            <a:r>
              <a:rPr lang="en-US" sz="4800" dirty="0"/>
              <a:t>Users</a:t>
            </a:r>
          </a:p>
          <a:p>
            <a:r>
              <a:rPr lang="en-US" sz="4800" dirty="0"/>
              <a:t>Groups</a:t>
            </a:r>
          </a:p>
          <a:p>
            <a:r>
              <a:rPr lang="en-US" sz="4800" dirty="0"/>
              <a:t>Packages</a:t>
            </a:r>
          </a:p>
          <a:p>
            <a:r>
              <a:rPr lang="en-US" sz="4800" dirty="0"/>
              <a:t>Services</a:t>
            </a:r>
          </a:p>
          <a:p>
            <a:r>
              <a:rPr lang="en-US" sz="4800" dirty="0" err="1"/>
              <a:t>Filesystems</a:t>
            </a:r>
            <a:endParaRPr lang="en-US" sz="4800" dirty="0"/>
          </a:p>
        </p:txBody>
      </p:sp>
    </p:spTree>
    <p:extLst>
      <p:ext uri="{BB962C8B-B14F-4D97-AF65-F5344CB8AC3E}">
        <p14:creationId xmlns:p14="http://schemas.microsoft.com/office/powerpoint/2010/main" val="892851873"/>
      </p:ext>
    </p:extLst>
  </p:cSld>
  <p:clrMapOvr>
    <a:masterClrMapping/>
  </p:clrMapOvr>
  <p:transition xmlns:p14="http://schemas.microsoft.com/office/powerpoint/2010/mai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sz="4400" dirty="0"/>
              <a:t>The best thing to do is create a Datacenter cookbook, and </a:t>
            </a:r>
            <a:r>
              <a:rPr lang="en-US" sz="4400" dirty="0" smtClean="0"/>
              <a:t>add </a:t>
            </a:r>
            <a:r>
              <a:rPr lang="en-US" sz="4400" dirty="0"/>
              <a:t>our attribute there</a:t>
            </a:r>
            <a:endParaRPr lang="en-US" dirty="0"/>
          </a:p>
          <a:p>
            <a:endParaRPr lang="en-US" sz="4400" dirty="0" smtClean="0">
              <a:sym typeface="Arial Bold" charset="0"/>
            </a:endParaRPr>
          </a:p>
          <a:p>
            <a:r>
              <a:rPr lang="en-US" sz="4400" dirty="0" smtClean="0">
                <a:sym typeface="Arial Bold" charset="0"/>
              </a:rPr>
              <a:t>Well</a:t>
            </a:r>
            <a:r>
              <a:rPr lang="en-US" sz="4400" dirty="0">
                <a:sym typeface="Arial Bold" charset="0"/>
              </a:rPr>
              <a:t>-factored cookbooks only contain the information relevant to their </a:t>
            </a:r>
            <a:r>
              <a:rPr lang="en-US" sz="4400" dirty="0" smtClean="0">
                <a:sym typeface="Arial Bold" charset="0"/>
              </a:rPr>
              <a:t>domain</a:t>
            </a:r>
          </a:p>
          <a:p>
            <a:pPr marL="369617" lvl="1"/>
            <a:r>
              <a:rPr lang="en-US" sz="4400" dirty="0"/>
              <a:t>We know we will likely have other things related to Location (security settings, for example</a:t>
            </a:r>
            <a:r>
              <a:rPr lang="en-US" sz="4400" dirty="0" smtClean="0"/>
              <a:t>)</a:t>
            </a:r>
            <a:endParaRPr lang="en-US" dirty="0"/>
          </a:p>
          <a:p>
            <a:endParaRPr lang="en-US" dirty="0"/>
          </a:p>
        </p:txBody>
      </p:sp>
    </p:spTree>
    <p:extLst>
      <p:ext uri="{BB962C8B-B14F-4D97-AF65-F5344CB8AC3E}">
        <p14:creationId xmlns:p14="http://schemas.microsoft.com/office/powerpoint/2010/main" val="2829447881"/>
      </p:ext>
    </p:extLst>
  </p:cSld>
  <p:clrMapOvr>
    <a:masterClrMapping/>
  </p:clrMapOvr>
  <p:transition xmlns:p14="http://schemas.microsoft.com/office/powerpoint/2010/mai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datacenter</a:t>
            </a:r>
          </a:p>
        </p:txBody>
      </p:sp>
      <p:sp>
        <p:nvSpPr>
          <p:cNvPr id="338946" name="Rectangle 2"/>
          <p:cNvSpPr>
            <a:spLocks noGrp="1" noChangeArrowheads="1"/>
          </p:cNvSpPr>
          <p:nvPr>
            <p:ph type="title"/>
          </p:nvPr>
        </p:nvSpPr>
        <p:spPr>
          <a:xfrm>
            <a:off x="813594" y="152400"/>
            <a:ext cx="14630400" cy="1117600"/>
          </a:xfrm>
        </p:spPr>
        <p:txBody>
          <a:bodyPr/>
          <a:lstStyle/>
          <a:p>
            <a:pPr>
              <a:defRPr/>
            </a:pPr>
            <a:r>
              <a:rPr lang="en-US" sz="4800" dirty="0">
                <a:sym typeface="Arial Bold" charset="0"/>
              </a:rPr>
              <a:t>Exercise: Create a cookbook named </a:t>
            </a:r>
            <a:r>
              <a:rPr lang="en-US" sz="4800" dirty="0"/>
              <a:t>‘datacenter’</a:t>
            </a:r>
            <a:endParaRPr lang="en-US" sz="4800" dirty="0">
              <a:sym typeface="Arial Bold" charset="0"/>
            </a:endParaRPr>
          </a:p>
        </p:txBody>
      </p:sp>
      <p:sp>
        <p:nvSpPr>
          <p:cNvPr id="231428" name="Rectangle 3"/>
          <p:cNvSpPr>
            <a:spLocks/>
          </p:cNvSpPr>
          <p:nvPr/>
        </p:nvSpPr>
        <p:spPr bwMode="auto">
          <a:xfrm>
            <a:off x="825582" y="3657600"/>
            <a:ext cx="14606426" cy="4965700"/>
          </a:xfrm>
          <a:prstGeom prst="rect">
            <a:avLst/>
          </a:prstGeom>
          <a:solidFill>
            <a:srgbClr val="000000"/>
          </a:solidFill>
          <a:ln w="25400">
            <a:solidFill>
              <a:srgbClr val="334150"/>
            </a:solidFill>
            <a:prstDash val="sysDot"/>
            <a:miter lim="800000"/>
            <a:headEnd/>
            <a:tailEnd/>
          </a:ln>
        </p:spPr>
        <p:txBody>
          <a:bodyPr lIns="228600" tIns="228600" rIns="228600" bIns="228600"/>
          <a:lstStyle/>
          <a:p>
            <a:r>
              <a:rPr lang="en-US" sz="4000" dirty="0">
                <a:solidFill>
                  <a:srgbClr val="FFFFFF"/>
                </a:solidFill>
                <a:latin typeface="Courier"/>
                <a:ea typeface="Courier"/>
                <a:cs typeface="Courier"/>
                <a:sym typeface="Courier"/>
              </a:rPr>
              <a:t>** Creating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README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CHANGELOG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a:p>
            <a:r>
              <a:rPr lang="en-US" sz="4000" dirty="0">
                <a:solidFill>
                  <a:srgbClr val="FFFFFF"/>
                </a:solidFill>
                <a:latin typeface="Courier"/>
                <a:ea typeface="Courier"/>
                <a:cs typeface="Courier"/>
                <a:sym typeface="Courier"/>
              </a:rPr>
              <a:t>** Creating metadata for cookbook: </a:t>
            </a:r>
            <a:r>
              <a:rPr lang="en-US" sz="4000" dirty="0" smtClean="0">
                <a:solidFill>
                  <a:srgbClr val="FFFFFF"/>
                </a:solidFill>
                <a:latin typeface="Courier"/>
                <a:ea typeface="Courier"/>
                <a:cs typeface="Courier"/>
                <a:sym typeface="Courier"/>
              </a:rPr>
              <a:t>datacenter</a:t>
            </a:r>
            <a:endParaRPr lang="en-US" sz="4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3404172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38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5" grpId="0" animBg="1" autoUpdateAnimBg="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a:t>
            </a:r>
            <a:r>
              <a:rPr lang="en-US" sz="4100" dirty="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a:solidFill>
                  <a:srgbClr val="C4413D"/>
                </a:solidFill>
                <a:latin typeface="Courier"/>
                <a:ea typeface="Courier"/>
                <a:cs typeface="Courier"/>
                <a:sym typeface="Courier"/>
              </a:rPr>
              <a:t>"</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a:solidFill>
                  <a:srgbClr val="C4413D"/>
                </a:solidFill>
                <a:latin typeface="Courier"/>
                <a:ea typeface="Courier"/>
                <a:cs typeface="Courier"/>
                <a:sym typeface="Courier"/>
              </a:rPr>
              <a:t>"</a:t>
            </a:r>
            <a:r>
              <a:rPr lang="en-US" sz="4100" dirty="0" smtClean="0">
                <a:solidFill>
                  <a:srgbClr val="C4413D"/>
                </a:solidFill>
                <a:latin typeface="Courier"/>
                <a:ea typeface="Courier"/>
                <a:cs typeface="Courier"/>
                <a:sym typeface="Courier"/>
              </a:rPr>
              <a:t>china</a:t>
            </a:r>
            <a:r>
              <a:rPr lang="en-US" sz="4100" dirty="0">
                <a:solidFill>
                  <a:srgbClr val="C4413D"/>
                </a:solidFill>
                <a:latin typeface="Courier"/>
                <a:ea typeface="Courier"/>
                <a:cs typeface="Courier"/>
                <a:sym typeface="Courier"/>
              </a:rPr>
              <a:t>"</a:t>
            </a: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smtClean="0">
                <a:solidFill>
                  <a:schemeClr val="tx1"/>
                </a:solidFill>
                <a:latin typeface="Courier"/>
                <a:ea typeface="Courier"/>
                <a:cs typeface="Courier"/>
                <a:sym typeface="Courier"/>
              </a:rPr>
              <a:t>CREATE IN </a:t>
            </a:r>
            <a:r>
              <a:rPr lang="en-US" b="1" dirty="0">
                <a:solidFill>
                  <a:schemeClr val="tx1"/>
                </a:solidFill>
                <a:latin typeface="Courier"/>
                <a:ea typeface="Courier"/>
                <a:cs typeface="Courier"/>
                <a:sym typeface="Courier"/>
              </a:rPr>
              <a:t>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Create </a:t>
            </a:r>
            <a:r>
              <a:rPr lang="en-US" sz="4400" dirty="0">
                <a:sym typeface="Arial Bold" charset="0"/>
              </a:rPr>
              <a:t>a </a:t>
            </a:r>
            <a:r>
              <a:rPr lang="en-US" sz="4400" dirty="0" err="1">
                <a:sym typeface="Arial Bold" charset="0"/>
              </a:rPr>
              <a:t>default.rb</a:t>
            </a:r>
            <a:r>
              <a:rPr lang="en-US" sz="4400" dirty="0">
                <a:sym typeface="Arial Bold" charset="0"/>
              </a:rPr>
              <a:t> attribute file in the </a:t>
            </a:r>
            <a:r>
              <a:rPr lang="en-US" sz="4400" dirty="0" smtClean="0">
                <a:sym typeface="Arial Bold" charset="0"/>
              </a:rPr>
              <a:t>datacenter cookbook</a:t>
            </a:r>
            <a:endParaRPr lang="en-US" sz="4400" dirty="0">
              <a:sym typeface="Arial Bold" charset="0"/>
            </a:endParaRPr>
          </a:p>
        </p:txBody>
      </p:sp>
      <p:sp>
        <p:nvSpPr>
          <p:cNvPr id="232455" name="Rectangle 6"/>
          <p:cNvSpPr>
            <a:spLocks noGrp="1" noChangeArrowheads="1"/>
          </p:cNvSpPr>
          <p:nvPr>
            <p:ph type="body" idx="1"/>
          </p:nvPr>
        </p:nvSpPr>
        <p:spPr>
          <a:xfrm>
            <a:off x="800179" y="4419600"/>
            <a:ext cx="15253415" cy="3797300"/>
          </a:xfrm>
        </p:spPr>
        <p:txBody>
          <a:bodyPr/>
          <a:lstStyle/>
          <a:p>
            <a:pPr eaLnBrk="1" hangingPunct="1"/>
            <a:r>
              <a:rPr lang="en-US" sz="4000" dirty="0" smtClean="0"/>
              <a:t>Creates a new Node attribute: </a:t>
            </a:r>
            <a:br>
              <a:rPr lang="en-US" sz="4000" dirty="0" smtClean="0"/>
            </a:br>
            <a:r>
              <a:rPr lang="en-US" sz="4000" dirty="0" smtClean="0">
                <a:latin typeface="Courier"/>
                <a:ea typeface="Courier"/>
                <a:cs typeface="Courier"/>
                <a:sym typeface="Courier"/>
              </a:rPr>
              <a:t>node["datacenter"]["location"]</a:t>
            </a:r>
            <a:endParaRPr lang="en-US" sz="4000" dirty="0" smtClean="0">
              <a:latin typeface="Courier"/>
              <a:sym typeface="Courier"/>
            </a:endParaRPr>
          </a:p>
          <a:p>
            <a:r>
              <a:rPr lang="en-US" sz="4000" dirty="0" smtClean="0"/>
              <a:t>Sets the value to the Ruby string – </a:t>
            </a:r>
            <a:r>
              <a:rPr lang="en-US" sz="4000" dirty="0">
                <a:latin typeface="Courier"/>
                <a:cs typeface="Courier"/>
              </a:rPr>
              <a:t>'</a:t>
            </a:r>
            <a:r>
              <a:rPr lang="en-US" sz="4000" dirty="0" smtClean="0">
                <a:latin typeface="Courier"/>
                <a:cs typeface="Courier"/>
              </a:rPr>
              <a:t>china'</a:t>
            </a:r>
          </a:p>
          <a:p>
            <a:pPr>
              <a:spcBef>
                <a:spcPts val="1100"/>
              </a:spcBef>
            </a:pPr>
            <a:r>
              <a:rPr lang="en-US" sz="4000" dirty="0"/>
              <a:t>Note: there is no space between 'default' and '[' </a:t>
            </a:r>
          </a:p>
          <a:p>
            <a:pPr>
              <a:spcBef>
                <a:spcPts val="1100"/>
              </a:spcBef>
            </a:pPr>
            <a:r>
              <a:rPr lang="en-US" sz="4000" dirty="0"/>
              <a:t>The </a:t>
            </a:r>
            <a:r>
              <a:rPr lang="en-US" sz="4000" dirty="0" smtClean="0"/>
              <a:t>’datacenter' </a:t>
            </a:r>
            <a:r>
              <a:rPr lang="en-US" sz="4000" dirty="0"/>
              <a:t>in the attribute is just convention so you know the cookbook the attribute was set in. This is not an enforced syntax</a:t>
            </a:r>
          </a:p>
          <a:p>
            <a:pPr marL="0" indent="0">
              <a:buNone/>
            </a:pPr>
            <a:endParaRPr lang="en-US" sz="4000" dirty="0" smtClean="0">
              <a:latin typeface="Courier"/>
              <a:cs typeface="Courier"/>
            </a:endParaRPr>
          </a:p>
        </p:txBody>
      </p:sp>
    </p:spTree>
    <p:extLst>
      <p:ext uri="{BB962C8B-B14F-4D97-AF65-F5344CB8AC3E}">
        <p14:creationId xmlns:p14="http://schemas.microsoft.com/office/powerpoint/2010/main" val="4012270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1"/>
          <p:cNvSpPr>
            <a:spLocks noGrp="1" noChangeArrowheads="1"/>
          </p:cNvSpPr>
          <p:nvPr>
            <p:ph type="title"/>
          </p:nvPr>
        </p:nvSpPr>
        <p:spPr>
          <a:xfrm>
            <a:off x="800178" y="-76200"/>
            <a:ext cx="14657232" cy="1536700"/>
          </a:xfrm>
        </p:spPr>
        <p:txBody>
          <a:bodyPr anchor="t"/>
          <a:lstStyle/>
          <a:p>
            <a:pPr eaLnBrk="1" hangingPunct="1">
              <a:defRPr/>
            </a:pPr>
            <a:r>
              <a:rPr lang="en-US" sz="4900" dirty="0">
                <a:sym typeface="Arial Bold" charset="0"/>
              </a:rPr>
              <a:t>Best Practice: Always use ‘default’ attributes in your cookbooks</a:t>
            </a:r>
          </a:p>
        </p:txBody>
      </p:sp>
      <p:sp>
        <p:nvSpPr>
          <p:cNvPr id="234499" name="Rectangle 2"/>
          <p:cNvSpPr>
            <a:spLocks noGrp="1" noChangeArrowheads="1"/>
          </p:cNvSpPr>
          <p:nvPr>
            <p:ph type="body" idx="1"/>
          </p:nvPr>
        </p:nvSpPr>
        <p:spPr/>
        <p:txBody>
          <a:bodyPr/>
          <a:lstStyle/>
          <a:p>
            <a:pPr eaLnBrk="1" hangingPunct="1"/>
            <a:r>
              <a:rPr lang="en-US" dirty="0" smtClean="0"/>
              <a:t>When setting an attribute in a cookbook, it should (almost) always be a </a:t>
            </a:r>
            <a:r>
              <a:rPr lang="en-US" b="1" dirty="0" smtClean="0">
                <a:latin typeface="Arial Bold" pitchFamily="34" charset="0"/>
                <a:cs typeface="Arial Bold" pitchFamily="34" charset="0"/>
                <a:sym typeface="Arial Bold" pitchFamily="34" charset="0"/>
              </a:rPr>
              <a:t>default</a:t>
            </a:r>
            <a:r>
              <a:rPr lang="en-US" dirty="0" smtClean="0"/>
              <a:t> attribute</a:t>
            </a:r>
          </a:p>
          <a:p>
            <a:pPr eaLnBrk="1" hangingPunct="1"/>
            <a:r>
              <a:rPr lang="en-US" dirty="0" smtClean="0"/>
              <a:t>There are exceptions, but they are rare. Take my word for it. :)</a:t>
            </a:r>
          </a:p>
        </p:txBody>
      </p:sp>
    </p:spTree>
    <p:extLst>
      <p:ext uri="{BB962C8B-B14F-4D97-AF65-F5344CB8AC3E}">
        <p14:creationId xmlns:p14="http://schemas.microsoft.com/office/powerpoint/2010/main" val="2704208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Rectangle 1"/>
          <p:cNvSpPr>
            <a:spLocks noGrp="1" noChangeArrowheads="1"/>
          </p:cNvSpPr>
          <p:nvPr>
            <p:ph type="title"/>
          </p:nvPr>
        </p:nvSpPr>
        <p:spPr>
          <a:xfrm>
            <a:off x="800178" y="-12699"/>
            <a:ext cx="14657232" cy="1435100"/>
          </a:xfrm>
        </p:spPr>
        <p:txBody>
          <a:bodyPr anchor="t"/>
          <a:lstStyle/>
          <a:p>
            <a:pPr eaLnBrk="1" hangingPunct="1">
              <a:defRPr/>
            </a:pPr>
            <a:r>
              <a:rPr lang="en-US" sz="4900" dirty="0">
                <a:sym typeface="Arial Bold" charset="0"/>
              </a:rPr>
              <a:t>Best Practice: Always make your cookbooks have default values </a:t>
            </a:r>
          </a:p>
        </p:txBody>
      </p:sp>
      <p:sp>
        <p:nvSpPr>
          <p:cNvPr id="235523" name="Rectangle 2"/>
          <p:cNvSpPr>
            <a:spLocks noGrp="1" noChangeArrowheads="1"/>
          </p:cNvSpPr>
          <p:nvPr>
            <p:ph type="body" idx="1"/>
          </p:nvPr>
        </p:nvSpPr>
        <p:spPr/>
        <p:txBody>
          <a:bodyPr/>
          <a:lstStyle/>
          <a:p>
            <a:pPr eaLnBrk="1" hangingPunct="1"/>
            <a:r>
              <a:rPr lang="en-US" smtClean="0"/>
              <a:t>If a cookbook needs an attribute to exist, it should either define a default value for it in an attribute file, or depend on another cookbook that does</a:t>
            </a:r>
          </a:p>
          <a:p>
            <a:pPr eaLnBrk="1" hangingPunct="1"/>
            <a:r>
              <a:rPr lang="en-US" smtClean="0">
                <a:latin typeface="Arial Bold" pitchFamily="34" charset="0"/>
                <a:cs typeface="Arial Bold" pitchFamily="34" charset="0"/>
                <a:sym typeface="Arial Bold" pitchFamily="34" charset="0"/>
              </a:rPr>
              <a:t>Never rely on an attribute being created manually</a:t>
            </a:r>
            <a:endParaRPr lang="en-US" smtClean="0">
              <a:latin typeface="Arial Bold" pitchFamily="34" charset="0"/>
              <a:ea typeface="ヒラギノ角ゴ ProN W6"/>
              <a:cs typeface="ヒラギノ角ゴ ProN W6"/>
              <a:sym typeface="Arial Bold" pitchFamily="34" charset="0"/>
            </a:endParaRPr>
          </a:p>
        </p:txBody>
      </p:sp>
    </p:spTree>
    <p:extLst>
      <p:ext uri="{BB962C8B-B14F-4D97-AF65-F5344CB8AC3E}">
        <p14:creationId xmlns:p14="http://schemas.microsoft.com/office/powerpoint/2010/main" val="21608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1"/>
          <p:cNvSpPr>
            <a:spLocks/>
          </p:cNvSpPr>
          <p:nvPr/>
        </p:nvSpPr>
        <p:spPr bwMode="auto">
          <a:xfrm>
            <a:off x="812880" y="1854201"/>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49186"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sz="5400" dirty="0" smtClean="0">
                <a:sym typeface="Arial Bold" charset="0"/>
              </a:rPr>
              <a:t>Datacenter cookbook</a:t>
            </a:r>
            <a:endParaRPr lang="en-US" sz="5400" dirty="0">
              <a:sym typeface="Arial Bold" charset="0"/>
            </a:endParaRPr>
          </a:p>
        </p:txBody>
      </p:sp>
      <p:sp>
        <p:nvSpPr>
          <p:cNvPr id="236548" name="Rectangle 3"/>
          <p:cNvSpPr>
            <a:spLocks/>
          </p:cNvSpPr>
          <p:nvPr/>
        </p:nvSpPr>
        <p:spPr bwMode="auto">
          <a:xfrm>
            <a:off x="819238" y="3657600"/>
            <a:ext cx="14606426" cy="4343400"/>
          </a:xfrm>
          <a:prstGeom prst="rect">
            <a:avLst/>
          </a:prstGeom>
          <a:solidFill>
            <a:srgbClr val="000000"/>
          </a:solidFill>
          <a:ln w="25400">
            <a:solidFill>
              <a:srgbClr val="334150"/>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endParaRPr lang="en-US" sz="4800" dirty="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a:t>
            </a:r>
            <a:r>
              <a:rPr lang="en-US" sz="4800" dirty="0">
                <a:solidFill>
                  <a:srgbClr val="FFFFFF"/>
                </a:solidFill>
                <a:latin typeface="Courier"/>
                <a:ea typeface="Courier"/>
                <a:cs typeface="Courier"/>
                <a:sym typeface="Courier"/>
              </a:rPr>
              <a:t>datacenter     [0.1.0]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420770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49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5" grpId="0" animBg="1" autoUpdateAnimBg="0"/>
    </p:bldLst>
  </p:timing>
</p:sld>
</file>

<file path=ppt/slides/slide3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7377" name="Rectangle 1"/>
          <p:cNvSpPr>
            <a:spLocks noGrp="1" noChangeArrowheads="1"/>
          </p:cNvSpPr>
          <p:nvPr>
            <p:ph type="title"/>
          </p:nvPr>
        </p:nvSpPr>
        <p:spPr>
          <a:xfrm>
            <a:off x="813594" y="152400"/>
            <a:ext cx="15266910" cy="1117600"/>
          </a:xfrm>
        </p:spPr>
        <p:txBody>
          <a:bodyPr/>
          <a:lstStyle/>
          <a:p>
            <a:pPr>
              <a:defRPr/>
            </a:pPr>
            <a:r>
              <a:rPr lang="en-US" sz="4800" dirty="0" smtClean="0">
                <a:sym typeface="Rockwell" charset="0"/>
              </a:rPr>
              <a:t>Exercise: Create a cookbook named ‘</a:t>
            </a:r>
            <a:r>
              <a:rPr lang="en-US" sz="4800" dirty="0" smtClean="0"/>
              <a:t>hosts</a:t>
            </a:r>
            <a:r>
              <a:rPr lang="en-US" sz="4800" dirty="0" smtClean="0">
                <a:sym typeface="Rockwell" charset="0"/>
              </a:rPr>
              <a:t>’</a:t>
            </a:r>
          </a:p>
        </p:txBody>
      </p:sp>
      <p:sp>
        <p:nvSpPr>
          <p:cNvPr id="228356" name="Rectangle 3"/>
          <p:cNvSpPr>
            <a:spLocks/>
          </p:cNvSpPr>
          <p:nvPr/>
        </p:nvSpPr>
        <p:spPr bwMode="auto">
          <a:xfrm>
            <a:off x="812880" y="3399782"/>
            <a:ext cx="14657232" cy="5388618"/>
          </a:xfrm>
          <a:prstGeom prst="rect">
            <a:avLst/>
          </a:prstGeom>
          <a:solidFill>
            <a:schemeClr val="tx1"/>
          </a:solidFill>
          <a:ln w="12700">
            <a:solidFill>
              <a:schemeClr val="tx1"/>
            </a:solidFill>
            <a:prstDash val="sysDot"/>
            <a:miter lim="800000"/>
            <a:headEnd/>
            <a:tailEnd/>
          </a:ln>
        </p:spPr>
        <p:txBody>
          <a:bodyPr lIns="0" tIns="0" rIns="0" bIns="0" anchor="ctr"/>
          <a:lstStyle/>
          <a:p>
            <a:r>
              <a:rPr lang="en-US" sz="3600" dirty="0">
                <a:solidFill>
                  <a:schemeClr val="bg1"/>
                </a:solidFill>
                <a:latin typeface="Courier"/>
                <a:ea typeface="Menlo Regular"/>
                <a:cs typeface="Courier"/>
                <a:sym typeface="Menlo Regular"/>
              </a:rPr>
              <a:t>** Creating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README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CHANGELOG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a:p>
            <a:r>
              <a:rPr lang="en-US" sz="3600" dirty="0">
                <a:solidFill>
                  <a:schemeClr val="bg1"/>
                </a:solidFill>
                <a:latin typeface="Courier"/>
                <a:ea typeface="Menlo Regular"/>
                <a:cs typeface="Courier"/>
                <a:sym typeface="Menlo Regular"/>
              </a:rPr>
              <a:t>** Creating metadata for cookbook: </a:t>
            </a:r>
            <a:r>
              <a:rPr lang="en-US" sz="3600" dirty="0" smtClean="0">
                <a:solidFill>
                  <a:schemeClr val="bg1"/>
                </a:solidFill>
                <a:latin typeface="Courier"/>
                <a:ea typeface="Menlo Regular"/>
                <a:cs typeface="Courier"/>
                <a:sym typeface="Menlo Regular"/>
              </a:rPr>
              <a:t>hosts</a:t>
            </a:r>
            <a:endParaRPr lang="en-US" sz="3600" dirty="0">
              <a:solidFill>
                <a:schemeClr val="bg1"/>
              </a:solidFill>
              <a:latin typeface="Courier"/>
              <a:ea typeface="Menlo Regular"/>
              <a:cs typeface="Courier"/>
              <a:sym typeface="Menlo Regular"/>
            </a:endParaRPr>
          </a:p>
        </p:txBody>
      </p:sp>
      <p:sp>
        <p:nvSpPr>
          <p:cNvPr id="5" name="Rectangle 1"/>
          <p:cNvSpPr>
            <a:spLocks/>
          </p:cNvSpPr>
          <p:nvPr/>
        </p:nvSpPr>
        <p:spPr bwMode="auto">
          <a:xfrm>
            <a:off x="812880" y="19050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chemeClr val="bg1"/>
                </a:solidFill>
                <a:latin typeface="Courier"/>
                <a:cs typeface="Courier"/>
              </a:rPr>
              <a:t>PS\&gt; knife cookbook create hosts</a:t>
            </a:r>
            <a:endParaRPr lang="en-US" sz="4800" dirty="0">
              <a:solidFill>
                <a:schemeClr val="bg1"/>
              </a:solidFill>
              <a:latin typeface="Courier"/>
              <a:cs typeface="Courier"/>
            </a:endParaRPr>
          </a:p>
        </p:txBody>
      </p:sp>
    </p:spTree>
    <p:extLst>
      <p:ext uri="{BB962C8B-B14F-4D97-AF65-F5344CB8AC3E}">
        <p14:creationId xmlns:p14="http://schemas.microsoft.com/office/powerpoint/2010/main" val="17298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8595"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solidFill>
                  <a:schemeClr val="tx1"/>
                </a:solidFill>
                <a:latin typeface="Courier"/>
                <a:ea typeface="Courier"/>
                <a:cs typeface="Courier"/>
                <a:sym typeface="Courier"/>
              </a:rPr>
              <a:t>cookbooks\hosts\recipes\</a:t>
            </a:r>
            <a:r>
              <a:rPr lang="en-US" dirty="0" err="1" smtClean="0">
                <a:solidFill>
                  <a:schemeClr val="tx1"/>
                </a:solidFill>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8596" name="Rectangle 3"/>
          <p:cNvSpPr>
            <a:spLocks/>
          </p:cNvSpPr>
          <p:nvPr/>
        </p:nvSpPr>
        <p:spPr bwMode="auto">
          <a:xfrm>
            <a:off x="838282" y="2381250"/>
            <a:ext cx="14631830" cy="5384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solidFill>
                  <a:srgbClr val="0091CE"/>
                </a:solidFill>
                <a:latin typeface="Courier"/>
                <a:ea typeface="Courier"/>
                <a:cs typeface="Courier"/>
                <a:sym typeface="Courier"/>
              </a:rPr>
              <a:t>#</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Cookbook Name:: </a:t>
            </a:r>
            <a:r>
              <a:rPr lang="en-US" sz="4100" dirty="0" smtClean="0">
                <a:solidFill>
                  <a:srgbClr val="0091CE"/>
                </a:solidFill>
                <a:latin typeface="Courier"/>
                <a:ea typeface="Courier"/>
                <a:cs typeface="Courier"/>
                <a:sym typeface="Courier"/>
              </a:rPr>
              <a:t>hosts</a:t>
            </a:r>
            <a:endParaRPr lang="en-US" sz="4100" dirty="0">
              <a:solidFill>
                <a:srgbClr val="0091CE"/>
              </a:solidFill>
              <a:latin typeface="Courier"/>
              <a:ea typeface="Courier"/>
              <a:cs typeface="Courier"/>
              <a:sym typeface="Courier"/>
            </a:endParaRPr>
          </a:p>
          <a:p>
            <a:r>
              <a:rPr lang="en-US" sz="4100" dirty="0">
                <a:solidFill>
                  <a:srgbClr val="0091CE"/>
                </a:solidFill>
                <a:latin typeface="Courier"/>
                <a:ea typeface="Courier"/>
                <a:cs typeface="Courier"/>
                <a:sym typeface="Courier"/>
              </a:rPr>
              <a:t># Recipe:: default</a:t>
            </a:r>
          </a:p>
          <a:p>
            <a:r>
              <a:rPr lang="en-US" sz="4100" dirty="0">
                <a:solidFill>
                  <a:srgbClr val="0091CE"/>
                </a:solidFill>
                <a:latin typeface="Courier"/>
                <a:ea typeface="Courier"/>
                <a:cs typeface="Courier"/>
                <a:sym typeface="Courier"/>
              </a:rPr>
              <a:t>#</a:t>
            </a:r>
          </a:p>
          <a:p>
            <a:r>
              <a:rPr lang="en-US" sz="4100" dirty="0" smtClean="0">
                <a:solidFill>
                  <a:srgbClr val="0091CE"/>
                </a:solidFill>
                <a:latin typeface="Courier"/>
                <a:ea typeface="Courier"/>
                <a:cs typeface="Courier"/>
                <a:sym typeface="Courier"/>
              </a:rPr>
              <a:t># Copyright 2014, </a:t>
            </a:r>
            <a:r>
              <a:rPr lang="en-US" sz="4100" dirty="0">
                <a:solidFill>
                  <a:srgbClr val="0091CE"/>
                </a:solidFill>
                <a:latin typeface="Courier"/>
                <a:ea typeface="Courier"/>
                <a:cs typeface="Courier"/>
                <a:sym typeface="Courier"/>
              </a:rPr>
              <a:t>YOUR_COMPANY_NAME</a:t>
            </a:r>
          </a:p>
          <a:p>
            <a:r>
              <a:rPr lang="en-US" sz="4100" dirty="0">
                <a:solidFill>
                  <a:srgbClr val="0091CE"/>
                </a:solidFill>
                <a:latin typeface="Courier"/>
                <a:ea typeface="Courier"/>
                <a:cs typeface="Courier"/>
                <a:sym typeface="Courier"/>
              </a:rPr>
              <a:t>#</a:t>
            </a:r>
          </a:p>
          <a:p>
            <a:r>
              <a:rPr lang="en-US" sz="4100" dirty="0">
                <a:solidFill>
                  <a:srgbClr val="0091CE"/>
                </a:solidFill>
                <a:latin typeface="Courier"/>
                <a:ea typeface="Courier"/>
                <a:cs typeface="Courier"/>
                <a:sym typeface="Courier"/>
              </a:rPr>
              <a:t># All rights reserved - Do Not Redistribute</a:t>
            </a:r>
          </a:p>
          <a:p>
            <a:r>
              <a:rPr lang="en-US" sz="4100" dirty="0">
                <a:solidFill>
                  <a:srgbClr val="0091CE"/>
                </a:solidFill>
                <a:latin typeface="Courier"/>
                <a:ea typeface="Courier"/>
                <a:cs typeface="Courier"/>
                <a:sym typeface="Courier"/>
              </a:rPr>
              <a:t>#</a:t>
            </a:r>
          </a:p>
        </p:txBody>
      </p:sp>
      <p:sp>
        <p:nvSpPr>
          <p:cNvPr id="352260" name="Rectangle 4"/>
          <p:cNvSpPr>
            <a:spLocks noGrp="1" noChangeArrowheads="1"/>
          </p:cNvSpPr>
          <p:nvPr>
            <p:ph type="title"/>
          </p:nvPr>
        </p:nvSpPr>
        <p:spPr>
          <a:xfrm>
            <a:off x="813594" y="152400"/>
            <a:ext cx="14782800" cy="1117600"/>
          </a:xfrm>
        </p:spPr>
        <p:txBody>
          <a:bodyPr/>
          <a:lstStyle/>
          <a:p>
            <a:pPr eaLnBrk="1" hangingPunct="1">
              <a:defRPr/>
            </a:pPr>
            <a:r>
              <a:rPr lang="en-US" sz="5400" dirty="0">
                <a:sym typeface="Arial Bold" charset="0"/>
              </a:rPr>
              <a:t>Exercise: Open the default recipe in your editor</a:t>
            </a:r>
          </a:p>
        </p:txBody>
      </p:sp>
    </p:spTree>
    <p:extLst>
      <p:ext uri="{BB962C8B-B14F-4D97-AF65-F5344CB8AC3E}">
        <p14:creationId xmlns:p14="http://schemas.microsoft.com/office/powerpoint/2010/main" val="1905495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1"/>
          <p:cNvSpPr>
            <a:spLocks noGrp="1" noChangeArrowheads="1"/>
          </p:cNvSpPr>
          <p:nvPr>
            <p:ph type="title"/>
          </p:nvPr>
        </p:nvSpPr>
        <p:spPr/>
        <p:txBody>
          <a:bodyPr/>
          <a:lstStyle/>
          <a:p>
            <a:pPr eaLnBrk="1" hangingPunct="1">
              <a:defRPr/>
            </a:pPr>
            <a:r>
              <a:rPr lang="en-US" sz="7200" dirty="0" smtClean="0">
                <a:sym typeface="Rockwell" charset="0"/>
              </a:rPr>
              <a:t>What resource should we use?</a:t>
            </a:r>
          </a:p>
        </p:txBody>
      </p:sp>
      <p:sp>
        <p:nvSpPr>
          <p:cNvPr id="230403" name="Rectangle 2"/>
          <p:cNvSpPr>
            <a:spLocks noGrp="1" noChangeArrowheads="1"/>
          </p:cNvSpPr>
          <p:nvPr>
            <p:ph type="body" idx="1"/>
          </p:nvPr>
        </p:nvSpPr>
        <p:spPr>
          <a:xfrm>
            <a:off x="584994" y="1828800"/>
            <a:ext cx="15468600" cy="6338888"/>
          </a:xfrm>
        </p:spPr>
        <p:txBody>
          <a:bodyPr/>
          <a:lstStyle/>
          <a:p>
            <a:pPr marL="749300" eaLnBrk="1" hangingPunct="1"/>
            <a:r>
              <a:rPr lang="en-US" dirty="0" smtClean="0"/>
              <a:t>We could try and use a </a:t>
            </a:r>
            <a:r>
              <a:rPr lang="en-US" dirty="0" err="1" smtClean="0">
                <a:latin typeface="Courier"/>
                <a:cs typeface="Courier"/>
              </a:rPr>
              <a:t>cookbook_file</a:t>
            </a:r>
            <a:r>
              <a:rPr lang="en-US" dirty="0" smtClean="0">
                <a:latin typeface="Courier"/>
                <a:cs typeface="Courier"/>
              </a:rPr>
              <a:t> </a:t>
            </a:r>
            <a:r>
              <a:rPr lang="en-US" dirty="0" smtClean="0"/>
              <a:t>here, and rely on the file copy rules. Create a file per server, basically</a:t>
            </a:r>
          </a:p>
          <a:p>
            <a:pPr marL="749300" eaLnBrk="1" hangingPunct="1"/>
            <a:endParaRPr lang="en-US" dirty="0" smtClean="0"/>
          </a:p>
          <a:p>
            <a:pPr marL="749300" eaLnBrk="1" hangingPunct="1"/>
            <a:r>
              <a:rPr lang="en-US" dirty="0" smtClean="0"/>
              <a:t>Obviously, that’s dramatically inefficient</a:t>
            </a:r>
          </a:p>
          <a:p>
            <a:pPr marL="749300" eaLnBrk="1" hangingPunct="1"/>
            <a:endParaRPr lang="en-US" dirty="0" smtClean="0"/>
          </a:p>
          <a:p>
            <a:pPr marL="749300" eaLnBrk="1" hangingPunct="1"/>
            <a:r>
              <a:rPr lang="en-US" dirty="0" smtClean="0"/>
              <a:t>Instead, we will render a </a:t>
            </a:r>
            <a:r>
              <a:rPr lang="en-US" b="1" dirty="0" smtClean="0"/>
              <a:t>template</a:t>
            </a:r>
            <a:r>
              <a:rPr lang="en-US" dirty="0" smtClean="0"/>
              <a:t> - a file that is a mixture of the contents we want, and embedded Ruby code </a:t>
            </a:r>
          </a:p>
        </p:txBody>
      </p:sp>
    </p:spTree>
    <p:extLst>
      <p:ext uri="{BB962C8B-B14F-4D97-AF65-F5344CB8AC3E}">
        <p14:creationId xmlns:p14="http://schemas.microsoft.com/office/powerpoint/2010/main" val="3001024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1"/>
          <p:cNvSpPr>
            <a:spLocks noGrp="1" noChangeArrowheads="1"/>
          </p:cNvSpPr>
          <p:nvPr>
            <p:ph type="title"/>
          </p:nvPr>
        </p:nvSpPr>
        <p:spPr/>
        <p:txBody>
          <a:bodyPr anchor="t"/>
          <a:lstStyle/>
          <a:p>
            <a:pPr>
              <a:defRPr/>
            </a:pPr>
            <a:r>
              <a:rPr lang="en-US" sz="4700" dirty="0">
                <a:sym typeface="Arial Bold" charset="0"/>
              </a:rPr>
              <a:t>Exercise: </a:t>
            </a:r>
            <a:r>
              <a:rPr lang="en-US" sz="4800" dirty="0" smtClean="0">
                <a:sym typeface="Arial Bold" charset="0"/>
              </a:rPr>
              <a:t>Add </a:t>
            </a:r>
            <a:r>
              <a:rPr lang="en-US" sz="4800" dirty="0">
                <a:sym typeface="Arial Bold" charset="0"/>
              </a:rPr>
              <a:t>a template resource for </a:t>
            </a:r>
            <a:r>
              <a:rPr lang="en-US" sz="4800" dirty="0" err="1" smtClean="0"/>
              <a:t>hosts.erb</a:t>
            </a:r>
            <a:endParaRPr lang="en-US" sz="4800" dirty="0">
              <a:sym typeface="Arial Bold" charset="0"/>
            </a:endParaRPr>
          </a:p>
        </p:txBody>
      </p:sp>
      <p:sp>
        <p:nvSpPr>
          <p:cNvPr id="240643" name="Rectangle 2"/>
          <p:cNvSpPr>
            <a:spLocks noGrp="1" noChangeArrowheads="1"/>
          </p:cNvSpPr>
          <p:nvPr>
            <p:ph idx="1"/>
          </p:nvPr>
        </p:nvSpPr>
        <p:spPr/>
        <p:txBody>
          <a:bodyPr/>
          <a:lstStyle/>
          <a:p>
            <a:r>
              <a:rPr lang="en-US" sz="4800" dirty="0" smtClean="0"/>
              <a:t>Use a </a:t>
            </a:r>
            <a:r>
              <a:rPr lang="en-US" sz="4800" dirty="0" smtClean="0">
                <a:latin typeface="Arial Bold" pitchFamily="34" charset="0"/>
                <a:cs typeface="Arial Bold" pitchFamily="34" charset="0"/>
                <a:sym typeface="Arial Bold" pitchFamily="34" charset="0"/>
              </a:rPr>
              <a:t>template</a:t>
            </a:r>
            <a:r>
              <a:rPr lang="en-US" sz="4800" dirty="0" smtClean="0"/>
              <a:t> resource</a:t>
            </a:r>
          </a:p>
          <a:p>
            <a:endParaRPr lang="en-US" sz="4800" dirty="0" smtClean="0"/>
          </a:p>
          <a:p>
            <a:r>
              <a:rPr lang="en-US" sz="4800" dirty="0" smtClean="0"/>
              <a:t>The </a:t>
            </a:r>
            <a:r>
              <a:rPr lang="en-US" sz="4800" dirty="0" smtClean="0">
                <a:latin typeface="Arial Bold" pitchFamily="34" charset="0"/>
                <a:cs typeface="Arial Bold" pitchFamily="34" charset="0"/>
                <a:sym typeface="Arial Bold" pitchFamily="34" charset="0"/>
              </a:rPr>
              <a:t>name</a:t>
            </a:r>
            <a:r>
              <a:rPr lang="en-US" sz="4800" dirty="0" smtClean="0"/>
              <a:t> is</a:t>
            </a:r>
          </a:p>
          <a:p>
            <a:pPr marL="0" indent="0">
              <a:buNone/>
            </a:pPr>
            <a:r>
              <a:rPr lang="en-US" sz="3600" dirty="0" smtClean="0">
                <a:latin typeface="Courier"/>
                <a:ea typeface="Courier"/>
                <a:cs typeface="Courier"/>
                <a:sym typeface="Courier"/>
              </a:rPr>
              <a:t>  "</a:t>
            </a:r>
            <a:r>
              <a:rPr lang="en-US" sz="3600" dirty="0">
                <a:solidFill>
                  <a:srgbClr val="C00000"/>
                </a:solidFill>
                <a:latin typeface="Courier"/>
                <a:ea typeface="Courier"/>
                <a:cs typeface="Courier"/>
                <a:sym typeface="Courier"/>
              </a:rPr>
              <a:t>#{ENV['</a:t>
            </a:r>
            <a:r>
              <a:rPr lang="en-US" sz="3600" dirty="0" err="1">
                <a:solidFill>
                  <a:srgbClr val="C00000"/>
                </a:solidFill>
                <a:latin typeface="Courier"/>
                <a:ea typeface="Courier"/>
                <a:cs typeface="Courier"/>
                <a:sym typeface="Courier"/>
              </a:rPr>
              <a:t>windir</a:t>
            </a:r>
            <a:r>
              <a:rPr lang="en-US" sz="3600" dirty="0">
                <a:solidFill>
                  <a:srgbClr val="C00000"/>
                </a:solidFill>
                <a:latin typeface="Courier"/>
                <a:ea typeface="Courier"/>
                <a:cs typeface="Courier"/>
                <a:sym typeface="Courier"/>
              </a:rPr>
              <a:t>']}\\System32\\drivers\\etc\\hosts</a:t>
            </a:r>
            <a:r>
              <a:rPr lang="en-US" sz="3600" dirty="0">
                <a:latin typeface="Courier"/>
                <a:ea typeface="Courier"/>
                <a:cs typeface="Courier"/>
                <a:sym typeface="Courier"/>
              </a:rPr>
              <a:t>"</a:t>
            </a:r>
            <a:endParaRPr lang="en-US" sz="3600" dirty="0" smtClean="0">
              <a:latin typeface="Arial Italic" pitchFamily="34" charset="0"/>
              <a:sym typeface="Arial Italic" pitchFamily="34" charset="0"/>
            </a:endParaRPr>
          </a:p>
          <a:p>
            <a:pPr eaLnBrk="1" hangingPunct="1"/>
            <a:endParaRPr lang="en-US" sz="4800" dirty="0" smtClean="0"/>
          </a:p>
          <a:p>
            <a:pPr eaLnBrk="1" hangingPunct="1"/>
            <a:r>
              <a:rPr lang="en-US" sz="4800" dirty="0" smtClean="0"/>
              <a:t>The resource has one parameter</a:t>
            </a:r>
          </a:p>
          <a:p>
            <a:pPr lvl="1"/>
            <a:r>
              <a:rPr lang="en-US" sz="4800" dirty="0" smtClean="0">
                <a:latin typeface="Arial Bold" pitchFamily="34" charset="0"/>
                <a:cs typeface="Arial Bold" pitchFamily="34" charset="0"/>
                <a:sym typeface="Arial Bold" pitchFamily="34" charset="0"/>
              </a:rPr>
              <a:t>source</a:t>
            </a:r>
            <a:r>
              <a:rPr lang="en-US" sz="4800" dirty="0" smtClean="0"/>
              <a:t> </a:t>
            </a:r>
            <a:r>
              <a:rPr lang="en-US" sz="4800" dirty="0" smtClean="0">
                <a:latin typeface="Courier"/>
                <a:ea typeface="Courier"/>
                <a:cs typeface="Courier"/>
                <a:sym typeface="Courier"/>
              </a:rPr>
              <a:t>"</a:t>
            </a:r>
            <a:r>
              <a:rPr lang="en-US" sz="4800" dirty="0" err="1">
                <a:latin typeface="Courier"/>
                <a:ea typeface="Courier"/>
                <a:cs typeface="Courier"/>
                <a:sym typeface="Courier"/>
              </a:rPr>
              <a:t>hosts.erb</a:t>
            </a:r>
            <a:r>
              <a:rPr lang="en-US" sz="4800" dirty="0">
                <a:latin typeface="Courier"/>
                <a:ea typeface="Courier"/>
                <a:cs typeface="Courier"/>
                <a:sym typeface="Courier"/>
              </a:rPr>
              <a:t>"</a:t>
            </a:r>
            <a:endParaRPr lang="en-US" sz="4800" dirty="0">
              <a:latin typeface="Courier"/>
              <a:ea typeface="Courier"/>
              <a:cs typeface="Courier"/>
              <a:sym typeface="Inconsolata"/>
            </a:endParaRPr>
          </a:p>
        </p:txBody>
      </p:sp>
    </p:spTree>
    <p:extLst>
      <p:ext uri="{BB962C8B-B14F-4D97-AF65-F5344CB8AC3E}">
        <p14:creationId xmlns:p14="http://schemas.microsoft.com/office/powerpoint/2010/main" val="3874299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5954"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5955" name="Rectangle 3"/>
          <p:cNvSpPr>
            <a:spLocks noGrp="1" noChangeArrowheads="1"/>
          </p:cNvSpPr>
          <p:nvPr>
            <p:ph type="title"/>
          </p:nvPr>
        </p:nvSpPr>
        <p:spPr>
          <a:ln/>
        </p:spPr>
        <p:txBody>
          <a:bodyPr/>
          <a:lstStyle/>
          <a:p>
            <a:r>
              <a:rPr lang="en-US"/>
              <a:t>A tale of growth...</a:t>
            </a:r>
          </a:p>
        </p:txBody>
      </p:sp>
    </p:spTree>
    <p:extLst>
      <p:ext uri="{BB962C8B-B14F-4D97-AF65-F5344CB8AC3E}">
        <p14:creationId xmlns:p14="http://schemas.microsoft.com/office/powerpoint/2010/main" val="3091734360"/>
      </p:ext>
    </p:extLst>
  </p:cSld>
  <p:clrMapOvr>
    <a:masterClrMapping/>
  </p:clrMapOvr>
  <p:transition xmlns:p14="http://schemas.microsoft.com/office/powerpoint/2010/mai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241667" name="Rectangle 2"/>
          <p:cNvSpPr>
            <a:spLocks/>
          </p:cNvSpPr>
          <p:nvPr/>
        </p:nvSpPr>
        <p:spPr bwMode="auto">
          <a:xfrm>
            <a:off x="838282" y="2381250"/>
            <a:ext cx="14631830" cy="6019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Cookbook </a:t>
            </a:r>
            <a:r>
              <a:rPr lang="en-US" sz="2800" dirty="0">
                <a:solidFill>
                  <a:srgbClr val="0091CE"/>
                </a:solidFill>
                <a:latin typeface="Courier"/>
                <a:ea typeface="Courier"/>
                <a:cs typeface="Courier"/>
                <a:sym typeface="Courier"/>
              </a:rPr>
              <a:t>Name</a:t>
            </a:r>
            <a:r>
              <a:rPr lang="en-US" sz="2800" dirty="0" smtClean="0">
                <a:solidFill>
                  <a:srgbClr val="0091CE"/>
                </a:solidFill>
                <a:latin typeface="Courier"/>
                <a:ea typeface="Courier"/>
                <a:cs typeface="Courier"/>
                <a:sym typeface="Courier"/>
              </a:rPr>
              <a:t>:: hosts</a:t>
            </a:r>
            <a:endParaRPr lang="en-US" sz="2800" dirty="0" smtClean="0">
              <a:solidFill>
                <a:srgbClr val="00FF00"/>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a:t>
            </a:r>
            <a:r>
              <a:rPr lang="en-US" sz="2800" dirty="0">
                <a:solidFill>
                  <a:srgbClr val="0091CE"/>
                </a:solidFill>
                <a:latin typeface="Courier"/>
                <a:ea typeface="Courier"/>
                <a:cs typeface="Courier"/>
                <a:sym typeface="Courier"/>
              </a:rPr>
              <a:t>Recipe:: </a:t>
            </a:r>
            <a:r>
              <a:rPr lang="en-US" sz="2800" dirty="0" smtClean="0">
                <a:solidFill>
                  <a:srgbClr val="0091CE"/>
                </a:solidFill>
                <a:latin typeface="Courier"/>
                <a:ea typeface="Courier"/>
                <a:cs typeface="Courier"/>
                <a:sym typeface="Courier"/>
              </a:rPr>
              <a:t>default</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 Copyright 2014, </a:t>
            </a:r>
            <a:r>
              <a:rPr lang="en-US" sz="2800" dirty="0">
                <a:solidFill>
                  <a:srgbClr val="0091CE"/>
                </a:solidFill>
                <a:latin typeface="Courier"/>
                <a:ea typeface="Courier"/>
                <a:cs typeface="Courier"/>
                <a:sym typeface="Courier"/>
              </a:rPr>
              <a:t>YOUR_COMPANY_NAME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r>
              <a:rPr lang="en-US" sz="2800" dirty="0" smtClean="0">
                <a:solidFill>
                  <a:srgbClr val="0091CE"/>
                </a:solidFill>
                <a:latin typeface="Courier"/>
                <a:ea typeface="Courier"/>
                <a:cs typeface="Courier"/>
                <a:sym typeface="Courier"/>
              </a:rPr>
              <a:t>All </a:t>
            </a:r>
            <a:r>
              <a:rPr lang="en-US" sz="2800" dirty="0">
                <a:solidFill>
                  <a:srgbClr val="0091CE"/>
                </a:solidFill>
                <a:latin typeface="Courier"/>
                <a:ea typeface="Courier"/>
                <a:cs typeface="Courier"/>
                <a:sym typeface="Courier"/>
              </a:rPr>
              <a:t>rights reserved - Do Not Redistribute</a:t>
            </a:r>
            <a:r>
              <a:rPr lang="en-US" sz="2800" dirty="0">
                <a:solidFill>
                  <a:srgbClr val="FFFFFF"/>
                </a:solidFill>
                <a:latin typeface="Courier"/>
                <a:ea typeface="Courier"/>
                <a:cs typeface="Courier"/>
                <a:sym typeface="Courier"/>
              </a:rPr>
              <a:t> </a:t>
            </a:r>
            <a:endParaRPr lang="en-US" sz="2800" dirty="0" smtClean="0">
              <a:solidFill>
                <a:srgbClr val="FFFFFF"/>
              </a:solidFill>
              <a:latin typeface="Courier"/>
              <a:ea typeface="Courier"/>
              <a:cs typeface="Courier"/>
              <a:sym typeface="Courier"/>
            </a:endParaRPr>
          </a:p>
          <a:p>
            <a:r>
              <a:rPr lang="en-US" sz="2800" dirty="0" smtClean="0">
                <a:solidFill>
                  <a:srgbClr val="0091CE"/>
                </a:solidFill>
                <a:latin typeface="Courier"/>
                <a:ea typeface="Courier"/>
                <a:cs typeface="Courier"/>
                <a:sym typeface="Courier"/>
              </a:rPr>
              <a:t>#</a:t>
            </a:r>
            <a:r>
              <a:rPr lang="en-US" sz="2800" dirty="0" smtClean="0">
                <a:solidFill>
                  <a:srgbClr val="FFFFFF"/>
                </a:solidFill>
                <a:latin typeface="Courier"/>
                <a:ea typeface="Courier"/>
                <a:cs typeface="Courier"/>
                <a:sym typeface="Courier"/>
              </a:rPr>
              <a:t> </a:t>
            </a:r>
          </a:p>
          <a:p>
            <a:endParaRPr lang="en-US" dirty="0" smtClean="0">
              <a:latin typeface="Courier"/>
              <a:ea typeface="Courier"/>
              <a:cs typeface="Courier"/>
              <a:sym typeface="Courier"/>
            </a:endParaRPr>
          </a:p>
          <a:p>
            <a:pPr>
              <a:lnSpc>
                <a:spcPct val="120000"/>
              </a:lnSpc>
            </a:pPr>
            <a:r>
              <a:rPr lang="en-US" dirty="0" smtClean="0">
                <a:latin typeface="Courier"/>
                <a:ea typeface="Courier"/>
                <a:cs typeface="Courier"/>
                <a:sym typeface="Courier"/>
              </a:rPr>
              <a:t>template </a:t>
            </a:r>
            <a:r>
              <a:rPr lang="en-US" dirty="0">
                <a:solidFill>
                  <a:srgbClr val="BA2121"/>
                </a:solidFill>
                <a:latin typeface="Courier"/>
                <a:ea typeface="Courier"/>
                <a:cs typeface="Courier"/>
                <a:sym typeface="Courier"/>
              </a:rPr>
              <a:t>"#{ENV['</a:t>
            </a:r>
            <a:r>
              <a:rPr lang="en-US" dirty="0" err="1">
                <a:solidFill>
                  <a:srgbClr val="BA2121"/>
                </a:solidFill>
                <a:latin typeface="Courier"/>
                <a:ea typeface="Courier"/>
                <a:cs typeface="Courier"/>
                <a:sym typeface="Courier"/>
              </a:rPr>
              <a:t>windir</a:t>
            </a:r>
            <a:r>
              <a:rPr lang="en-US" dirty="0" smtClean="0">
                <a:solidFill>
                  <a:srgbClr val="BA2121"/>
                </a:solidFill>
                <a:latin typeface="Courier"/>
                <a:ea typeface="Courier"/>
                <a:cs typeface="Courier"/>
                <a:sym typeface="Courier"/>
              </a:rPr>
              <a:t>']}\\</a:t>
            </a:r>
            <a:r>
              <a:rPr lang="en-US" dirty="0">
                <a:solidFill>
                  <a:srgbClr val="BA2121"/>
                </a:solidFill>
                <a:latin typeface="Courier"/>
                <a:ea typeface="Courier"/>
                <a:cs typeface="Courier"/>
                <a:sym typeface="Courier"/>
              </a:rPr>
              <a:t>System32\\drivers\\etc\\hosts"</a:t>
            </a:r>
            <a:r>
              <a:rPr lang="en-US" dirty="0">
                <a:latin typeface="Courier"/>
                <a:ea typeface="Courier"/>
                <a:cs typeface="Courier"/>
                <a:sym typeface="Courier"/>
              </a:rPr>
              <a:t> </a:t>
            </a:r>
            <a:r>
              <a:rPr lang="en-US" dirty="0">
                <a:solidFill>
                  <a:srgbClr val="188213"/>
                </a:solidFill>
                <a:latin typeface="Courier"/>
                <a:ea typeface="Courier"/>
                <a:cs typeface="Courier"/>
                <a:sym typeface="Courier"/>
              </a:rPr>
              <a:t>do</a:t>
            </a:r>
          </a:p>
          <a:p>
            <a:pPr>
              <a:lnSpc>
                <a:spcPct val="120000"/>
              </a:lnSpc>
            </a:pPr>
            <a:r>
              <a:rPr lang="en-US" dirty="0">
                <a:latin typeface="Courier"/>
                <a:ea typeface="Courier"/>
                <a:cs typeface="Courier"/>
                <a:sym typeface="Courier"/>
              </a:rPr>
              <a:t>  source </a:t>
            </a:r>
            <a:r>
              <a:rPr lang="en-US" dirty="0" smtClean="0">
                <a:solidFill>
                  <a:srgbClr val="BA2121"/>
                </a:solidFill>
                <a:latin typeface="Courier"/>
                <a:ea typeface="Courier"/>
                <a:cs typeface="Courier"/>
                <a:sym typeface="Courier"/>
              </a:rPr>
              <a:t>"</a:t>
            </a:r>
            <a:r>
              <a:rPr lang="en-US" dirty="0" err="1" smtClean="0">
                <a:solidFill>
                  <a:srgbClr val="BA2121"/>
                </a:solidFill>
                <a:latin typeface="Courier"/>
                <a:ea typeface="Courier"/>
                <a:cs typeface="Courier"/>
                <a:sym typeface="Courier"/>
              </a:rPr>
              <a:t>hosts.erb</a:t>
            </a:r>
            <a:r>
              <a:rPr lang="en-US" dirty="0">
                <a:solidFill>
                  <a:srgbClr val="BA2121"/>
                </a:solidFill>
                <a:latin typeface="Courier"/>
                <a:ea typeface="Courier"/>
                <a:cs typeface="Courier"/>
                <a:sym typeface="Courier"/>
              </a:rPr>
              <a:t>"</a:t>
            </a:r>
          </a:p>
          <a:p>
            <a:pPr>
              <a:lnSpc>
                <a:spcPct val="120000"/>
              </a:lnSpc>
            </a:pPr>
            <a:r>
              <a:rPr lang="en-US" dirty="0">
                <a:solidFill>
                  <a:srgbClr val="188213"/>
                </a:solidFill>
                <a:latin typeface="Courier"/>
                <a:ea typeface="Courier"/>
                <a:cs typeface="Courier"/>
                <a:sym typeface="Courier"/>
              </a:rPr>
              <a:t>end</a:t>
            </a:r>
          </a:p>
        </p:txBody>
      </p:sp>
      <p:sp>
        <p:nvSpPr>
          <p:cNvPr id="356355" name="Rectangle 3"/>
          <p:cNvSpPr>
            <a:spLocks noGrp="1" noChangeArrowheads="1"/>
          </p:cNvSpPr>
          <p:nvPr>
            <p:ph type="title"/>
          </p:nvPr>
        </p:nvSpPr>
        <p:spPr/>
        <p:txBody>
          <a:bodyPr/>
          <a:lstStyle/>
          <a:p>
            <a:pPr eaLnBrk="1" hangingPunct="1">
              <a:defRPr/>
            </a:pPr>
            <a:r>
              <a:rPr lang="en-US" sz="6500" dirty="0">
                <a:sym typeface="Arial Bold" charset="0"/>
              </a:rPr>
              <a:t>The </a:t>
            </a:r>
            <a:r>
              <a:rPr lang="en-US" sz="6500" dirty="0" smtClean="0">
                <a:sym typeface="Arial Bold" charset="0"/>
              </a:rPr>
              <a:t>Template Resource </a:t>
            </a:r>
            <a:endParaRPr lang="en-US" sz="6500" dirty="0">
              <a:sym typeface="Arial Bold" charset="0"/>
            </a:endParaRPr>
          </a:p>
        </p:txBody>
      </p:sp>
      <p:sp>
        <p:nvSpPr>
          <p:cNvPr id="241669"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1670" name="Rectangle 5"/>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cookbooks\hosts\recipes\</a:t>
            </a:r>
            <a:r>
              <a:rPr lang="en-US" dirty="0" err="1">
                <a:latin typeface="Courier"/>
                <a:ea typeface="Courier"/>
                <a:cs typeface="Courier"/>
                <a:sym typeface="Courier"/>
              </a:rPr>
              <a:t>default.rb</a:t>
            </a:r>
            <a:endParaRPr lang="en-US" dirty="0">
              <a:latin typeface="Courier"/>
              <a:ea typeface="Courier"/>
              <a:cs typeface="Courier"/>
              <a:sym typeface="Courier"/>
            </a:endParaRPr>
          </a:p>
        </p:txBody>
      </p:sp>
    </p:spTree>
    <p:extLst>
      <p:ext uri="{BB962C8B-B14F-4D97-AF65-F5344CB8AC3E}">
        <p14:creationId xmlns:p14="http://schemas.microsoft.com/office/powerpoint/2010/main" val="1765022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by the </a:t>
            </a:r>
            <a:r>
              <a:rPr lang="en-US" sz="3700" dirty="0" smtClean="0">
                <a:latin typeface="Courier"/>
                <a:ea typeface="Courier"/>
                <a:cs typeface="Courier"/>
                <a:sym typeface="Courier"/>
              </a:rPr>
              <a:t>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smtClean="0">
                <a:solidFill>
                  <a:srgbClr val="BC2424"/>
                </a:solidFill>
                <a:latin typeface="Courier"/>
                <a:ea typeface="Courier"/>
                <a:cs typeface="Courier"/>
                <a:sym typeface="Courier"/>
              </a:rPr>
              <a:t>"</a:t>
            </a:r>
            <a:r>
              <a:rPr lang="en-US" sz="3700" dirty="0" err="1" smtClean="0">
                <a:solidFill>
                  <a:srgbClr val="BC2424"/>
                </a:solidFill>
                <a:latin typeface="Courier"/>
                <a:ea typeface="Courier"/>
                <a:cs typeface="Courier"/>
                <a:sym typeface="Courier"/>
              </a:rPr>
              <a:t>fqdn</a:t>
            </a:r>
            <a:r>
              <a:rPr lang="en-US" sz="3700" dirty="0" smtClean="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hosts.erb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465723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168724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smtClean="0">
                <a:latin typeface="Courier"/>
                <a:ea typeface="Courier"/>
                <a:cs typeface="Courier"/>
                <a:sym typeface="Courier"/>
              </a:rPr>
              <a:t>#</a:t>
            </a:r>
            <a:r>
              <a:rPr lang="en-US" sz="3700" dirty="0">
                <a:latin typeface="Courier"/>
                <a:ea typeface="Courier"/>
                <a:cs typeface="Courier"/>
                <a:sym typeface="Courier"/>
              </a:rPr>
              <a:t>This file is managed 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a:latin typeface="Courier"/>
                <a:ea typeface="Courier"/>
                <a:cs typeface="Courier"/>
                <a:sym typeface="Courier"/>
              </a:rPr>
              <a:t>] </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4714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8" name="Rectangle 5"/>
          <p:cNvSpPr>
            <a:spLocks/>
          </p:cNvSpPr>
          <p:nvPr/>
        </p:nvSpPr>
        <p:spPr bwMode="auto">
          <a:xfrm>
            <a:off x="432594" y="2476500"/>
            <a:ext cx="10058400" cy="3009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9" name="Rectangle 5"/>
          <p:cNvSpPr>
            <a:spLocks/>
          </p:cNvSpPr>
          <p:nvPr/>
        </p:nvSpPr>
        <p:spPr bwMode="auto">
          <a:xfrm>
            <a:off x="10490994" y="3276600"/>
            <a:ext cx="4637499" cy="21844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0" name="Rectangle 3"/>
          <p:cNvSpPr txBox="1">
            <a:spLocks noChangeArrowheads="1"/>
          </p:cNvSpPr>
          <p:nvPr/>
        </p:nvSpPr>
        <p:spPr>
          <a:xfrm>
            <a:off x="820787" y="5854700"/>
            <a:ext cx="14669933" cy="30607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3800" kern="0" dirty="0" smtClean="0">
                <a:solidFill>
                  <a:srgbClr val="222320"/>
                </a:solidFill>
              </a:rPr>
              <a:t>To embed a value within an ERB template:</a:t>
            </a:r>
          </a:p>
          <a:p>
            <a:pPr marL="1079500" lvl="1" defTabSz="914400">
              <a:spcBef>
                <a:spcPts val="1450"/>
              </a:spcBef>
              <a:buClr>
                <a:srgbClr val="D34825"/>
              </a:buClr>
              <a:buSzPct val="120000"/>
            </a:pPr>
            <a:r>
              <a:rPr lang="en-US" sz="3800" kern="0" dirty="0" smtClean="0">
                <a:solidFill>
                  <a:srgbClr val="222320"/>
                </a:solidFill>
              </a:rPr>
              <a:t>Start with </a:t>
            </a:r>
            <a:r>
              <a:rPr lang="en-US" sz="3800" kern="0" dirty="0" smtClean="0">
                <a:solidFill>
                  <a:srgbClr val="222320"/>
                </a:solidFill>
                <a:latin typeface="Courier"/>
                <a:ea typeface="Courier"/>
                <a:cs typeface="Courier"/>
                <a:sym typeface="Courier"/>
              </a:rPr>
              <a:t>&lt;%=</a:t>
            </a:r>
            <a:endParaRPr lang="en-US" sz="3800" kern="0" dirty="0" smtClean="0">
              <a:solidFill>
                <a:srgbClr val="222320"/>
              </a:solidFill>
              <a:latin typeface="Courier"/>
              <a:sym typeface="Courier"/>
            </a:endParaRPr>
          </a:p>
          <a:p>
            <a:pPr marL="1079500" lvl="1" defTabSz="914400">
              <a:spcBef>
                <a:spcPts val="1450"/>
              </a:spcBef>
              <a:buClr>
                <a:srgbClr val="D34825"/>
              </a:buClr>
              <a:buSzPct val="120000"/>
            </a:pPr>
            <a:r>
              <a:rPr lang="en-US" sz="3800" kern="0" dirty="0" smtClean="0">
                <a:solidFill>
                  <a:srgbClr val="222320"/>
                </a:solidFill>
              </a:rPr>
              <a:t>Write your Ruby expression - most commonly a node attribute</a:t>
            </a:r>
          </a:p>
          <a:p>
            <a:pPr marL="1079500" lvl="1" defTabSz="914400">
              <a:spcBef>
                <a:spcPts val="1450"/>
              </a:spcBef>
              <a:buClr>
                <a:srgbClr val="D34825"/>
              </a:buClr>
              <a:buSzPct val="120000"/>
            </a:pPr>
            <a:r>
              <a:rPr lang="en-US" sz="3800" kern="0" dirty="0" smtClean="0">
                <a:solidFill>
                  <a:srgbClr val="222320"/>
                </a:solidFill>
              </a:rPr>
              <a:t>End with </a:t>
            </a:r>
            <a:r>
              <a:rPr lang="en-US" sz="3800" kern="0" dirty="0" smtClean="0">
                <a:solidFill>
                  <a:srgbClr val="222320"/>
                </a:solidFill>
                <a:latin typeface="Courier"/>
                <a:ea typeface="Courier"/>
                <a:cs typeface="Courier"/>
                <a:sym typeface="Courier"/>
              </a:rPr>
              <a:t>%&gt;</a:t>
            </a:r>
            <a:endParaRPr lang="en-US" sz="3800" kern="0" dirty="0" smtClean="0">
              <a:solidFill>
                <a:srgbClr val="222320"/>
              </a:solidFill>
              <a:latin typeface="Courier"/>
              <a:sym typeface="Courier"/>
            </a:endParaRPr>
          </a:p>
        </p:txBody>
      </p:sp>
      <p:sp>
        <p:nvSpPr>
          <p:cNvPr id="12" name="Rectangle 4"/>
          <p:cNvSpPr>
            <a:spLocks/>
          </p:cNvSpPr>
          <p:nvPr/>
        </p:nvSpPr>
        <p:spPr bwMode="auto">
          <a:xfrm>
            <a:off x="10643394" y="2565400"/>
            <a:ext cx="5410200" cy="660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6338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pPr eaLnBrk="1" hangingPunct="1">
              <a:defRPr/>
            </a:pPr>
            <a:r>
              <a:rPr lang="en-US" sz="5600" dirty="0">
                <a:sym typeface="Arial Bold" charset="0"/>
              </a:rPr>
              <a:t>Exercise: Open </a:t>
            </a:r>
            <a:r>
              <a:rPr lang="en-US" sz="5600" dirty="0" err="1" smtClean="0">
                <a:sym typeface="Arial Bold" charset="0"/>
              </a:rPr>
              <a:t>host.erb</a:t>
            </a:r>
            <a:r>
              <a:rPr lang="en-US" sz="5600" dirty="0" smtClean="0">
                <a:sym typeface="Arial Bold" charset="0"/>
              </a:rPr>
              <a:t> </a:t>
            </a:r>
            <a:r>
              <a:rPr lang="en-US" sz="5600" dirty="0">
                <a:sym typeface="Arial Bold" charset="0"/>
              </a:rPr>
              <a:t>in your Editor</a:t>
            </a:r>
          </a:p>
        </p:txBody>
      </p:sp>
      <p:sp>
        <p:nvSpPr>
          <p:cNvPr id="242692" name="Rectangle 3"/>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42693" name="Rectangle 4"/>
          <p:cNvSpPr>
            <a:spLocks/>
          </p:cNvSpPr>
          <p:nvPr/>
        </p:nvSpPr>
        <p:spPr bwMode="auto">
          <a:xfrm>
            <a:off x="5048743" y="1663700"/>
            <a:ext cx="10928651"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cookbooks\host\templates\default\</a:t>
            </a:r>
            <a:r>
              <a:rPr lang="en-US" dirty="0" err="1" smtClean="0">
                <a:latin typeface="Courier"/>
                <a:ea typeface="Courier"/>
                <a:cs typeface="Courier"/>
                <a:sym typeface="Courier"/>
              </a:rPr>
              <a:t>hosts.erb</a:t>
            </a:r>
            <a:endParaRPr lang="en-US" sz="2800" dirty="0">
              <a:solidFill>
                <a:schemeClr val="tx1"/>
              </a:solidFill>
              <a:latin typeface="Courier"/>
              <a:ea typeface="Courier"/>
              <a:cs typeface="Courier"/>
              <a:sym typeface="Courier"/>
            </a:endParaRPr>
          </a:p>
        </p:txBody>
      </p:sp>
      <p:sp>
        <p:nvSpPr>
          <p:cNvPr id="13" name="Rectangle 3"/>
          <p:cNvSpPr txBox="1">
            <a:spLocks noChangeArrowheads="1"/>
          </p:cNvSpPr>
          <p:nvPr/>
        </p:nvSpPr>
        <p:spPr>
          <a:xfrm>
            <a:off x="159770" y="5892800"/>
            <a:ext cx="14610009" cy="3175000"/>
          </a:xfrm>
          <a:prstGeom prst="rect">
            <a:avLst/>
          </a:prstGeom>
        </p:spPr>
        <p:txBody>
          <a:bodyPr lIns="88709" tIns="44355" rIns="88709" bIns="44355"/>
          <a:lstStyle>
            <a:lvl1pPr marL="369617"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1pPr>
            <a:lvl2pPr marL="776194"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2pPr>
            <a:lvl3pPr marL="1170443"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3pPr>
            <a:lvl4pPr marL="156470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4pPr>
            <a:lvl5pPr marL="195895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596900" defTabSz="914400">
              <a:buClr>
                <a:srgbClr val="D34825"/>
              </a:buClr>
              <a:buSzPct val="120000"/>
            </a:pPr>
            <a:r>
              <a:rPr lang="en-US" sz="4000" kern="0" dirty="0" smtClean="0">
                <a:solidFill>
                  <a:srgbClr val="222320"/>
                </a:solidFill>
              </a:rPr>
              <a:t>You can use any Ruby construct in a template</a:t>
            </a:r>
          </a:p>
          <a:p>
            <a:pPr marL="1079500" lvl="1" defTabSz="914400">
              <a:spcBef>
                <a:spcPts val="1500"/>
              </a:spcBef>
              <a:buClr>
                <a:srgbClr val="D34825"/>
              </a:buClr>
              <a:buSzPct val="120000"/>
            </a:pPr>
            <a:r>
              <a:rPr lang="en-US" sz="4000" kern="0" dirty="0" smtClean="0">
                <a:solidFill>
                  <a:srgbClr val="222320"/>
                </a:solidFill>
              </a:rPr>
              <a:t>Starting with </a:t>
            </a:r>
            <a:r>
              <a:rPr lang="en-US" sz="4000" kern="0" dirty="0" smtClean="0">
                <a:solidFill>
                  <a:srgbClr val="222320"/>
                </a:solidFill>
                <a:latin typeface="Courier"/>
                <a:ea typeface="Courier"/>
                <a:cs typeface="Courier"/>
                <a:sym typeface="Courier"/>
              </a:rPr>
              <a:t>&lt;%</a:t>
            </a:r>
            <a:r>
              <a:rPr lang="en-US" sz="4000" kern="0" dirty="0" smtClean="0">
                <a:solidFill>
                  <a:srgbClr val="222320"/>
                </a:solidFill>
              </a:rPr>
              <a:t> will evaluate the expression, but not insert the result</a:t>
            </a:r>
          </a:p>
          <a:p>
            <a:pPr marL="1079500" lvl="1" defTabSz="914400">
              <a:spcBef>
                <a:spcPts val="1500"/>
              </a:spcBef>
              <a:buClr>
                <a:srgbClr val="D34825"/>
              </a:buClr>
              <a:buSzPct val="120000"/>
            </a:pPr>
            <a:r>
              <a:rPr lang="en-US" sz="4000" kern="0" dirty="0" smtClean="0">
                <a:solidFill>
                  <a:srgbClr val="222320"/>
                </a:solidFill>
              </a:rPr>
              <a:t>Ending with </a:t>
            </a:r>
            <a:r>
              <a:rPr lang="en-US" sz="4000" kern="0" dirty="0" smtClean="0">
                <a:solidFill>
                  <a:srgbClr val="222320"/>
                </a:solidFill>
                <a:latin typeface="Courier"/>
                <a:ea typeface="Courier"/>
                <a:cs typeface="Courier"/>
                <a:sym typeface="Courier"/>
              </a:rPr>
              <a:t>-%&gt;</a:t>
            </a:r>
            <a:r>
              <a:rPr lang="en-US" sz="4000" kern="0" dirty="0" smtClean="0">
                <a:solidFill>
                  <a:srgbClr val="222320"/>
                </a:solidFill>
              </a:rPr>
              <a:t> will not insert a line in the resulting file</a:t>
            </a:r>
          </a:p>
        </p:txBody>
      </p:sp>
      <p:sp>
        <p:nvSpPr>
          <p:cNvPr id="14" name="Rectangle 5"/>
          <p:cNvSpPr>
            <a:spLocks/>
          </p:cNvSpPr>
          <p:nvPr/>
        </p:nvSpPr>
        <p:spPr bwMode="auto">
          <a:xfrm>
            <a:off x="939971" y="3149600"/>
            <a:ext cx="8865223" cy="241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9" name="Rectangle 1"/>
          <p:cNvSpPr>
            <a:spLocks/>
          </p:cNvSpPr>
          <p:nvPr/>
        </p:nvSpPr>
        <p:spPr bwMode="auto">
          <a:xfrm>
            <a:off x="356394" y="2381250"/>
            <a:ext cx="15901194" cy="31813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700" dirty="0">
                <a:latin typeface="Courier"/>
                <a:ea typeface="Courier"/>
                <a:cs typeface="Courier"/>
                <a:sym typeface="Courier"/>
              </a:rPr>
              <a:t>#This file is managed </a:t>
            </a:r>
            <a:r>
              <a:rPr lang="en-US" sz="3700" dirty="0" smtClean="0">
                <a:latin typeface="Courier"/>
                <a:ea typeface="Courier"/>
                <a:cs typeface="Courier"/>
                <a:sym typeface="Courier"/>
              </a:rPr>
              <a:t>by the server </a:t>
            </a:r>
            <a:r>
              <a:rPr lang="en-US" sz="3700" dirty="0" smtClean="0">
                <a:solidFill>
                  <a:srgbClr val="C632FD"/>
                </a:solidFill>
                <a:latin typeface="Courier"/>
                <a:ea typeface="Courier"/>
                <a:cs typeface="Courier"/>
                <a:sym typeface="Courier"/>
              </a:rPr>
              <a:t>&lt;</a:t>
            </a:r>
            <a:r>
              <a:rPr lang="en-US" sz="3700" dirty="0">
                <a:solidFill>
                  <a:srgbClr val="C632FD"/>
                </a:solidFill>
                <a:latin typeface="Courier"/>
                <a:ea typeface="Courier"/>
                <a:cs typeface="Courier"/>
                <a:sym typeface="Courier"/>
              </a:rPr>
              <a:t>%=</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a:t>
            </a:r>
            <a:r>
              <a:rPr lang="en-US" sz="3700" dirty="0" err="1">
                <a:solidFill>
                  <a:srgbClr val="BC2424"/>
                </a:solidFill>
                <a:latin typeface="Courier"/>
                <a:ea typeface="Courier"/>
                <a:cs typeface="Courier"/>
                <a:sym typeface="Courier"/>
              </a:rPr>
              <a:t>fqdn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a:t>
            </a:r>
            <a:r>
              <a:rPr lang="en-US" sz="3700" dirty="0">
                <a:solidFill>
                  <a:srgbClr val="C632FD"/>
                </a:solidFill>
                <a:latin typeface="Courier"/>
                <a:ea typeface="Courier"/>
                <a:cs typeface="Courier"/>
                <a:sym typeface="Courier"/>
              </a:rPr>
              <a:t>&gt;</a:t>
            </a:r>
            <a:endParaRPr lang="en-US" sz="3700" dirty="0">
              <a:latin typeface="Courier"/>
              <a:ea typeface="Courier"/>
              <a:cs typeface="Courier"/>
              <a:sym typeface="Courier"/>
            </a:endParaRPr>
          </a:p>
          <a:p>
            <a:r>
              <a:rPr lang="en-US" sz="3700" dirty="0" smtClean="0">
                <a:solidFill>
                  <a:srgbClr val="C632FD"/>
                </a:solidFill>
                <a:latin typeface="Courier"/>
                <a:ea typeface="Courier"/>
                <a:cs typeface="Courier"/>
                <a:sym typeface="Courier"/>
              </a:rPr>
              <a:t>&lt;%</a:t>
            </a:r>
            <a:r>
              <a:rPr lang="en-US" sz="3700" dirty="0" smtClean="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datacenter</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location</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 -%&gt;</a:t>
            </a:r>
            <a:endParaRPr lang="en-US" sz="3700" dirty="0">
              <a:solidFill>
                <a:srgbClr val="C632FD"/>
              </a:solidFill>
              <a:latin typeface="Courier"/>
              <a:ea typeface="Courier"/>
              <a:cs typeface="Courier"/>
              <a:sym typeface="Courier"/>
            </a:endParaRPr>
          </a:p>
          <a:p>
            <a:r>
              <a:rPr lang="en-US" sz="3700" dirty="0">
                <a:solidFill>
                  <a:srgbClr val="C632FD"/>
                </a:solidFill>
                <a:latin typeface="Courier"/>
                <a:ea typeface="Courier"/>
                <a:cs typeface="Courier"/>
                <a:sym typeface="Courier"/>
              </a:rPr>
              <a:t>&lt;% </a:t>
            </a:r>
            <a:r>
              <a:rPr lang="en-US" sz="3700" dirty="0">
                <a:latin typeface="Courier"/>
                <a:ea typeface="Courier"/>
                <a:cs typeface="Courier"/>
                <a:sym typeface="Courier"/>
              </a:rPr>
              <a:t>when </a:t>
            </a:r>
            <a:r>
              <a:rPr lang="en-US" sz="3700" dirty="0">
                <a:solidFill>
                  <a:srgbClr val="BC2424"/>
                </a:solidFill>
                <a:latin typeface="Courier"/>
                <a:ea typeface="Courier"/>
                <a:cs typeface="Courier"/>
                <a:sym typeface="Courier"/>
              </a:rPr>
              <a:t>"</a:t>
            </a:r>
            <a:r>
              <a:rPr lang="en-US" sz="3700" dirty="0" smtClean="0">
                <a:solidFill>
                  <a:srgbClr val="BC2424"/>
                </a:solidFill>
                <a:latin typeface="Courier"/>
                <a:ea typeface="Courier"/>
                <a:cs typeface="Courier"/>
                <a:sym typeface="Courier"/>
              </a:rPr>
              <a:t>china</a:t>
            </a:r>
            <a:r>
              <a:rPr lang="en-US" sz="3700" dirty="0">
                <a:solidFill>
                  <a:srgbClr val="BC2424"/>
                </a:solidFill>
                <a:latin typeface="Courier"/>
                <a:ea typeface="Courier"/>
                <a:cs typeface="Courier"/>
                <a:sym typeface="Courier"/>
              </a:rPr>
              <a:t>"</a:t>
            </a:r>
            <a:r>
              <a:rPr lang="en-US" sz="3700" dirty="0" smtClean="0">
                <a:latin typeface="Courier"/>
                <a:ea typeface="Courier"/>
                <a:cs typeface="Courier"/>
                <a:sym typeface="Courier"/>
              </a:rPr>
              <a:t> -</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a:p>
            <a:r>
              <a:rPr lang="en-US" sz="3700" dirty="0">
                <a:latin typeface="Courier"/>
                <a:ea typeface="Courier"/>
                <a:cs typeface="Courier"/>
                <a:sym typeface="Courier"/>
              </a:rPr>
              <a:t>    0.0.0.0    nytimes.com</a:t>
            </a:r>
          </a:p>
          <a:p>
            <a:r>
              <a:rPr lang="en-US" sz="3700" dirty="0" smtClean="0">
                <a:solidFill>
                  <a:srgbClr val="C632FD"/>
                </a:solidFill>
                <a:latin typeface="Courier"/>
                <a:ea typeface="Courier"/>
                <a:cs typeface="Courier"/>
                <a:sym typeface="Courier"/>
              </a:rPr>
              <a:t>&lt;% </a:t>
            </a:r>
            <a:r>
              <a:rPr lang="en-US" sz="3700" dirty="0">
                <a:solidFill>
                  <a:srgbClr val="218A1C"/>
                </a:solidFill>
                <a:latin typeface="Courier"/>
                <a:ea typeface="Courier"/>
                <a:cs typeface="Courier"/>
                <a:sym typeface="Courier"/>
              </a:rPr>
              <a:t>end</a:t>
            </a:r>
            <a:r>
              <a:rPr lang="en-US" sz="3700" dirty="0">
                <a:latin typeface="Courier"/>
                <a:ea typeface="Courier"/>
                <a:cs typeface="Courier"/>
                <a:sym typeface="Courier"/>
              </a:rPr>
              <a:t> </a:t>
            </a:r>
            <a:r>
              <a:rPr lang="en-US" sz="3700" dirty="0" smtClean="0">
                <a:latin typeface="Courier"/>
                <a:ea typeface="Courier"/>
                <a:cs typeface="Courier"/>
                <a:sym typeface="Courier"/>
              </a:rPr>
              <a:t>-</a:t>
            </a:r>
            <a:r>
              <a:rPr lang="en-US" sz="3700" dirty="0" smtClean="0">
                <a:solidFill>
                  <a:srgbClr val="C632FD"/>
                </a:solidFill>
                <a:latin typeface="Courier"/>
                <a:ea typeface="Courier"/>
                <a:cs typeface="Courier"/>
                <a:sym typeface="Courier"/>
              </a:rPr>
              <a:t>%&gt;</a:t>
            </a:r>
            <a:endParaRPr lang="en-US" sz="3700" dirty="0">
              <a:solidFill>
                <a:srgbClr val="C632FD"/>
              </a:solidFill>
              <a:latin typeface="Courier"/>
              <a:ea typeface="Courier"/>
              <a:cs typeface="Courier"/>
              <a:sym typeface="Courier"/>
            </a:endParaRPr>
          </a:p>
        </p:txBody>
      </p:sp>
      <p:sp>
        <p:nvSpPr>
          <p:cNvPr id="10" name="Rectangle 5"/>
          <p:cNvSpPr>
            <a:spLocks/>
          </p:cNvSpPr>
          <p:nvPr/>
        </p:nvSpPr>
        <p:spPr bwMode="auto">
          <a:xfrm>
            <a:off x="432594" y="2476500"/>
            <a:ext cx="15824994" cy="723900"/>
          </a:xfrm>
          <a:prstGeom prst="rect">
            <a:avLst/>
          </a:prstGeom>
          <a:solidFill>
            <a:srgbClr val="FFFFFF">
              <a:alpha val="59999"/>
            </a:srgbClr>
          </a:solidFill>
          <a:ln>
            <a:noFill/>
          </a:ln>
          <a:extLst>
            <a:ext uri="{91240B29-F687-4f45-9708-019B960494DF}">
              <a14:hiddenLine xmlns:a14="http://schemas.microsoft.com/office/drawing/2010/main" w="25400">
                <a:solidFill>
                  <a:schemeClr val="tx1">
                    <a:alpha val="59999"/>
                  </a:schemeClr>
                </a:solidFill>
                <a:miter lim="800000"/>
                <a:headEnd/>
                <a:tailEnd/>
              </a14:hiddenLine>
            </a:ext>
          </a:extLst>
        </p:spPr>
        <p:txBody>
          <a:bodyPr lIns="0" tIns="0" rIns="0" bIns="0"/>
          <a:lstStyle/>
          <a:p>
            <a:pPr algn="ctr"/>
            <a:endParaRPr lang="en-US"/>
          </a:p>
        </p:txBody>
      </p:sp>
      <p:sp>
        <p:nvSpPr>
          <p:cNvPr id="12" name="Rectangle 4"/>
          <p:cNvSpPr>
            <a:spLocks/>
          </p:cNvSpPr>
          <p:nvPr/>
        </p:nvSpPr>
        <p:spPr bwMode="auto">
          <a:xfrm>
            <a:off x="432594" y="3200400"/>
            <a:ext cx="12192000" cy="2286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27370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1"/>
          <p:cNvSpPr>
            <a:spLocks noGrp="1" noChangeArrowheads="1"/>
          </p:cNvSpPr>
          <p:nvPr>
            <p:ph type="title"/>
          </p:nvPr>
        </p:nvSpPr>
        <p:spPr/>
        <p:txBody>
          <a:bodyPr/>
          <a:lstStyle/>
          <a:p>
            <a:pPr eaLnBrk="1" hangingPunct="1">
              <a:defRPr/>
            </a:pPr>
            <a:r>
              <a:rPr lang="en-US" sz="4300" dirty="0">
                <a:sym typeface="Arial Bold" charset="0"/>
              </a:rPr>
              <a:t>Templates Are Used For Almost All Configuration Files</a:t>
            </a:r>
          </a:p>
        </p:txBody>
      </p:sp>
      <p:sp>
        <p:nvSpPr>
          <p:cNvPr id="246787" name="Rectangle 2"/>
          <p:cNvSpPr>
            <a:spLocks noGrp="1" noChangeArrowheads="1"/>
          </p:cNvSpPr>
          <p:nvPr>
            <p:ph idx="1"/>
          </p:nvPr>
        </p:nvSpPr>
        <p:spPr/>
        <p:txBody>
          <a:bodyPr/>
          <a:lstStyle/>
          <a:p>
            <a:pPr eaLnBrk="1" hangingPunct="1"/>
            <a:r>
              <a:rPr lang="en-US" dirty="0" smtClean="0"/>
              <a:t>Templates are very flexible ways to create your configuration files</a:t>
            </a:r>
          </a:p>
          <a:p>
            <a:pPr eaLnBrk="1" hangingPunct="1"/>
            <a:endParaRPr lang="en-US" dirty="0" smtClean="0"/>
          </a:p>
          <a:p>
            <a:pPr eaLnBrk="1" hangingPunct="1"/>
            <a:r>
              <a:rPr lang="en-US" dirty="0" smtClean="0"/>
              <a:t>Coupled </a:t>
            </a:r>
            <a:r>
              <a:rPr lang="en-US" dirty="0" smtClean="0"/>
              <a:t>with Chef’s attribute precedence rules, you can create very effective, data-driven cookbooks</a:t>
            </a:r>
          </a:p>
        </p:txBody>
      </p:sp>
    </p:spTree>
    <p:extLst>
      <p:ext uri="{BB962C8B-B14F-4D97-AF65-F5344CB8AC3E}">
        <p14:creationId xmlns:p14="http://schemas.microsoft.com/office/powerpoint/2010/main" val="3983813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1"/>
          <p:cNvSpPr>
            <a:spLocks noGrp="1" noChangeArrowheads="1"/>
          </p:cNvSpPr>
          <p:nvPr>
            <p:ph type="title"/>
          </p:nvPr>
        </p:nvSpPr>
        <p:spPr/>
        <p:txBody>
          <a:bodyPr/>
          <a:lstStyle/>
          <a:p>
            <a:pPr eaLnBrk="1" hangingPunct="1">
              <a:defRPr/>
            </a:pPr>
            <a:r>
              <a:rPr lang="en-US" sz="4400" dirty="0">
                <a:sym typeface="Arial Bold" charset="0"/>
              </a:rPr>
              <a:t>Best Practice: </a:t>
            </a:r>
            <a:r>
              <a:rPr lang="en-US" sz="4400" dirty="0" smtClean="0">
                <a:sym typeface="Arial Bold" charset="0"/>
              </a:rPr>
              <a:t/>
            </a:r>
            <a:br>
              <a:rPr lang="en-US" sz="44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247811" name="Rectangle 2"/>
          <p:cNvSpPr>
            <a:spLocks noGrp="1" noChangeArrowheads="1"/>
          </p:cNvSpPr>
          <p:nvPr>
            <p:ph type="body" idx="1"/>
          </p:nvPr>
        </p:nvSpPr>
        <p:spPr/>
        <p:txBody>
          <a:bodyPr/>
          <a:lstStyle/>
          <a:p>
            <a:pPr eaLnBrk="1" hangingPunct="1"/>
            <a:r>
              <a:rPr lang="en-US" dirty="0" smtClean="0"/>
              <a:t>Recipes contain the pattern for how to do something. (“How we deploy IIS?”)</a:t>
            </a:r>
          </a:p>
          <a:p>
            <a:pPr eaLnBrk="1" hangingPunct="1"/>
            <a:endParaRPr lang="en-US" dirty="0" smtClean="0"/>
          </a:p>
          <a:p>
            <a:pPr eaLnBrk="1" hangingPunct="1"/>
            <a:r>
              <a:rPr lang="en-US" dirty="0" smtClean="0"/>
              <a:t>Attributes contain the details. (“What port do we run IIS on?”)</a:t>
            </a:r>
          </a:p>
        </p:txBody>
      </p:sp>
    </p:spTree>
    <p:extLst>
      <p:ext uri="{BB962C8B-B14F-4D97-AF65-F5344CB8AC3E}">
        <p14:creationId xmlns:p14="http://schemas.microsoft.com/office/powerpoint/2010/main" val="2737324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70690"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sym typeface="Arial Bold" charset="0"/>
              </a:rPr>
              <a:t>hosts cookbook</a:t>
            </a:r>
            <a:endParaRPr lang="en-US" sz="6400" dirty="0">
              <a:sym typeface="Arial Bold" charset="0"/>
            </a:endParaRPr>
          </a:p>
        </p:txBody>
      </p:sp>
      <p:sp>
        <p:nvSpPr>
          <p:cNvPr id="248836" name="Rectangle 3"/>
          <p:cNvSpPr>
            <a:spLocks/>
          </p:cNvSpPr>
          <p:nvPr/>
        </p:nvSpPr>
        <p:spPr bwMode="auto">
          <a:xfrm>
            <a:off x="819237" y="3670300"/>
            <a:ext cx="14606426" cy="4406900"/>
          </a:xfrm>
          <a:prstGeom prst="rect">
            <a:avLst/>
          </a:prstGeom>
          <a:solidFill>
            <a:srgbClr val="000000"/>
          </a:solidFill>
          <a:ln w="25400">
            <a:solidFill>
              <a:srgbClr val="334150"/>
            </a:solidFill>
            <a:prstDash val="sysDot"/>
            <a:miter lim="800000"/>
            <a:headEnd/>
            <a:tailEnd/>
          </a:ln>
        </p:spPr>
        <p:txBody>
          <a:bodyPr lIns="0" tIns="0" rIns="0" bIns="0"/>
          <a:lstStyle/>
          <a:p>
            <a:r>
              <a:rPr lang="en-US" sz="4800" dirty="0">
                <a:solidFill>
                  <a:srgbClr val="FFFFFF"/>
                </a:solidFill>
                <a:latin typeface="Courier"/>
                <a:ea typeface="Courier"/>
                <a:cs typeface="Courier"/>
                <a:sym typeface="Courier"/>
              </a:rPr>
              <a:t>Uploading </a:t>
            </a:r>
            <a:r>
              <a:rPr lang="en-US" sz="4800" dirty="0" smtClean="0">
                <a:solidFill>
                  <a:srgbClr val="FFFFFF"/>
                </a:solidFill>
                <a:latin typeface="Courier"/>
                <a:ea typeface="Courier"/>
                <a:cs typeface="Courier"/>
                <a:sym typeface="Courier"/>
              </a:rPr>
              <a:t>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3022357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0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89" grpId="0" animBg="1" autoUpdateAnimBg="0"/>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1"/>
          <p:cNvSpPr>
            <a:spLocks/>
          </p:cNvSpPr>
          <p:nvPr/>
        </p:nvSpPr>
        <p:spPr bwMode="auto">
          <a:xfrm>
            <a:off x="825582" y="1854200"/>
            <a:ext cx="1499941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800" dirty="0" smtClean="0">
                <a:solidFill>
                  <a:srgbClr val="FFFFFF"/>
                </a:solidFill>
                <a:latin typeface="Courier"/>
                <a:ea typeface="Courier"/>
                <a:cs typeface="Courier"/>
                <a:sym typeface="Courier"/>
              </a:rPr>
              <a:t>PS\&gt; knife </a:t>
            </a:r>
            <a:r>
              <a:rPr lang="en-US" sz="3800" dirty="0" smtClean="0">
                <a:solidFill>
                  <a:srgbClr val="FFFFFF"/>
                </a:solidFill>
                <a:latin typeface="Courier" charset="0"/>
                <a:ea typeface="ＭＳ Ｐゴシック" charset="0"/>
                <a:cs typeface="Courier" charset="0"/>
                <a:sym typeface="Courier" charset="0"/>
              </a:rPr>
              <a:t>node </a:t>
            </a:r>
            <a:r>
              <a:rPr lang="en-US" sz="3800" dirty="0" err="1">
                <a:solidFill>
                  <a:srgbClr val="FFFFFF"/>
                </a:solidFill>
                <a:latin typeface="Courier" charset="0"/>
                <a:ea typeface="ＭＳ Ｐゴシック" charset="0"/>
                <a:cs typeface="Courier" charset="0"/>
                <a:sym typeface="Courier" charset="0"/>
              </a:rPr>
              <a:t>run_list</a:t>
            </a:r>
            <a:r>
              <a:rPr lang="en-US" sz="3800" dirty="0">
                <a:solidFill>
                  <a:srgbClr val="FFFFFF"/>
                </a:solidFill>
                <a:latin typeface="Courier" charset="0"/>
                <a:ea typeface="ＭＳ Ｐゴシック" charset="0"/>
                <a:cs typeface="Courier" charset="0"/>
                <a:sym typeface="Courier" charset="0"/>
              </a:rPr>
              <a:t> add node1 </a:t>
            </a:r>
            <a:r>
              <a:rPr lang="en-US" sz="3800" dirty="0" smtClean="0">
                <a:solidFill>
                  <a:srgbClr val="FFFFFF"/>
                </a:solidFill>
                <a:latin typeface="Courier" charset="0"/>
                <a:ea typeface="ＭＳ Ｐゴシック" charset="0"/>
                <a:cs typeface="Courier" charset="0"/>
                <a:sym typeface="Courier" charset="0"/>
              </a:rPr>
              <a:t>'recipe[hosts]'</a:t>
            </a:r>
            <a:endParaRPr lang="en-US" sz="3800" dirty="0">
              <a:solidFill>
                <a:srgbClr val="FFFFFF"/>
              </a:solidFill>
              <a:latin typeface="Courier" charset="0"/>
              <a:ea typeface="ＭＳ Ｐゴシック" charset="0"/>
              <a:cs typeface="Courier" charset="0"/>
              <a:sym typeface="Courier" charset="0"/>
            </a:endParaRPr>
          </a:p>
        </p:txBody>
      </p:sp>
      <p:sp>
        <p:nvSpPr>
          <p:cNvPr id="372739" name="Rectangle 3"/>
          <p:cNvSpPr>
            <a:spLocks noGrp="1" noChangeArrowheads="1"/>
          </p:cNvSpPr>
          <p:nvPr>
            <p:ph type="title"/>
          </p:nvPr>
        </p:nvSpPr>
        <p:spPr/>
        <p:txBody>
          <a:bodyPr/>
          <a:lstStyle/>
          <a:p>
            <a:pPr eaLnBrk="1" hangingPunct="1">
              <a:defRPr/>
            </a:pPr>
            <a:r>
              <a:rPr lang="en-US" sz="4400" dirty="0">
                <a:sym typeface="Arial Bold" charset="0"/>
              </a:rPr>
              <a:t>Exercise: </a:t>
            </a:r>
            <a:r>
              <a:rPr lang="en-US" sz="4100" dirty="0" smtClean="0">
                <a:sym typeface="Arial Bold" charset="0"/>
              </a:rPr>
              <a:t/>
            </a:r>
            <a:br>
              <a:rPr lang="en-US" sz="4100" dirty="0" smtClean="0">
                <a:sym typeface="Arial Bold" charset="0"/>
              </a:rPr>
            </a:br>
            <a:r>
              <a:rPr lang="en-US" sz="4800" dirty="0" smtClean="0">
                <a:sym typeface="Arial Bold" charset="0"/>
              </a:rPr>
              <a:t>Add </a:t>
            </a:r>
            <a:r>
              <a:rPr lang="en-US" sz="4800" dirty="0">
                <a:sym typeface="Arial Bold" charset="0"/>
              </a:rPr>
              <a:t>the </a:t>
            </a:r>
            <a:r>
              <a:rPr lang="en-US" sz="4800" dirty="0" smtClean="0">
                <a:sym typeface="Arial Bold" charset="0"/>
              </a:rPr>
              <a:t>hosts recipe </a:t>
            </a:r>
            <a:r>
              <a:rPr lang="en-US" sz="4800" dirty="0">
                <a:sym typeface="Arial Bold" charset="0"/>
              </a:rPr>
              <a:t>to your test node’s run list</a:t>
            </a:r>
          </a:p>
        </p:txBody>
      </p:sp>
      <p:sp>
        <p:nvSpPr>
          <p:cNvPr id="2" name="Content Placeholder 1"/>
          <p:cNvSpPr>
            <a:spLocks noGrp="1"/>
          </p:cNvSpPr>
          <p:nvPr>
            <p:ph idx="1"/>
          </p:nvPr>
        </p:nvSpPr>
        <p:spPr>
          <a:xfrm>
            <a:off x="800274" y="3467105"/>
            <a:ext cx="150247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800" dirty="0">
                <a:solidFill>
                  <a:srgbClr val="FFFFFF"/>
                </a:solidFill>
                <a:latin typeface="Courier" charset="0"/>
                <a:ea typeface="ＭＳ Ｐゴシック" charset="0"/>
                <a:cs typeface="Courier" charset="0"/>
                <a:sym typeface="Courier" charset="0"/>
              </a:rPr>
              <a:t>node1:</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a:t>
            </a:r>
            <a:r>
              <a:rPr lang="en-US" sz="4800" dirty="0" err="1">
                <a:solidFill>
                  <a:srgbClr val="FFFFFF"/>
                </a:solidFill>
                <a:latin typeface="Courier" charset="0"/>
                <a:ea typeface="ＭＳ Ｐゴシック" charset="0"/>
                <a:cs typeface="Courier" charset="0"/>
                <a:sym typeface="Courier" charset="0"/>
              </a:rPr>
              <a:t>run_list</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a:t>
            </a:r>
            <a:r>
              <a:rPr lang="en-US" sz="4800" dirty="0" err="1">
                <a:solidFill>
                  <a:srgbClr val="FFFFFF"/>
                </a:solidFill>
                <a:latin typeface="Courier" charset="0"/>
                <a:ea typeface="ＭＳ Ｐゴシック" charset="0"/>
                <a:cs typeface="Courier" charset="0"/>
                <a:sym typeface="Courier" charset="0"/>
              </a:rPr>
              <a:t>iis_demo</a:t>
            </a:r>
            <a:r>
              <a:rPr lang="en-US" sz="4800" dirty="0">
                <a:solidFill>
                  <a:srgbClr val="FFFFFF"/>
                </a:solidFill>
                <a:latin typeface="Courier" charset="0"/>
                <a:ea typeface="ＭＳ Ｐゴシック" charset="0"/>
                <a:cs typeface="Courier" charset="0"/>
                <a:sym typeface="Courier" charset="0"/>
              </a:rPr>
              <a:t>]</a:t>
            </a:r>
          </a:p>
          <a:p>
            <a:pPr marL="0" indent="0">
              <a:spcBef>
                <a:spcPct val="0"/>
              </a:spcBef>
              <a:buNone/>
            </a:pPr>
            <a:r>
              <a:rPr lang="en-US" sz="4800" dirty="0">
                <a:solidFill>
                  <a:srgbClr val="FFFFFF"/>
                </a:solidFill>
                <a:latin typeface="Courier" charset="0"/>
                <a:ea typeface="ＭＳ Ｐゴシック" charset="0"/>
                <a:cs typeface="Courier" charset="0"/>
                <a:sym typeface="Courier" charset="0"/>
              </a:rPr>
              <a:t>    recipe[hosts]</a:t>
            </a:r>
          </a:p>
        </p:txBody>
      </p:sp>
    </p:spTree>
    <p:extLst>
      <p:ext uri="{BB962C8B-B14F-4D97-AF65-F5344CB8AC3E}">
        <p14:creationId xmlns:p14="http://schemas.microsoft.com/office/powerpoint/2010/main" val="1590948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72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7" grpId="0" animBg="1" autoUpdateAnimBg="0"/>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9507834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251906" name="Rectangle 1"/>
          <p:cNvSpPr>
            <a:spLocks/>
          </p:cNvSpPr>
          <p:nvPr/>
        </p:nvSpPr>
        <p:spPr bwMode="auto">
          <a:xfrm>
            <a:off x="825582" y="1854200"/>
            <a:ext cx="14606426"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b="1" dirty="0" smtClean="0">
                <a:solidFill>
                  <a:srgbClr val="FFFFFF"/>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chef-client</a:t>
            </a:r>
            <a:endParaRPr lang="en-US" sz="4800" dirty="0">
              <a:solidFill>
                <a:srgbClr val="FFFFFF"/>
              </a:solidFill>
              <a:latin typeface="Courier"/>
              <a:ea typeface="Courier"/>
              <a:cs typeface="Courier"/>
              <a:sym typeface="Courier"/>
            </a:endParaRPr>
          </a:p>
        </p:txBody>
      </p:sp>
      <p:sp>
        <p:nvSpPr>
          <p:cNvPr id="376835"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6836" name="Rectangle 4"/>
          <p:cNvSpPr>
            <a:spLocks/>
          </p:cNvSpPr>
          <p:nvPr/>
        </p:nvSpPr>
        <p:spPr bwMode="auto">
          <a:xfrm>
            <a:off x="2501292" y="3469204"/>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Tree>
    <p:extLst>
      <p:ext uri="{BB962C8B-B14F-4D97-AF65-F5344CB8AC3E}">
        <p14:creationId xmlns:p14="http://schemas.microsoft.com/office/powerpoint/2010/main" val="1411024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76836"/>
                                        </p:tgtEl>
                                        <p:attrNameLst>
                                          <p:attrName>style.visibility</p:attrName>
                                        </p:attrNameLst>
                                      </p:cBhvr>
                                      <p:to>
                                        <p:strVal val="visible"/>
                                      </p:to>
                                    </p:set>
                                    <p:anim calcmode="lin" valueType="num">
                                      <p:cBhvr>
                                        <p:cTn id="7" dur="75" fill="hold"/>
                                        <p:tgtEl>
                                          <p:spTgt spid="376836"/>
                                        </p:tgtEl>
                                        <p:attrNameLst>
                                          <p:attrName>ppt_w</p:attrName>
                                        </p:attrNameLst>
                                      </p:cBhvr>
                                      <p:tavLst>
                                        <p:tav tm="0">
                                          <p:val>
                                            <p:strVal val="4*#ppt_w"/>
                                          </p:val>
                                        </p:tav>
                                        <p:tav tm="100000">
                                          <p:val>
                                            <p:strVal val="#ppt_w"/>
                                          </p:val>
                                        </p:tav>
                                      </p:tavLst>
                                    </p:anim>
                                    <p:anim calcmode="lin" valueType="num">
                                      <p:cBhvr>
                                        <p:cTn id="8" dur="75" fill="hold"/>
                                        <p:tgtEl>
                                          <p:spTgt spid="3768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AutoShape 1"/>
          <p:cNvSpPr>
            <a:spLocks/>
          </p:cNvSpPr>
          <p:nvPr/>
        </p:nvSpPr>
        <p:spPr bwMode="auto">
          <a:xfrm>
            <a:off x="5334521"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2" name="Rectangle 2"/>
          <p:cNvSpPr>
            <a:spLocks/>
          </p:cNvSpPr>
          <p:nvPr/>
        </p:nvSpPr>
        <p:spPr bwMode="auto">
          <a:xfrm>
            <a:off x="6888836" y="29913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28003" name="AutoShape 3"/>
          <p:cNvSpPr>
            <a:spLocks/>
          </p:cNvSpPr>
          <p:nvPr/>
        </p:nvSpPr>
        <p:spPr bwMode="auto">
          <a:xfrm>
            <a:off x="533452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8004" name="Rectangle 4"/>
          <p:cNvSpPr>
            <a:spLocks/>
          </p:cNvSpPr>
          <p:nvPr/>
        </p:nvSpPr>
        <p:spPr bwMode="auto">
          <a:xfrm>
            <a:off x="6884073" y="4553406"/>
            <a:ext cx="33934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 Database</a:t>
            </a:r>
          </a:p>
        </p:txBody>
      </p:sp>
      <p:sp>
        <p:nvSpPr>
          <p:cNvPr id="128005" name="Rectangle 5"/>
          <p:cNvSpPr>
            <a:spLocks noGrp="1" noChangeArrowheads="1"/>
          </p:cNvSpPr>
          <p:nvPr>
            <p:ph type="title"/>
          </p:nvPr>
        </p:nvSpPr>
        <p:spPr>
          <a:ln/>
        </p:spPr>
        <p:txBody>
          <a:bodyPr/>
          <a:lstStyle/>
          <a:p>
            <a:r>
              <a:rPr lang="en-US"/>
              <a:t>Add a database</a:t>
            </a:r>
          </a:p>
        </p:txBody>
      </p:sp>
    </p:spTree>
    <p:extLst>
      <p:ext uri="{BB962C8B-B14F-4D97-AF65-F5344CB8AC3E}">
        <p14:creationId xmlns:p14="http://schemas.microsoft.com/office/powerpoint/2010/main" val="2944256680"/>
      </p:ext>
    </p:extLst>
  </p:cSld>
  <p:clrMapOvr>
    <a:masterClrMapping/>
  </p:clrMapOvr>
  <p:transition xmlns:p14="http://schemas.microsoft.com/office/powerpoint/2010/mai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22280" y="3276600"/>
            <a:ext cx="14546762" cy="5569688"/>
          </a:xfrm>
          <a:prstGeom prst="rect">
            <a:avLst/>
          </a:prstGeo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lvl1pPr marL="190500" indent="-190500" algn="l" rtl="0" eaLnBrk="0" fontAlgn="base" hangingPunct="0">
              <a:spcBef>
                <a:spcPct val="0"/>
              </a:spcBef>
              <a:spcAft>
                <a:spcPct val="0"/>
              </a:spcAft>
              <a:defRPr sz="4800">
                <a:solidFill>
                  <a:srgbClr val="FFFFFF"/>
                </a:solidFill>
                <a:latin typeface="+mn-lt"/>
                <a:ea typeface="+mn-ea"/>
                <a:cs typeface="+mn-cs"/>
                <a:sym typeface="Courier"/>
              </a:defRPr>
            </a:lvl1pPr>
            <a:lvl2pPr marL="190500" indent="-190500" algn="l" rtl="0" eaLnBrk="0" fontAlgn="base" hangingPunct="0">
              <a:spcBef>
                <a:spcPct val="0"/>
              </a:spcBef>
              <a:spcAft>
                <a:spcPct val="0"/>
              </a:spcAft>
              <a:defRPr sz="4800">
                <a:solidFill>
                  <a:srgbClr val="FFFFFF"/>
                </a:solidFill>
                <a:latin typeface="+mn-lt"/>
                <a:ea typeface="+mn-ea"/>
                <a:cs typeface="+mn-cs"/>
                <a:sym typeface="Courier"/>
              </a:defRPr>
            </a:lvl2pPr>
            <a:lvl3pPr marL="190500" indent="-190500" algn="l" rtl="0" eaLnBrk="0" fontAlgn="base" hangingPunct="0">
              <a:spcBef>
                <a:spcPct val="0"/>
              </a:spcBef>
              <a:spcAft>
                <a:spcPct val="0"/>
              </a:spcAft>
              <a:defRPr sz="4800">
                <a:solidFill>
                  <a:srgbClr val="FFFFFF"/>
                </a:solidFill>
                <a:latin typeface="+mn-lt"/>
                <a:ea typeface="+mn-ea"/>
                <a:cs typeface="+mn-cs"/>
                <a:sym typeface="Courier"/>
              </a:defRPr>
            </a:lvl3pPr>
            <a:lvl4pPr marL="190500" indent="-190500" algn="l" rtl="0" eaLnBrk="0" fontAlgn="base" hangingPunct="0">
              <a:spcBef>
                <a:spcPct val="0"/>
              </a:spcBef>
              <a:spcAft>
                <a:spcPct val="0"/>
              </a:spcAft>
              <a:defRPr sz="4800">
                <a:solidFill>
                  <a:srgbClr val="FFFFFF"/>
                </a:solidFill>
                <a:latin typeface="+mn-lt"/>
                <a:ea typeface="+mn-ea"/>
                <a:cs typeface="+mn-cs"/>
                <a:sym typeface="Courier"/>
              </a:defRPr>
            </a:lvl4pPr>
            <a:lvl5pPr marL="190500" indent="-190500" algn="l" rtl="0" eaLnBrk="0" fontAlgn="base" hangingPunct="0">
              <a:spcBef>
                <a:spcPct val="0"/>
              </a:spcBef>
              <a:spcAft>
                <a:spcPct val="0"/>
              </a:spcAft>
              <a:defRPr sz="4800">
                <a:solidFill>
                  <a:srgbClr val="FFFFFF"/>
                </a:solidFill>
                <a:latin typeface="+mn-lt"/>
                <a:ea typeface="+mn-ea"/>
                <a:cs typeface="+mn-cs"/>
                <a:sym typeface="Courier"/>
              </a:defRPr>
            </a:lvl5pPr>
            <a:lvl6pPr marL="647700" indent="-190500" algn="l" rtl="0" fontAlgn="base">
              <a:spcBef>
                <a:spcPct val="0"/>
              </a:spcBef>
              <a:spcAft>
                <a:spcPct val="0"/>
              </a:spcAft>
              <a:defRPr sz="4800">
                <a:solidFill>
                  <a:srgbClr val="FFFFFF"/>
                </a:solidFill>
                <a:latin typeface="+mn-lt"/>
                <a:ea typeface="+mn-ea"/>
                <a:cs typeface="+mn-cs"/>
                <a:sym typeface="Courier" charset="0"/>
              </a:defRPr>
            </a:lvl6pPr>
            <a:lvl7pPr marL="1104900" indent="-190500" algn="l" rtl="0" fontAlgn="base">
              <a:spcBef>
                <a:spcPct val="0"/>
              </a:spcBef>
              <a:spcAft>
                <a:spcPct val="0"/>
              </a:spcAft>
              <a:defRPr sz="4800">
                <a:solidFill>
                  <a:srgbClr val="FFFFFF"/>
                </a:solidFill>
                <a:latin typeface="+mn-lt"/>
                <a:ea typeface="+mn-ea"/>
                <a:cs typeface="+mn-cs"/>
                <a:sym typeface="Courier" charset="0"/>
              </a:defRPr>
            </a:lvl7pPr>
            <a:lvl8pPr marL="1562100" indent="-190500" algn="l" rtl="0" fontAlgn="base">
              <a:spcBef>
                <a:spcPct val="0"/>
              </a:spcBef>
              <a:spcAft>
                <a:spcPct val="0"/>
              </a:spcAft>
              <a:defRPr sz="4800">
                <a:solidFill>
                  <a:srgbClr val="FFFFFF"/>
                </a:solidFill>
                <a:latin typeface="+mn-lt"/>
                <a:ea typeface="+mn-ea"/>
                <a:cs typeface="+mn-cs"/>
                <a:sym typeface="Courier" charset="0"/>
              </a:defRPr>
            </a:lvl8pPr>
            <a:lvl9pPr marL="2019300" indent="-190500" algn="l" rtl="0" fontAlgn="base">
              <a:spcBef>
                <a:spcPct val="0"/>
              </a:spcBef>
              <a:spcAft>
                <a:spcPct val="0"/>
              </a:spcAft>
              <a:defRPr sz="4800">
                <a:solidFill>
                  <a:srgbClr val="FFFFFF"/>
                </a:solidFill>
                <a:latin typeface="+mn-lt"/>
                <a:ea typeface="+mn-ea"/>
                <a:cs typeface="+mn-cs"/>
                <a:sym typeface="Courier" charset="0"/>
              </a:defRPr>
            </a:lvl9pPr>
          </a:lstStyle>
          <a:p>
            <a:pPr lvl="0" defTabSz="914400" eaLnBrk="1" hangingPunct="1"/>
            <a:r>
              <a:rPr lang="en-US" sz="1600" kern="0" dirty="0">
                <a:latin typeface="Courier"/>
              </a:rPr>
              <a:t> Template Context:</a:t>
            </a:r>
          </a:p>
          <a:p>
            <a:pPr lvl="0" defTabSz="914400" eaLnBrk="1" hangingPunct="1"/>
            <a:r>
              <a:rPr lang="en-US" sz="1600" kern="0" dirty="0">
                <a:latin typeface="Courier"/>
              </a:rPr>
              <a:t>    -----------------</a:t>
            </a:r>
          </a:p>
          <a:p>
            <a:pPr lvl="0" defTabSz="914400" eaLnBrk="1" hangingPunct="1"/>
            <a:r>
              <a:rPr lang="en-US" sz="1600" kern="0" dirty="0">
                <a:latin typeface="Courier"/>
              </a:rPr>
              <a:t>    on line #2</a:t>
            </a:r>
          </a:p>
          <a:p>
            <a:pPr lvl="0" defTabSz="914400" eaLnBrk="1" hangingPunct="1"/>
            <a:r>
              <a:rPr lang="en-US" sz="1600" kern="0" dirty="0">
                <a:latin typeface="Courier"/>
              </a:rPr>
              <a:t>      1: #This file is managed by the server &lt;%= node["</a:t>
            </a:r>
            <a:r>
              <a:rPr lang="en-US" sz="1600" kern="0" dirty="0" err="1">
                <a:latin typeface="Courier"/>
              </a:rPr>
              <a:t>fqdn</a:t>
            </a:r>
            <a:r>
              <a:rPr lang="en-US" sz="1600" kern="0" dirty="0">
                <a:latin typeface="Courier"/>
              </a:rPr>
              <a:t>"] %&gt;</a:t>
            </a:r>
          </a:p>
          <a:p>
            <a:pPr lvl="0" defTabSz="914400" eaLnBrk="1" hangingPunct="1"/>
            <a:r>
              <a:rPr lang="en-US" sz="1600" kern="0" dirty="0">
                <a:latin typeface="Courier"/>
              </a:rPr>
              <a:t>      2: &lt;% case node["datacenter"]["location"] -%&gt;</a:t>
            </a:r>
          </a:p>
          <a:p>
            <a:pPr lvl="0" defTabSz="914400" eaLnBrk="1" hangingPunct="1"/>
            <a:r>
              <a:rPr lang="en-US" sz="1600" kern="0" dirty="0">
                <a:latin typeface="Courier"/>
              </a:rPr>
              <a:t>      3: &lt;% when "china" -%&gt;</a:t>
            </a:r>
          </a:p>
          <a:p>
            <a:pPr lvl="0" defTabSz="914400" eaLnBrk="1" hangingPunct="1"/>
            <a:r>
              <a:rPr lang="en-US" sz="1600" kern="0" dirty="0">
                <a:latin typeface="Courier"/>
              </a:rPr>
              <a:t>      4:     0.0.0.0    </a:t>
            </a:r>
            <a:r>
              <a:rPr lang="en-US" sz="1600" kern="0" dirty="0" err="1">
                <a:latin typeface="Courier"/>
              </a:rPr>
              <a:t>nytimes.com</a:t>
            </a:r>
            <a:endParaRPr lang="en-US" sz="1600" kern="0" dirty="0">
              <a:latin typeface="Courier"/>
            </a:endParaRPr>
          </a:p>
          <a:p>
            <a:pPr lvl="0" defTabSz="914400" eaLnBrk="1" hangingPunct="1"/>
            <a:r>
              <a:rPr lang="en-US" sz="1600" kern="0" dirty="0">
                <a:latin typeface="Courier"/>
              </a:rPr>
              <a:t>      5: &lt;% end -%&gt;</a:t>
            </a:r>
          </a:p>
          <a:p>
            <a:pPr lvl="0" defTabSz="914400" eaLnBrk="1" hangingPunct="1"/>
            <a:endParaRPr lang="en-US" sz="1600" kern="0" dirty="0">
              <a:latin typeface="Courier"/>
            </a:endParaRPr>
          </a:p>
          <a:p>
            <a:pPr lvl="0" defTabSz="914400" eaLnBrk="1" hangingPunct="1"/>
            <a:r>
              <a:rPr lang="en-US" sz="1600" kern="0" dirty="0">
                <a:latin typeface="Courier"/>
              </a:rPr>
              <a:t>[2014-09-15T06:36:38-07:00] INFO: Running queued delayed notifications before re-raising exception</a:t>
            </a:r>
          </a:p>
          <a:p>
            <a:pPr lvl="0" defTabSz="914400" eaLnBrk="1" hangingPunct="1"/>
            <a:endParaRPr lang="en-US" sz="1600" kern="0" dirty="0">
              <a:latin typeface="Courier"/>
            </a:endParaRPr>
          </a:p>
          <a:p>
            <a:pPr lvl="0" defTabSz="914400" eaLnBrk="1" hangingPunct="1"/>
            <a:r>
              <a:rPr lang="en-US" sz="1600" kern="0" dirty="0">
                <a:latin typeface="Courier"/>
              </a:rPr>
              <a:t>Running handlers:</a:t>
            </a:r>
          </a:p>
          <a:p>
            <a:pPr lvl="0" defTabSz="914400" eaLnBrk="1" hangingPunct="1"/>
            <a:r>
              <a:rPr lang="en-US" sz="1600" kern="0" dirty="0">
                <a:latin typeface="Courier"/>
              </a:rPr>
              <a:t>[2014-09-15T06:36:38-07:00] ERROR: Running exception handlers</a:t>
            </a:r>
          </a:p>
          <a:p>
            <a:pPr lvl="0" defTabSz="914400" eaLnBrk="1" hangingPunct="1"/>
            <a:r>
              <a:rPr lang="en-US" sz="1600" kern="0" dirty="0">
                <a:latin typeface="Courier"/>
              </a:rPr>
              <a:t>Running handlers complete</a:t>
            </a:r>
          </a:p>
          <a:p>
            <a:pPr lvl="0" defTabSz="914400" eaLnBrk="1" hangingPunct="1"/>
            <a:r>
              <a:rPr lang="en-US" sz="1600" kern="0" dirty="0">
                <a:latin typeface="Courier"/>
              </a:rPr>
              <a:t>[2014-09-15T06:36:38-07:00] ERROR: Exception handlers complete</a:t>
            </a:r>
          </a:p>
          <a:p>
            <a:pPr lvl="0" defTabSz="914400" eaLnBrk="1" hangingPunct="1"/>
            <a:r>
              <a:rPr lang="en-US" sz="1600" kern="0" dirty="0">
                <a:latin typeface="Courier"/>
              </a:rPr>
              <a:t>[2014-09-15T06:36:38-07:00] FATAL: </a:t>
            </a:r>
            <a:r>
              <a:rPr lang="en-US" sz="1600" kern="0" dirty="0" err="1">
                <a:latin typeface="Courier"/>
              </a:rPr>
              <a:t>Stacktrace</a:t>
            </a:r>
            <a:r>
              <a:rPr lang="en-US" sz="1600" kern="0" dirty="0">
                <a:latin typeface="Courier"/>
              </a:rPr>
              <a:t> dumped to c:/chef/cache/chef-</a:t>
            </a:r>
            <a:r>
              <a:rPr lang="en-US" sz="1600" kern="0" dirty="0" err="1">
                <a:latin typeface="Courier"/>
              </a:rPr>
              <a:t>stacktrace.out</a:t>
            </a:r>
            <a:endParaRPr lang="en-US" sz="1600" kern="0" dirty="0">
              <a:latin typeface="Courier"/>
            </a:endParaRPr>
          </a:p>
          <a:p>
            <a:pPr lvl="0" defTabSz="914400" eaLnBrk="1" hangingPunct="1"/>
            <a:r>
              <a:rPr lang="en-US" sz="1600" kern="0" dirty="0">
                <a:latin typeface="Courier"/>
              </a:rPr>
              <a:t>Chef Client failed. 1 resources updated in 17.110866 seconds</a:t>
            </a:r>
          </a:p>
          <a:p>
            <a:pPr lvl="0" defTabSz="914400" eaLnBrk="1" hangingPunct="1"/>
            <a:r>
              <a:rPr lang="en-US" sz="1600" kern="0" dirty="0">
                <a:latin typeface="Courier"/>
              </a:rPr>
              <a:t>[2014-09-15T06:36:38-07:00] INFO: Sending resource update report (run-id: 2b228ac3-1818-4ea9-87db-6279b603d566)</a:t>
            </a:r>
          </a:p>
          <a:p>
            <a:pPr lvl="0" defTabSz="914400" eaLnBrk="1" hangingPunct="1"/>
            <a:r>
              <a:rPr lang="en-US" sz="1600" kern="0" dirty="0">
                <a:latin typeface="Courier"/>
              </a:rPr>
              <a:t>[2014-09-15T06:36:39-07:00] FATAL: Chef::</a:t>
            </a:r>
            <a:r>
              <a:rPr lang="en-US" sz="1600" kern="0" dirty="0" err="1">
                <a:latin typeface="Courier"/>
              </a:rPr>
              <a:t>Mixin</a:t>
            </a:r>
            <a:r>
              <a:rPr lang="en-US" sz="1600" kern="0" dirty="0">
                <a:latin typeface="Courier"/>
              </a:rPr>
              <a:t>::Template::</a:t>
            </a:r>
            <a:r>
              <a:rPr lang="en-US" sz="1600" kern="0" dirty="0" err="1">
                <a:latin typeface="Courier"/>
              </a:rPr>
              <a:t>TemplateError</a:t>
            </a:r>
            <a:r>
              <a:rPr lang="en-US" sz="1600" kern="0" dirty="0">
                <a:latin typeface="Courier"/>
              </a:rPr>
              <a:t>: undefined method `[]' for </a:t>
            </a:r>
            <a:r>
              <a:rPr lang="en-US" sz="1600" kern="0" dirty="0" err="1">
                <a:latin typeface="Courier"/>
              </a:rPr>
              <a:t>nil:NilClass</a:t>
            </a:r>
            <a:endParaRPr lang="en-US" sz="1600" kern="0" dirty="0">
              <a:latin typeface="Courier"/>
            </a:endParaRPr>
          </a:p>
        </p:txBody>
      </p:sp>
      <p:sp>
        <p:nvSpPr>
          <p:cNvPr id="381953" name="Rectangle 1"/>
          <p:cNvSpPr>
            <a:spLocks noGrp="1" noChangeArrowheads="1"/>
          </p:cNvSpPr>
          <p:nvPr>
            <p:ph type="title"/>
          </p:nvPr>
        </p:nvSpPr>
        <p:spPr/>
        <p:txBody>
          <a:bodyPr/>
          <a:lstStyle/>
          <a:p>
            <a:pPr>
              <a:defRPr/>
            </a:pPr>
            <a:r>
              <a:rPr lang="en-US" sz="4500" dirty="0"/>
              <a:t>You probably see this at the bottom of your screen...</a:t>
            </a:r>
            <a:endParaRPr lang="en-US" sz="4500" dirty="0">
              <a:sym typeface="Arial Bold" charset="0"/>
            </a:endParaRPr>
          </a:p>
        </p:txBody>
      </p:sp>
      <p:sp>
        <p:nvSpPr>
          <p:cNvPr id="6" name="Rectangle 6"/>
          <p:cNvSpPr>
            <a:spLocks/>
          </p:cNvSpPr>
          <p:nvPr/>
        </p:nvSpPr>
        <p:spPr bwMode="auto">
          <a:xfrm>
            <a:off x="965993" y="7443971"/>
            <a:ext cx="13796795" cy="1015988"/>
          </a:xfrm>
          <a:prstGeom prst="rect">
            <a:avLst/>
          </a:prstGeom>
          <a:noFill/>
          <a:ln w="381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3851871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1"/>
          <p:cNvSpPr>
            <a:spLocks noGrp="1" noChangeArrowheads="1"/>
          </p:cNvSpPr>
          <p:nvPr>
            <p:ph type="title"/>
          </p:nvPr>
        </p:nvSpPr>
        <p:spPr/>
        <p:txBody>
          <a:bodyPr/>
          <a:lstStyle/>
          <a:p>
            <a:pPr eaLnBrk="1" hangingPunct="1">
              <a:defRPr/>
            </a:pPr>
            <a:r>
              <a:rPr lang="en-US">
                <a:sym typeface="Arial Bold" charset="0"/>
              </a:rPr>
              <a:t>Stack Traces </a:t>
            </a:r>
          </a:p>
        </p:txBody>
      </p:sp>
      <p:sp>
        <p:nvSpPr>
          <p:cNvPr id="253955" name="Rectangle 2"/>
          <p:cNvSpPr>
            <a:spLocks noGrp="1" noChangeArrowheads="1"/>
          </p:cNvSpPr>
          <p:nvPr>
            <p:ph type="body" idx="1"/>
          </p:nvPr>
        </p:nvSpPr>
        <p:spPr/>
        <p:txBody>
          <a:bodyPr/>
          <a:lstStyle/>
          <a:p>
            <a:pPr eaLnBrk="1" hangingPunct="1"/>
            <a:r>
              <a:rPr lang="en-US" dirty="0" smtClean="0"/>
              <a:t>A stack trace tells you where in a program an error occurred</a:t>
            </a:r>
          </a:p>
          <a:p>
            <a:pPr eaLnBrk="1" hangingPunct="1"/>
            <a:endParaRPr lang="en-US" dirty="0" smtClean="0"/>
          </a:p>
          <a:p>
            <a:pPr eaLnBrk="1" hangingPunct="1"/>
            <a:r>
              <a:rPr lang="en-US" dirty="0" smtClean="0"/>
              <a:t>They can (obviously) be very detailed</a:t>
            </a:r>
          </a:p>
          <a:p>
            <a:pPr eaLnBrk="1" hangingPunct="1"/>
            <a:endParaRPr lang="en-US" dirty="0" smtClean="0"/>
          </a:p>
          <a:p>
            <a:pPr eaLnBrk="1" hangingPunct="1"/>
            <a:r>
              <a:rPr lang="en-US" dirty="0" smtClean="0"/>
              <a:t>They can also be intensely useful, as they supply the data you need to find a problem</a:t>
            </a:r>
          </a:p>
        </p:txBody>
      </p:sp>
    </p:spTree>
    <p:extLst>
      <p:ext uri="{BB962C8B-B14F-4D97-AF65-F5344CB8AC3E}">
        <p14:creationId xmlns:p14="http://schemas.microsoft.com/office/powerpoint/2010/main" val="902033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1"/>
          <p:cNvSpPr>
            <a:spLocks noGrp="1" noChangeArrowheads="1"/>
          </p:cNvSpPr>
          <p:nvPr>
            <p:ph type="title"/>
          </p:nvPr>
        </p:nvSpPr>
        <p:spPr/>
        <p:txBody>
          <a:bodyPr/>
          <a:lstStyle/>
          <a:p>
            <a:pPr eaLnBrk="1" hangingPunct="1">
              <a:defRPr/>
            </a:pPr>
            <a:r>
              <a:rPr lang="en-US">
                <a:sym typeface="Arial Bold" charset="0"/>
              </a:rPr>
              <a:t>Scroll up</a:t>
            </a:r>
          </a:p>
        </p:txBody>
      </p:sp>
      <p:sp>
        <p:nvSpPr>
          <p:cNvPr id="254979" name="Rectangle 2"/>
          <p:cNvSpPr>
            <a:spLocks noGrp="1" noChangeArrowheads="1"/>
          </p:cNvSpPr>
          <p:nvPr>
            <p:ph type="body" idx="1"/>
          </p:nvPr>
        </p:nvSpPr>
        <p:spPr>
          <a:xfrm>
            <a:off x="812880" y="1676400"/>
            <a:ext cx="14631830" cy="3175000"/>
          </a:xfrm>
        </p:spPr>
        <p:txBody>
          <a:bodyPr/>
          <a:lstStyle/>
          <a:p>
            <a:pPr eaLnBrk="1" hangingPunct="1"/>
            <a:r>
              <a:rPr lang="en-US" sz="4300" dirty="0" smtClean="0"/>
              <a:t>In this case, Chef actually knows exactly what went wrong.</a:t>
            </a:r>
          </a:p>
          <a:p>
            <a:pPr eaLnBrk="1" hangingPunct="1"/>
            <a:r>
              <a:rPr lang="en-US" sz="4300" dirty="0" smtClean="0"/>
              <a:t>Scroll up to find out.</a:t>
            </a:r>
          </a:p>
        </p:txBody>
      </p:sp>
      <p:sp>
        <p:nvSpPr>
          <p:cNvPr id="381955" name="Rectangle 3"/>
          <p:cNvSpPr>
            <a:spLocks/>
          </p:cNvSpPr>
          <p:nvPr/>
        </p:nvSpPr>
        <p:spPr bwMode="auto">
          <a:xfrm>
            <a:off x="825582" y="3708400"/>
            <a:ext cx="14606426" cy="4927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Error executing action `create` on resource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r>
              <a:rPr lang="en-US" sz="2000" dirty="0">
                <a:solidFill>
                  <a:srgbClr val="FFFFFF"/>
                </a:solidFill>
                <a:latin typeface="Courier"/>
                <a:ea typeface="Courier"/>
                <a:cs typeface="Courier"/>
                <a:sym typeface="Courier"/>
              </a:rPr>
              <a:t>===============================================================================</a:t>
            </a:r>
            <a:r>
              <a:rPr lang="en-US" sz="2000" dirty="0" smtClean="0">
                <a:solidFill>
                  <a:srgbClr val="FFFFFF"/>
                </a:solidFill>
                <a:latin typeface="Courier"/>
                <a:ea typeface="Courier"/>
                <a:cs typeface="Courier"/>
                <a:sym typeface="Courier"/>
              </a:rPr>
              <a:t>=</a:t>
            </a: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Chef</a:t>
            </a:r>
            <a:r>
              <a:rPr lang="en-US" sz="2000" dirty="0">
                <a:solidFill>
                  <a:srgbClr val="FFFFFF"/>
                </a:solidFill>
                <a:latin typeface="Courier"/>
                <a:ea typeface="Courier"/>
                <a:cs typeface="Courier"/>
                <a:sym typeface="Courier"/>
              </a:rPr>
              <a:t>::</a:t>
            </a:r>
            <a:r>
              <a:rPr lang="en-US" sz="2000" dirty="0" err="1">
                <a:solidFill>
                  <a:srgbClr val="FFFFFF"/>
                </a:solidFill>
                <a:latin typeface="Courier"/>
                <a:ea typeface="Courier"/>
                <a:cs typeface="Courier"/>
                <a:sym typeface="Courier"/>
              </a:rPr>
              <a:t>Mixin</a:t>
            </a:r>
            <a:r>
              <a:rPr lang="en-US" sz="2000" dirty="0">
                <a:solidFill>
                  <a:srgbClr val="FFFFFF"/>
                </a:solidFill>
                <a:latin typeface="Courier"/>
                <a:ea typeface="Courier"/>
                <a:cs typeface="Courier"/>
                <a:sym typeface="Courier"/>
              </a:rPr>
              <a:t>::Template::</a:t>
            </a:r>
            <a:r>
              <a:rPr lang="en-US" sz="2000" dirty="0" err="1">
                <a:solidFill>
                  <a:srgbClr val="FFFFFF"/>
                </a:solidFill>
                <a:latin typeface="Courier"/>
                <a:ea typeface="Courier"/>
                <a:cs typeface="Courier"/>
                <a:sym typeface="Courier"/>
              </a:rPr>
              <a:t>TemplateError</a:t>
            </a:r>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undefined method `[]' for </a:t>
            </a:r>
            <a:r>
              <a:rPr lang="en-US" sz="2000" dirty="0" err="1" smtClean="0">
                <a:solidFill>
                  <a:srgbClr val="FFFFFF"/>
                </a:solidFill>
                <a:latin typeface="Courier"/>
                <a:ea typeface="Courier"/>
                <a:cs typeface="Courier"/>
                <a:sym typeface="Courier"/>
              </a:rPr>
              <a:t>nil:NilClass</a:t>
            </a:r>
            <a:endParaRPr lang="en-US" sz="2000" dirty="0" smtClean="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smtClean="0">
                <a:solidFill>
                  <a:srgbClr val="FFFFFF"/>
                </a:solidFill>
                <a:latin typeface="Courier"/>
                <a:ea typeface="Courier"/>
                <a:cs typeface="Courier"/>
                <a:sym typeface="Courier"/>
              </a:rPr>
              <a:t>Resource </a:t>
            </a:r>
            <a:r>
              <a:rPr lang="en-US" sz="2000" dirty="0">
                <a:solidFill>
                  <a:srgbClr val="FFFFFF"/>
                </a:solidFill>
                <a:latin typeface="Courier"/>
                <a:ea typeface="Courier"/>
                <a:cs typeface="Courier"/>
                <a:sym typeface="Courier"/>
              </a:rPr>
              <a:t>Declaration:</a:t>
            </a:r>
          </a:p>
          <a:p>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In C</a:t>
            </a:r>
            <a:r>
              <a:rPr lang="en-US" sz="2000" dirty="0" smtClean="0">
                <a:solidFill>
                  <a:srgbClr val="FFFFFF"/>
                </a:solidFill>
                <a:latin typeface="Courier"/>
                <a:ea typeface="Courier"/>
                <a:cs typeface="Courier"/>
                <a:sym typeface="Courier"/>
              </a:rPr>
              <a:t>:/chef/cache/cookbooks/host/recipes/</a:t>
            </a:r>
            <a:r>
              <a:rPr lang="en-US" sz="2000" dirty="0" err="1" smtClean="0">
                <a:solidFill>
                  <a:srgbClr val="FFFFFF"/>
                </a:solidFill>
                <a:latin typeface="Courier"/>
                <a:ea typeface="Courier"/>
                <a:cs typeface="Courier"/>
                <a:sym typeface="Courier"/>
              </a:rPr>
              <a:t>default.rb</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10: template "C:\\Windows\\System32\\drivers\\etc\\hosts" do</a:t>
            </a:r>
          </a:p>
          <a:p>
            <a:r>
              <a:rPr lang="en-US" sz="2000" dirty="0">
                <a:solidFill>
                  <a:srgbClr val="FFFFFF"/>
                </a:solidFill>
                <a:latin typeface="Courier"/>
                <a:ea typeface="Courier"/>
                <a:cs typeface="Courier"/>
                <a:sym typeface="Courier"/>
              </a:rPr>
              <a:t> 11:   source "</a:t>
            </a:r>
            <a:r>
              <a:rPr lang="en-US" sz="2000" dirty="0" err="1">
                <a:solidFill>
                  <a:srgbClr val="FFFFFF"/>
                </a:solidFill>
                <a:latin typeface="Courier"/>
                <a:ea typeface="Courier"/>
                <a:cs typeface="Courier"/>
                <a:sym typeface="Courier"/>
              </a:rPr>
              <a:t>host.erb</a:t>
            </a:r>
            <a:r>
              <a:rPr lang="en-US" sz="2000" dirty="0">
                <a:solidFill>
                  <a:srgbClr val="FFFFFF"/>
                </a:solidFill>
                <a:latin typeface="Courier"/>
                <a:ea typeface="Courier"/>
                <a:cs typeface="Courier"/>
                <a:sym typeface="Courier"/>
              </a:rPr>
              <a:t>"</a:t>
            </a:r>
          </a:p>
          <a:p>
            <a:r>
              <a:rPr lang="en-US" sz="2000" dirty="0">
                <a:solidFill>
                  <a:srgbClr val="FFFFFF"/>
                </a:solidFill>
                <a:latin typeface="Courier"/>
                <a:ea typeface="Courier"/>
                <a:cs typeface="Courier"/>
                <a:sym typeface="Courier"/>
              </a:rPr>
              <a:t> 12: </a:t>
            </a:r>
            <a:r>
              <a:rPr lang="en-US" sz="2000" dirty="0" smtClean="0">
                <a:solidFill>
                  <a:srgbClr val="FFFFFF"/>
                </a:solidFill>
                <a:latin typeface="Courier"/>
                <a:ea typeface="Courier"/>
                <a:cs typeface="Courier"/>
                <a:sym typeface="Courier"/>
              </a:rPr>
              <a:t>end</a:t>
            </a:r>
            <a:endParaRPr lang="en-US" sz="20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83519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1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55" grpId="0" animBg="1" autoUpdateAnimBg="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1" name="Rectangle 1"/>
          <p:cNvSpPr>
            <a:spLocks noGrp="1" noChangeArrowheads="1"/>
          </p:cNvSpPr>
          <p:nvPr>
            <p:ph type="title"/>
          </p:nvPr>
        </p:nvSpPr>
        <p:spPr>
          <a:xfrm>
            <a:off x="800178" y="-152400"/>
            <a:ext cx="14657232" cy="1498600"/>
          </a:xfrm>
        </p:spPr>
        <p:txBody>
          <a:bodyPr/>
          <a:lstStyle/>
          <a:p>
            <a:pPr eaLnBrk="1" hangingPunct="1">
              <a:defRPr/>
            </a:pPr>
            <a:r>
              <a:rPr lang="en-US" sz="4000" dirty="0">
                <a:sym typeface="Arial Bold" charset="0"/>
              </a:rPr>
              <a:t>We do not have the attribute we are using in the conditional</a:t>
            </a:r>
          </a:p>
        </p:txBody>
      </p:sp>
      <p:sp>
        <p:nvSpPr>
          <p:cNvPr id="256003" name="Rectangle 2"/>
          <p:cNvSpPr>
            <a:spLocks/>
          </p:cNvSpPr>
          <p:nvPr/>
        </p:nvSpPr>
        <p:spPr bwMode="auto">
          <a:xfrm>
            <a:off x="825582" y="1854200"/>
            <a:ext cx="14606426" cy="3022600"/>
          </a:xfrm>
          <a:prstGeom prst="rect">
            <a:avLst/>
          </a:prstGeom>
          <a:solidFill>
            <a:srgbClr val="000000"/>
          </a:solidFill>
          <a:ln w="25400">
            <a:solidFill>
              <a:srgbClr val="334150"/>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[2014-09-15T06:36:36-07:00] INFO: Run List is [recipe[</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recipe[hosts]]</a:t>
            </a:r>
          </a:p>
          <a:p>
            <a:r>
              <a:rPr lang="en-US" sz="2000" dirty="0">
                <a:solidFill>
                  <a:srgbClr val="FFFFFF"/>
                </a:solidFill>
                <a:latin typeface="Courier"/>
                <a:ea typeface="Courier"/>
                <a:cs typeface="Courier"/>
                <a:sym typeface="Courier"/>
              </a:rPr>
              <a:t>[2014-09-15T06:36:36-07:00] INFO: Run List expands to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Starting Chef Run for node1</a:t>
            </a:r>
          </a:p>
          <a:p>
            <a:r>
              <a:rPr lang="en-US" sz="2000" dirty="0">
                <a:solidFill>
                  <a:srgbClr val="FFFFFF"/>
                </a:solidFill>
                <a:latin typeface="Courier"/>
                <a:ea typeface="Courier"/>
                <a:cs typeface="Courier"/>
                <a:sym typeface="Courier"/>
              </a:rPr>
              <a:t>[2014-09-15T06:36:36-07:00] INFO: Running start handlers</a:t>
            </a:r>
          </a:p>
          <a:p>
            <a:r>
              <a:rPr lang="en-US" sz="2000" dirty="0">
                <a:solidFill>
                  <a:srgbClr val="FFFFFF"/>
                </a:solidFill>
                <a:latin typeface="Courier"/>
                <a:ea typeface="Courier"/>
                <a:cs typeface="Courier"/>
                <a:sym typeface="Courier"/>
              </a:rPr>
              <a:t>[2014-09-15T06:36:36-07:00] INFO: Start handlers complete.</a:t>
            </a:r>
          </a:p>
          <a:p>
            <a:r>
              <a:rPr lang="en-US" sz="2000" dirty="0">
                <a:solidFill>
                  <a:srgbClr val="FFFFFF"/>
                </a:solidFill>
                <a:latin typeface="Courier"/>
                <a:ea typeface="Courier"/>
                <a:cs typeface="Courier"/>
                <a:sym typeface="Courier"/>
              </a:rPr>
              <a:t>resolving cookbooks for run list: ["</a:t>
            </a:r>
            <a:r>
              <a:rPr lang="en-US" sz="2000" dirty="0" err="1">
                <a:solidFill>
                  <a:srgbClr val="FFFFFF"/>
                </a:solidFill>
                <a:latin typeface="Courier"/>
                <a:ea typeface="Courier"/>
                <a:cs typeface="Courier"/>
                <a:sym typeface="Courier"/>
              </a:rPr>
              <a:t>iis_demo</a:t>
            </a:r>
            <a:r>
              <a:rPr lang="en-US" sz="2000" dirty="0">
                <a:solidFill>
                  <a:srgbClr val="FFFFFF"/>
                </a:solidFill>
                <a:latin typeface="Courier"/>
                <a:ea typeface="Courier"/>
                <a:cs typeface="Courier"/>
                <a:sym typeface="Courier"/>
              </a:rPr>
              <a:t>::default", "hosts"]</a:t>
            </a:r>
          </a:p>
          <a:p>
            <a:r>
              <a:rPr lang="en-US" sz="2000" dirty="0">
                <a:solidFill>
                  <a:srgbClr val="FFFFFF"/>
                </a:solidFill>
                <a:latin typeface="Courier"/>
                <a:ea typeface="Courier"/>
                <a:cs typeface="Courier"/>
                <a:sym typeface="Courier"/>
              </a:rPr>
              <a:t>[2014-09-15T06:36:36-07:00] INFO: Loading cookbooks [iis_demo@0.1.0, hosts@0.1.0]</a:t>
            </a:r>
            <a:endParaRPr lang="en-US" sz="2000" dirty="0">
              <a:solidFill>
                <a:srgbClr val="FFFFFF"/>
              </a:solidFill>
              <a:latin typeface="Courier"/>
              <a:ea typeface="Courier"/>
              <a:cs typeface="Courier"/>
              <a:sym typeface="Courier"/>
            </a:endParaRPr>
          </a:p>
        </p:txBody>
      </p:sp>
      <p:sp>
        <p:nvSpPr>
          <p:cNvPr id="384003" name="Rectangle 3"/>
          <p:cNvSpPr>
            <a:spLocks/>
          </p:cNvSpPr>
          <p:nvPr/>
        </p:nvSpPr>
        <p:spPr bwMode="auto">
          <a:xfrm>
            <a:off x="1677699" y="5410200"/>
            <a:ext cx="12674657"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Can anyone guess why?</a:t>
            </a:r>
          </a:p>
          <a:p>
            <a:pPr marL="533400" indent="-533400">
              <a:spcBef>
                <a:spcPts val="1500"/>
              </a:spcBef>
              <a:buClr>
                <a:srgbClr val="D34825"/>
              </a:buClr>
              <a:buSzPct val="171000"/>
              <a:buFont typeface="Arial" pitchFamily="34" charset="0"/>
              <a:buChar char="•"/>
            </a:pPr>
            <a:r>
              <a:rPr lang="en-US" sz="4800" dirty="0">
                <a:solidFill>
                  <a:srgbClr val="222320"/>
                </a:solidFill>
                <a:latin typeface="Arial" pitchFamily="34" charset="0"/>
                <a:cs typeface="Arial" pitchFamily="34" charset="0"/>
                <a:sym typeface="Arial" pitchFamily="34" charset="0"/>
              </a:rPr>
              <a:t>We did not load the </a:t>
            </a:r>
            <a:r>
              <a:rPr lang="en-US" sz="4800" dirty="0" smtClean="0">
                <a:solidFill>
                  <a:srgbClr val="222320"/>
                </a:solidFill>
                <a:latin typeface="Arial" pitchFamily="34" charset="0"/>
                <a:cs typeface="Arial" pitchFamily="34" charset="0"/>
                <a:sym typeface="Arial" pitchFamily="34" charset="0"/>
              </a:rPr>
              <a:t>Datacenter cookbook</a:t>
            </a:r>
            <a:r>
              <a:rPr lang="en-US" sz="4800" dirty="0">
                <a:solidFill>
                  <a:srgbClr val="222320"/>
                </a:solidFill>
                <a:latin typeface="Arial" pitchFamily="34" charset="0"/>
                <a:cs typeface="Arial" pitchFamily="34" charset="0"/>
                <a:sym typeface="Arial" pitchFamily="34" charset="0"/>
              </a:rPr>
              <a:t>!</a:t>
            </a:r>
          </a:p>
        </p:txBody>
      </p:sp>
    </p:spTree>
    <p:extLst>
      <p:ext uri="{BB962C8B-B14F-4D97-AF65-F5344CB8AC3E}">
        <p14:creationId xmlns:p14="http://schemas.microsoft.com/office/powerpoint/2010/main" val="3649523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40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40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autoUpdateAnimBg="0"/>
    </p:bldLst>
  </p:timing>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a:ln/>
        </p:spPr>
        <p:txBody>
          <a:bodyPr/>
          <a:lstStyle/>
          <a:p>
            <a:r>
              <a:rPr lang="en-US" sz="6200"/>
              <a:t>What is the nil:NilClass error anyhow?</a:t>
            </a:r>
          </a:p>
        </p:txBody>
      </p:sp>
      <p:sp>
        <p:nvSpPr>
          <p:cNvPr id="676866" name="Rectangle 2"/>
          <p:cNvSpPr>
            <a:spLocks noGrp="1" noChangeArrowheads="1"/>
          </p:cNvSpPr>
          <p:nvPr>
            <p:ph type="body" idx="1"/>
          </p:nvPr>
        </p:nvSpPr>
        <p:spPr>
          <a:xfrm>
            <a:off x="800178" y="1879600"/>
            <a:ext cx="15393904" cy="7073900"/>
          </a:xfrm>
          <a:ln/>
        </p:spPr>
        <p:txBody>
          <a:bodyPr/>
          <a:lstStyle/>
          <a:p>
            <a:r>
              <a:rPr lang="en-US" sz="4400"/>
              <a:t>Firstly, in chef if something is "undefined", it returns "nil"</a:t>
            </a:r>
          </a:p>
          <a:p>
            <a:r>
              <a:rPr lang="en-US" sz="4400"/>
              <a:t>Also, in chef </a:t>
            </a:r>
            <a:r>
              <a:rPr lang="en-US" sz="4400">
                <a:latin typeface="Arial Bold" charset="0"/>
                <a:cs typeface="Arial Bold" charset="0"/>
                <a:sym typeface="Arial Bold" charset="0"/>
              </a:rPr>
              <a:t>everything</a:t>
            </a:r>
            <a:r>
              <a:rPr lang="en-US" sz="4400"/>
              <a:t> is an object of a given class (or type) - even "nil" </a:t>
            </a:r>
          </a:p>
        </p:txBody>
      </p:sp>
      <p:sp>
        <p:nvSpPr>
          <p:cNvPr id="676867" name="Rectangle 3"/>
          <p:cNvSpPr>
            <a:spLocks/>
          </p:cNvSpPr>
          <p:nvPr/>
        </p:nvSpPr>
        <p:spPr bwMode="auto">
          <a:xfrm>
            <a:off x="1028801" y="4324350"/>
            <a:ext cx="14314298" cy="4140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5.class =&gt; Fixnum</a:t>
            </a:r>
          </a:p>
          <a:p>
            <a:pPr algn="l"/>
            <a:r>
              <a:rPr lang="en-US" sz="4100">
                <a:solidFill>
                  <a:schemeClr val="tx1"/>
                </a:solidFill>
                <a:latin typeface="Courier" charset="0"/>
                <a:ea typeface="ＭＳ Ｐゴシック" charset="0"/>
                <a:cs typeface="Courier" charset="0"/>
                <a:sym typeface="Courier" charset="0"/>
              </a:rPr>
              <a:t>5.1.class =&gt; Float"foo".class =&gt; String</a:t>
            </a:r>
          </a:p>
          <a:p>
            <a:pPr algn="l"/>
            <a:r>
              <a:rPr lang="en-US" sz="4100">
                <a:solidFill>
                  <a:schemeClr val="tx1"/>
                </a:solidFill>
                <a:latin typeface="Courier" charset="0"/>
                <a:ea typeface="ＭＳ Ｐゴシック" charset="0"/>
                <a:cs typeface="Courier" charset="0"/>
                <a:sym typeface="Courier" charset="0"/>
              </a:rPr>
              <a:t>[2,3,5].class =&gt; Array{"foo"=&gt;"bar"}.class =&gt; Hashnil.class =&gt; NilClass</a:t>
            </a:r>
          </a:p>
        </p:txBody>
      </p:sp>
    </p:spTree>
    <p:extLst>
      <p:ext uri="{BB962C8B-B14F-4D97-AF65-F5344CB8AC3E}">
        <p14:creationId xmlns:p14="http://schemas.microsoft.com/office/powerpoint/2010/main" val="1736740132"/>
      </p:ext>
    </p:extLst>
  </p:cSld>
  <p:clrMapOvr>
    <a:masterClrMapping/>
  </p:clrMapOvr>
  <p:transition xmlns:p14="http://schemas.microsoft.com/office/powerpoint/2010/main"/>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8913" name="Rectangle 1"/>
          <p:cNvSpPr>
            <a:spLocks noGrp="1" noChangeArrowheads="1"/>
          </p:cNvSpPr>
          <p:nvPr>
            <p:ph type="body" idx="1"/>
          </p:nvPr>
        </p:nvSpPr>
        <p:spPr>
          <a:ln/>
        </p:spPr>
        <p:txBody>
          <a:bodyPr/>
          <a:lstStyle/>
          <a:p>
            <a:r>
              <a:rPr lang="en-US"/>
              <a:t>All classes have 'Methods' (or 'actions') that can be performed on them</a:t>
            </a:r>
          </a:p>
          <a:p>
            <a:r>
              <a:rPr lang="en-US"/>
              <a:t>In fact 'class' itself is a method</a:t>
            </a:r>
          </a:p>
        </p:txBody>
      </p:sp>
      <p:sp>
        <p:nvSpPr>
          <p:cNvPr id="678914" name="Rectangle 2"/>
          <p:cNvSpPr>
            <a:spLocks/>
          </p:cNvSpPr>
          <p:nvPr/>
        </p:nvSpPr>
        <p:spPr bwMode="auto">
          <a:xfrm>
            <a:off x="1028801" y="4489450"/>
            <a:ext cx="14314298" cy="4267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r>
              <a:rPr lang="en-US">
                <a:solidFill>
                  <a:schemeClr val="tx1"/>
                </a:solidFill>
                <a:latin typeface="Courier" charset="0"/>
                <a:ea typeface="ＭＳ Ｐゴシック" charset="0"/>
                <a:cs typeface="Courier" charset="0"/>
                <a:sym typeface="Courier" charset="0"/>
              </a:rPr>
              <a:t>"foo".length =&gt; 3"foo".class =&gt; String"foo".barNoMethodError: undefined method `bar' for "foo":String</a:t>
            </a:r>
          </a:p>
          <a:p>
            <a:pPr algn="l"/>
            <a:endParaRPr lang="en-US">
              <a:solidFill>
                <a:schemeClr val="tx1"/>
              </a:solidFill>
              <a:latin typeface="Courier" charset="0"/>
              <a:ea typeface="ＭＳ Ｐゴシック" charset="0"/>
              <a:cs typeface="Courier" charset="0"/>
              <a:sym typeface="Courier" charset="0"/>
            </a:endParaRPr>
          </a:p>
          <a:p>
            <a:pPr algn="l"/>
            <a:r>
              <a:rPr lang="en-US">
                <a:solidFill>
                  <a:schemeClr val="tx1"/>
                </a:solidFill>
                <a:latin typeface="Courier" charset="0"/>
                <a:ea typeface="ＭＳ Ｐゴシック" charset="0"/>
                <a:cs typeface="Courier" charset="0"/>
                <a:sym typeface="Courier" charset="0"/>
              </a:rPr>
              <a:t>nil.class =&gt; NilClass nil.lengthNoMethodError: undefined method `length' for nil:NilClass</a:t>
            </a:r>
          </a:p>
        </p:txBody>
      </p:sp>
      <p:sp>
        <p:nvSpPr>
          <p:cNvPr id="678915" name="Rectangle 3"/>
          <p:cNvSpPr>
            <a:spLocks noGrp="1" noChangeArrowheads="1"/>
          </p:cNvSpPr>
          <p:nvPr>
            <p:ph type="title"/>
          </p:nvPr>
        </p:nvSpPr>
        <p:spPr>
          <a:ln/>
        </p:spPr>
        <p:txBody>
          <a:bodyPr/>
          <a:lstStyle/>
          <a:p>
            <a:r>
              <a:rPr lang="en-US"/>
              <a:t>Classes and Methods</a:t>
            </a:r>
          </a:p>
        </p:txBody>
      </p:sp>
    </p:spTree>
    <p:extLst>
      <p:ext uri="{BB962C8B-B14F-4D97-AF65-F5344CB8AC3E}">
        <p14:creationId xmlns:p14="http://schemas.microsoft.com/office/powerpoint/2010/main" val="1353124103"/>
      </p:ext>
    </p:extLst>
  </p:cSld>
  <p:clrMapOvr>
    <a:masterClrMapping/>
  </p:clrMapOvr>
  <p:transition xmlns:p14="http://schemas.microsoft.com/office/powerpoint/2010/mai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879600"/>
            <a:ext cx="15470111" cy="6540500"/>
          </a:xfrm>
          <a:ln/>
        </p:spPr>
        <p:txBody>
          <a:bodyPr/>
          <a:lstStyle/>
          <a:p>
            <a:r>
              <a:rPr lang="en-US" sz="4400" dirty="0"/>
              <a:t>So in our case its trying to evaluate</a:t>
            </a:r>
          </a:p>
          <a:p>
            <a:endParaRPr lang="en-US" sz="4400" dirty="0"/>
          </a:p>
          <a:p>
            <a:endParaRPr lang="en-US" sz="4100" dirty="0">
              <a:latin typeface="Courier" charset="0"/>
              <a:sym typeface="Courier" charset="0"/>
            </a:endParaRPr>
          </a:p>
          <a:p>
            <a:r>
              <a:rPr lang="en-US" dirty="0"/>
              <a:t>In </a:t>
            </a:r>
            <a:r>
              <a:rPr lang="en-US" dirty="0" smtClean="0">
                <a:latin typeface="Courier" charset="0"/>
                <a:cs typeface="Courier" charset="0"/>
                <a:sym typeface="Courier" charset="0"/>
              </a:rPr>
              <a:t>[</a:t>
            </a:r>
            <a:r>
              <a:rPr lang="en-US" dirty="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pci</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a:t>, the method is </a:t>
            </a:r>
            <a:r>
              <a:rPr lang="en-US" dirty="0">
                <a:latin typeface="Courier" charset="0"/>
                <a:cs typeface="Courier" charset="0"/>
                <a:sym typeface="Courier" charset="0"/>
              </a:rPr>
              <a:t>[]</a:t>
            </a:r>
            <a:r>
              <a:rPr lang="en-US" dirty="0"/>
              <a:t>, with an argument </a:t>
            </a:r>
            <a:r>
              <a:rPr lang="ja-JP" altLang="en-US" dirty="0">
                <a:latin typeface="Arial"/>
              </a:rPr>
              <a:t>‘</a:t>
            </a:r>
            <a:r>
              <a:rPr lang="en-US" dirty="0" err="1">
                <a:solidFill>
                  <a:srgbClr val="A40800"/>
                </a:solidFill>
                <a:latin typeface="Courier" charset="0"/>
                <a:cs typeface="Courier" charset="0"/>
                <a:sym typeface="Courier" charset="0"/>
              </a:rPr>
              <a:t>pci</a:t>
            </a:r>
            <a:r>
              <a:rPr lang="ja-JP" altLang="en-US" dirty="0">
                <a:latin typeface="Arial"/>
              </a:rPr>
              <a:t>’</a:t>
            </a:r>
            <a:endParaRPr lang="en-US" dirty="0"/>
          </a:p>
          <a:p>
            <a:pPr lvl="1"/>
            <a:r>
              <a:rPr lang="en-US" dirty="0"/>
              <a:t>This returns </a:t>
            </a:r>
            <a:r>
              <a:rPr lang="en-US" dirty="0">
                <a:latin typeface="Courier" charset="0"/>
                <a:cs typeface="Courier" charset="0"/>
                <a:sym typeface="Courier" charset="0"/>
              </a:rPr>
              <a:t>nil</a:t>
            </a:r>
            <a:r>
              <a:rPr lang="en-US" dirty="0"/>
              <a:t>, because there is no </a:t>
            </a:r>
            <a:r>
              <a:rPr lang="en-US" dirty="0" err="1">
                <a:solidFill>
                  <a:srgbClr val="A40800"/>
                </a:solidFill>
                <a:latin typeface="Courier" charset="0"/>
                <a:cs typeface="Courier" charset="0"/>
                <a:sym typeface="Courier" charset="0"/>
              </a:rPr>
              <a:t>pci</a:t>
            </a:r>
            <a:r>
              <a:rPr lang="en-US" dirty="0"/>
              <a:t> attribute</a:t>
            </a:r>
          </a:p>
          <a:p>
            <a:r>
              <a:rPr lang="en-US" dirty="0"/>
              <a:t>So </a:t>
            </a:r>
            <a:r>
              <a:rPr lang="en-US" dirty="0" smtClean="0">
                <a:latin typeface="Courier" charset="0"/>
                <a:cs typeface="Courier" charset="0"/>
                <a:sym typeface="Courier" charset="0"/>
              </a:rPr>
              <a:t>[</a:t>
            </a:r>
            <a:r>
              <a:rPr lang="en-US" dirty="0" smtClean="0">
                <a:solidFill>
                  <a:srgbClr val="A40800"/>
                </a:solidFill>
                <a:latin typeface="Courier" charset="0"/>
                <a:cs typeface="Courier" charset="0"/>
                <a:sym typeface="Courier" charset="0"/>
              </a:rPr>
              <a:t>"</a:t>
            </a:r>
            <a:r>
              <a:rPr lang="en-US" dirty="0" err="1" smtClean="0">
                <a:solidFill>
                  <a:srgbClr val="A40800"/>
                </a:solidFill>
                <a:latin typeface="Courier" charset="0"/>
                <a:cs typeface="Courier" charset="0"/>
                <a:sym typeface="Courier" charset="0"/>
              </a:rPr>
              <a:t>in_scope</a:t>
            </a:r>
            <a:r>
              <a:rPr lang="en-US" dirty="0" smtClean="0">
                <a:solidFill>
                  <a:srgbClr val="A40800"/>
                </a:solidFill>
                <a:latin typeface="Courier" charset="0"/>
                <a:cs typeface="Courier" charset="0"/>
                <a:sym typeface="Courier" charset="0"/>
              </a:rPr>
              <a:t>"</a:t>
            </a:r>
            <a:r>
              <a:rPr lang="en-US" dirty="0" smtClean="0">
                <a:latin typeface="Courier" charset="0"/>
                <a:cs typeface="Courier" charset="0"/>
                <a:sym typeface="Courier" charset="0"/>
              </a:rPr>
              <a:t>]</a:t>
            </a:r>
            <a:r>
              <a:rPr lang="en-US" dirty="0" smtClean="0"/>
              <a:t> </a:t>
            </a:r>
            <a:r>
              <a:rPr lang="en-US" dirty="0"/>
              <a:t>gets called on </a:t>
            </a:r>
            <a:r>
              <a:rPr lang="en-US" dirty="0">
                <a:latin typeface="Courier" charset="0"/>
                <a:cs typeface="Courier" charset="0"/>
                <a:sym typeface="Courier" charset="0"/>
              </a:rPr>
              <a:t>nil</a:t>
            </a:r>
            <a:r>
              <a:rPr lang="en-US" dirty="0"/>
              <a:t>, because that was the last return code, hence the error</a:t>
            </a:r>
          </a:p>
        </p:txBody>
      </p:sp>
      <p:sp>
        <p:nvSpPr>
          <p:cNvPr id="680963" name="Rectangle 3"/>
          <p:cNvSpPr>
            <a:spLocks/>
          </p:cNvSpPr>
          <p:nvPr/>
        </p:nvSpPr>
        <p:spPr bwMode="auto">
          <a:xfrm>
            <a:off x="1193916" y="272415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3700" dirty="0" smtClean="0">
                <a:solidFill>
                  <a:srgbClr val="C632FD"/>
                </a:solidFill>
                <a:latin typeface="Courier" charset="0"/>
                <a:ea typeface="ＭＳ Ｐゴシック" charset="0"/>
                <a:cs typeface="Courier" charset="0"/>
                <a:sym typeface="Courier" charset="0"/>
              </a:rPr>
              <a:t>&lt;% </a:t>
            </a:r>
            <a:r>
              <a:rPr lang="en-US" sz="3700" dirty="0" smtClean="0">
                <a:solidFill>
                  <a:srgbClr val="218A1C"/>
                </a:solidFill>
                <a:latin typeface="Courier" charset="0"/>
                <a:ea typeface="ＭＳ Ｐゴシック" charset="0"/>
                <a:cs typeface="Courier" charset="0"/>
                <a:sym typeface="Courier" charset="0"/>
              </a:rPr>
              <a:t>if</a:t>
            </a:r>
            <a:r>
              <a:rPr lang="en-US" sz="3700" dirty="0" smtClean="0">
                <a:solidFill>
                  <a:schemeClr val="tx1"/>
                </a:solidFill>
                <a:latin typeface="Courier" charset="0"/>
                <a:ea typeface="ＭＳ Ｐゴシック" charset="0"/>
                <a:cs typeface="Courier" charset="0"/>
                <a:sym typeface="Courier" charset="0"/>
              </a:rPr>
              <a:t> node[</a:t>
            </a:r>
            <a:r>
              <a:rPr lang="en-US" sz="3700" dirty="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pci</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a:t>
            </a:r>
            <a:r>
              <a:rPr lang="en-US" sz="3700" dirty="0" smtClean="0">
                <a:solidFill>
                  <a:srgbClr val="BC2424"/>
                </a:solidFill>
                <a:latin typeface="Courier" charset="0"/>
                <a:ea typeface="ＭＳ Ｐゴシック" charset="0"/>
                <a:cs typeface="Courier" charset="0"/>
                <a:sym typeface="Courier" charset="0"/>
              </a:rPr>
              <a:t>"</a:t>
            </a:r>
            <a:r>
              <a:rPr lang="en-US" sz="3700" dirty="0" err="1" smtClean="0">
                <a:solidFill>
                  <a:srgbClr val="BC2424"/>
                </a:solidFill>
                <a:latin typeface="Courier" charset="0"/>
                <a:ea typeface="ＭＳ Ｐゴシック" charset="0"/>
                <a:cs typeface="Courier" charset="0"/>
                <a:sym typeface="Courier" charset="0"/>
              </a:rPr>
              <a:t>in_scope</a:t>
            </a:r>
            <a:r>
              <a:rPr lang="en-US" sz="3700" dirty="0" smtClean="0">
                <a:solidFill>
                  <a:srgbClr val="BC2424"/>
                </a:solidFill>
                <a:latin typeface="Courier" charset="0"/>
                <a:ea typeface="ＭＳ Ｐゴシック" charset="0"/>
                <a:cs typeface="Courier" charset="0"/>
                <a:sym typeface="Courier" charset="0"/>
              </a:rPr>
              <a:t>"</a:t>
            </a:r>
            <a:r>
              <a:rPr lang="en-US" sz="3700" dirty="0" smtClean="0">
                <a:solidFill>
                  <a:schemeClr val="tx1"/>
                </a:solidFill>
                <a:latin typeface="Courier" charset="0"/>
                <a:ea typeface="ＭＳ Ｐゴシック" charset="0"/>
                <a:cs typeface="Courier" charset="0"/>
                <a:sym typeface="Courier" charset="0"/>
              </a:rPr>
              <a:t>] </a:t>
            </a:r>
            <a:r>
              <a:rPr lang="en-US" sz="3700" dirty="0" smtClean="0">
                <a:solidFill>
                  <a:srgbClr val="C632FD"/>
                </a:solidFill>
                <a:latin typeface="Courier" charset="0"/>
                <a:ea typeface="ＭＳ Ｐゴシック" charset="0"/>
                <a:cs typeface="Courier" charset="0"/>
                <a:sym typeface="Courier" charset="0"/>
              </a:rPr>
              <a:t>-%&gt;</a:t>
            </a:r>
            <a:endParaRPr lang="en-US" sz="3700" dirty="0">
              <a:solidFill>
                <a:srgbClr val="C632FD"/>
              </a:solidFill>
              <a:latin typeface="Courier" charset="0"/>
              <a:ea typeface="ＭＳ Ｐゴシック" charset="0"/>
              <a:cs typeface="Courier" charset="0"/>
              <a:sym typeface="Courier" charset="0"/>
            </a:endParaRP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3610624822"/>
      </p:ext>
    </p:extLst>
  </p:cSld>
  <p:clrMapOvr>
    <a:masterClrMapping/>
  </p:clrMapOvr>
  <p:transition xmlns:p14="http://schemas.microsoft.com/office/powerpoint/2010/mai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0961" name="Rectangle 1"/>
          <p:cNvSpPr>
            <a:spLocks noGrp="1" noChangeArrowheads="1"/>
          </p:cNvSpPr>
          <p:nvPr>
            <p:ph type="title"/>
          </p:nvPr>
        </p:nvSpPr>
        <p:spPr>
          <a:ln/>
        </p:spPr>
        <p:txBody>
          <a:bodyPr/>
          <a:lstStyle/>
          <a:p>
            <a:r>
              <a:rPr lang="en-US"/>
              <a:t>So what is our nil:NilClass error?</a:t>
            </a:r>
          </a:p>
        </p:txBody>
      </p:sp>
      <p:sp>
        <p:nvSpPr>
          <p:cNvPr id="680962" name="Rectangle 2"/>
          <p:cNvSpPr>
            <a:spLocks noGrp="1" noChangeArrowheads="1"/>
          </p:cNvSpPr>
          <p:nvPr>
            <p:ph type="body" idx="1"/>
          </p:nvPr>
        </p:nvSpPr>
        <p:spPr>
          <a:xfrm>
            <a:off x="800178" y="1676400"/>
            <a:ext cx="15470111" cy="6743700"/>
          </a:xfrm>
          <a:ln/>
        </p:spPr>
        <p:txBody>
          <a:bodyPr/>
          <a:lstStyle/>
          <a:p>
            <a:r>
              <a:rPr lang="en-US" sz="4000" dirty="0"/>
              <a:t>So in our case its trying to evaluate</a:t>
            </a:r>
          </a:p>
          <a:p>
            <a:endParaRPr lang="en-US" sz="4000" dirty="0"/>
          </a:p>
          <a:p>
            <a:endParaRPr lang="en-US" sz="4000" dirty="0">
              <a:latin typeface="Courier" charset="0"/>
              <a:sym typeface="Courier" charset="0"/>
            </a:endParaRPr>
          </a:p>
          <a:p>
            <a:r>
              <a:rPr lang="en-US" sz="4400" dirty="0"/>
              <a:t>In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a:t>
            </a:r>
            <a:r>
              <a:rPr lang="en-US" sz="4400" dirty="0">
                <a:solidFill>
                  <a:srgbClr val="BC2424"/>
                </a:solidFill>
                <a:latin typeface="Courier"/>
                <a:ea typeface="Courier"/>
                <a:cs typeface="Courier"/>
                <a:sym typeface="Courier"/>
              </a:rPr>
              <a:t>datacenter</a:t>
            </a:r>
            <a:r>
              <a:rPr lang="en-US" sz="4400" dirty="0" smtClean="0">
                <a:solidFill>
                  <a:srgbClr val="A40800"/>
                </a:solidFill>
                <a:latin typeface="Courier" charset="0"/>
                <a:cs typeface="Courier" charset="0"/>
                <a:sym typeface="Courier" charset="0"/>
              </a:rPr>
              <a:t>"</a:t>
            </a:r>
            <a:r>
              <a:rPr lang="en-US" sz="4400" dirty="0" smtClean="0">
                <a:latin typeface="Courier" charset="0"/>
                <a:cs typeface="Courier" charset="0"/>
                <a:sym typeface="Courier" charset="0"/>
              </a:rPr>
              <a:t>]</a:t>
            </a:r>
            <a:r>
              <a:rPr lang="en-US" sz="4400" dirty="0"/>
              <a:t>, the method is </a:t>
            </a:r>
            <a:r>
              <a:rPr lang="en-US" sz="4400" dirty="0">
                <a:latin typeface="Courier" charset="0"/>
                <a:cs typeface="Courier" charset="0"/>
                <a:sym typeface="Courier" charset="0"/>
              </a:rPr>
              <a:t>[]</a:t>
            </a:r>
            <a:r>
              <a:rPr lang="en-US" sz="4400" dirty="0"/>
              <a:t>, with an argument </a:t>
            </a:r>
            <a:r>
              <a:rPr lang="ja-JP" altLang="en-US" sz="4400" dirty="0" smtClean="0">
                <a:latin typeface="Arial"/>
              </a:rPr>
              <a:t>‘</a:t>
            </a:r>
            <a:r>
              <a:rPr lang="en-US" sz="4400" dirty="0" smtClean="0">
                <a:solidFill>
                  <a:srgbClr val="A40800"/>
                </a:solidFill>
                <a:latin typeface="Courier" charset="0"/>
                <a:cs typeface="Courier" charset="0"/>
                <a:sym typeface="Courier" charset="0"/>
              </a:rPr>
              <a:t>location</a:t>
            </a:r>
            <a:r>
              <a:rPr lang="ja-JP" altLang="en-US" sz="4400" dirty="0" smtClean="0">
                <a:latin typeface="Arial"/>
              </a:rPr>
              <a:t>’</a:t>
            </a:r>
            <a:endParaRPr lang="en-US" sz="4400" dirty="0"/>
          </a:p>
          <a:p>
            <a:pPr lvl="1"/>
            <a:r>
              <a:rPr lang="en-US" sz="4400" dirty="0"/>
              <a:t>This returns </a:t>
            </a:r>
            <a:r>
              <a:rPr lang="en-US" sz="4400" dirty="0">
                <a:latin typeface="Courier" charset="0"/>
                <a:cs typeface="Courier" charset="0"/>
                <a:sym typeface="Courier" charset="0"/>
              </a:rPr>
              <a:t>nil</a:t>
            </a:r>
            <a:r>
              <a:rPr lang="en-US" sz="4400" dirty="0"/>
              <a:t>, because there is no </a:t>
            </a:r>
            <a:r>
              <a:rPr lang="en-US" sz="4000" dirty="0" smtClean="0">
                <a:solidFill>
                  <a:srgbClr val="BC2424"/>
                </a:solidFill>
                <a:latin typeface="Courier"/>
                <a:ea typeface="Courier"/>
                <a:cs typeface="Courier"/>
                <a:sym typeface="Courier"/>
              </a:rPr>
              <a:t>datacenter </a:t>
            </a:r>
            <a:r>
              <a:rPr lang="en-US" sz="4400" dirty="0" smtClean="0"/>
              <a:t>attribute</a:t>
            </a:r>
            <a:endParaRPr lang="en-US" sz="4400" dirty="0"/>
          </a:p>
          <a:p>
            <a:r>
              <a:rPr lang="en-US" sz="4400" dirty="0"/>
              <a:t>So </a:t>
            </a:r>
            <a:r>
              <a:rPr lang="en-US" sz="4400" dirty="0" smtClean="0">
                <a:latin typeface="Courier" charset="0"/>
                <a:cs typeface="Courier" charset="0"/>
                <a:sym typeface="Courier" charset="0"/>
              </a:rPr>
              <a:t>[</a:t>
            </a:r>
            <a:r>
              <a:rPr lang="en-US" sz="4400" dirty="0" smtClean="0">
                <a:solidFill>
                  <a:srgbClr val="A40800"/>
                </a:solidFill>
                <a:latin typeface="Courier" charset="0"/>
                <a:cs typeface="Courier" charset="0"/>
                <a:sym typeface="Courier" charset="0"/>
              </a:rPr>
              <a:t>"location"</a:t>
            </a:r>
            <a:r>
              <a:rPr lang="en-US" sz="4400" dirty="0" smtClean="0">
                <a:latin typeface="Courier" charset="0"/>
                <a:cs typeface="Courier" charset="0"/>
                <a:sym typeface="Courier" charset="0"/>
              </a:rPr>
              <a:t>]</a:t>
            </a:r>
            <a:r>
              <a:rPr lang="en-US" sz="4400" dirty="0" smtClean="0"/>
              <a:t> </a:t>
            </a:r>
            <a:r>
              <a:rPr lang="en-US" sz="4400" dirty="0"/>
              <a:t>gets called on </a:t>
            </a:r>
            <a:r>
              <a:rPr lang="en-US" sz="4400" dirty="0">
                <a:latin typeface="Courier" charset="0"/>
                <a:cs typeface="Courier" charset="0"/>
                <a:sym typeface="Courier" charset="0"/>
              </a:rPr>
              <a:t>nil</a:t>
            </a:r>
            <a:r>
              <a:rPr lang="en-US" sz="4400" dirty="0"/>
              <a:t>, because that was the last return code, hence the error</a:t>
            </a:r>
          </a:p>
        </p:txBody>
      </p:sp>
      <p:sp>
        <p:nvSpPr>
          <p:cNvPr id="680963" name="Rectangle 3"/>
          <p:cNvSpPr>
            <a:spLocks/>
          </p:cNvSpPr>
          <p:nvPr/>
        </p:nvSpPr>
        <p:spPr bwMode="auto">
          <a:xfrm>
            <a:off x="1193916" y="2514600"/>
            <a:ext cx="12599631" cy="9652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r>
              <a:rPr lang="en-US" sz="3700" dirty="0">
                <a:solidFill>
                  <a:srgbClr val="C632FD"/>
                </a:solidFill>
                <a:latin typeface="Courier"/>
                <a:ea typeface="Courier"/>
                <a:cs typeface="Courier"/>
                <a:sym typeface="Courier"/>
              </a:rPr>
              <a:t>&lt;%</a:t>
            </a:r>
            <a:r>
              <a:rPr lang="en-US" sz="3700" dirty="0">
                <a:latin typeface="Courier"/>
                <a:ea typeface="Courier"/>
                <a:cs typeface="Courier"/>
                <a:sym typeface="Courier"/>
              </a:rPr>
              <a:t> </a:t>
            </a:r>
            <a:r>
              <a:rPr lang="en-US" sz="3700" dirty="0">
                <a:solidFill>
                  <a:srgbClr val="218A1C"/>
                </a:solidFill>
                <a:latin typeface="Courier"/>
                <a:ea typeface="Courier"/>
                <a:cs typeface="Courier"/>
                <a:sym typeface="Courier"/>
              </a:rPr>
              <a:t>case</a:t>
            </a:r>
            <a:r>
              <a:rPr lang="en-US" sz="3700" dirty="0">
                <a:latin typeface="Courier"/>
                <a:ea typeface="Courier"/>
                <a:cs typeface="Courier"/>
                <a:sym typeface="Courier"/>
              </a:rPr>
              <a:t> node[</a:t>
            </a:r>
            <a:r>
              <a:rPr lang="en-US" sz="3700" dirty="0">
                <a:solidFill>
                  <a:srgbClr val="BC2424"/>
                </a:solidFill>
                <a:latin typeface="Courier"/>
                <a:ea typeface="Courier"/>
                <a:cs typeface="Courier"/>
                <a:sym typeface="Courier"/>
              </a:rPr>
              <a:t>"datacenter"</a:t>
            </a:r>
            <a:r>
              <a:rPr lang="en-US" sz="3700" dirty="0">
                <a:latin typeface="Courier"/>
                <a:ea typeface="Courier"/>
                <a:cs typeface="Courier"/>
                <a:sym typeface="Courier"/>
              </a:rPr>
              <a:t>][</a:t>
            </a:r>
            <a:r>
              <a:rPr lang="en-US" sz="3700" dirty="0">
                <a:solidFill>
                  <a:srgbClr val="BC2424"/>
                </a:solidFill>
                <a:latin typeface="Courier"/>
                <a:ea typeface="Courier"/>
                <a:cs typeface="Courier"/>
                <a:sym typeface="Courier"/>
              </a:rPr>
              <a:t>"location"</a:t>
            </a:r>
            <a:r>
              <a:rPr lang="en-US" sz="3700" dirty="0">
                <a:latin typeface="Courier"/>
                <a:ea typeface="Courier"/>
                <a:cs typeface="Courier"/>
                <a:sym typeface="Courier"/>
              </a:rPr>
              <a:t>]</a:t>
            </a:r>
            <a:r>
              <a:rPr lang="en-US" sz="3700" dirty="0">
                <a:solidFill>
                  <a:srgbClr val="C632FD"/>
                </a:solidFill>
                <a:latin typeface="Courier"/>
                <a:ea typeface="Courier"/>
                <a:cs typeface="Courier"/>
                <a:sym typeface="Courier"/>
              </a:rPr>
              <a:t> -%&gt;</a:t>
            </a:r>
          </a:p>
        </p:txBody>
      </p:sp>
      <p:sp>
        <p:nvSpPr>
          <p:cNvPr id="680964" name="Rectangle 4"/>
          <p:cNvSpPr>
            <a:spLocks/>
          </p:cNvSpPr>
          <p:nvPr/>
        </p:nvSpPr>
        <p:spPr bwMode="auto">
          <a:xfrm>
            <a:off x="1193916" y="75819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2982654138"/>
      </p:ext>
    </p:extLst>
  </p:cSld>
  <p:clrMapOvr>
    <a:masterClrMapping/>
  </p:clrMapOvr>
  <p:transition xmlns:p14="http://schemas.microsoft.com/office/powerpoint/2010/mai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noGrp="1" noChangeArrowheads="1"/>
          </p:cNvSpPr>
          <p:nvPr>
            <p:ph type="title"/>
          </p:nvPr>
        </p:nvSpPr>
        <p:spPr>
          <a:ln/>
        </p:spPr>
        <p:txBody>
          <a:bodyPr/>
          <a:lstStyle/>
          <a:p>
            <a:r>
              <a:rPr lang="en-US"/>
              <a:t>nil:NilClass error</a:t>
            </a:r>
          </a:p>
        </p:txBody>
      </p:sp>
      <p:sp>
        <p:nvSpPr>
          <p:cNvPr id="683010" name="Rectangle 2"/>
          <p:cNvSpPr>
            <a:spLocks noGrp="1" noChangeArrowheads="1"/>
          </p:cNvSpPr>
          <p:nvPr>
            <p:ph type="body" idx="1"/>
          </p:nvPr>
        </p:nvSpPr>
        <p:spPr>
          <a:ln/>
        </p:spPr>
        <p:txBody>
          <a:bodyPr/>
          <a:lstStyle/>
          <a:p>
            <a:r>
              <a:rPr lang="en-US"/>
              <a:t>The bottom line is when you see this error</a:t>
            </a:r>
          </a:p>
          <a:p>
            <a:endParaRPr lang="en-US"/>
          </a:p>
          <a:p>
            <a:endParaRPr lang="en-US"/>
          </a:p>
          <a:p>
            <a:endParaRPr lang="en-US"/>
          </a:p>
          <a:p>
            <a:r>
              <a:rPr lang="en-US"/>
              <a:t>It most often means you tried to look up a node attribute that does not exist!</a:t>
            </a:r>
          </a:p>
        </p:txBody>
      </p:sp>
      <p:sp>
        <p:nvSpPr>
          <p:cNvPr id="683011" name="Rectangle 3"/>
          <p:cNvSpPr>
            <a:spLocks/>
          </p:cNvSpPr>
          <p:nvPr/>
        </p:nvSpPr>
        <p:spPr bwMode="auto">
          <a:xfrm>
            <a:off x="1143112" y="3403600"/>
            <a:ext cx="12599631" cy="10287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r>
              <a:rPr lang="en-US" sz="4100">
                <a:solidFill>
                  <a:schemeClr val="tx1"/>
                </a:solidFill>
                <a:latin typeface="Courier" charset="0"/>
                <a:ea typeface="ＭＳ Ｐゴシック" charset="0"/>
                <a:cs typeface="Courier" charset="0"/>
                <a:sym typeface="Courier" charset="0"/>
              </a:rPr>
              <a:t>undefined method `[]' for nil:NilClass</a:t>
            </a:r>
          </a:p>
        </p:txBody>
      </p:sp>
    </p:spTree>
    <p:extLst>
      <p:ext uri="{BB962C8B-B14F-4D97-AF65-F5344CB8AC3E}">
        <p14:creationId xmlns:p14="http://schemas.microsoft.com/office/powerpoint/2010/main" val="1964154980"/>
      </p:ext>
    </p:extLst>
  </p:cSld>
  <p:clrMapOvr>
    <a:masterClrMapping/>
  </p:clrMapOvr>
  <p:transition xmlns:p14="http://schemas.microsoft.com/office/powerpoint/2010/mai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pPr eaLnBrk="1" hangingPunct="1">
              <a:defRPr/>
            </a:pPr>
            <a:r>
              <a:rPr lang="en-US" sz="3600" dirty="0"/>
              <a:t>Exercise: Add a dependency on the datacenter cookbook to the hosts  cookbook</a:t>
            </a:r>
            <a:endParaRPr lang="en-US" sz="3600" dirty="0">
              <a:sym typeface="Arial Bold" charset="0"/>
            </a:endParaRPr>
          </a:p>
        </p:txBody>
      </p:sp>
      <p:sp>
        <p:nvSpPr>
          <p:cNvPr id="6"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Tree>
    <p:extLst>
      <p:ext uri="{BB962C8B-B14F-4D97-AF65-F5344CB8AC3E}">
        <p14:creationId xmlns:p14="http://schemas.microsoft.com/office/powerpoint/2010/main" val="26785801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6680853"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0" name="Rectangle 2"/>
          <p:cNvSpPr>
            <a:spLocks/>
          </p:cNvSpPr>
          <p:nvPr/>
        </p:nvSpPr>
        <p:spPr bwMode="auto">
          <a:xfrm>
            <a:off x="8235168" y="3004006"/>
            <a:ext cx="17566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Application</a:t>
            </a:r>
          </a:p>
        </p:txBody>
      </p:sp>
      <p:sp>
        <p:nvSpPr>
          <p:cNvPr id="130051" name="AutoShape 3"/>
          <p:cNvSpPr>
            <a:spLocks/>
          </p:cNvSpPr>
          <p:nvPr/>
        </p:nvSpPr>
        <p:spPr bwMode="auto">
          <a:xfrm>
            <a:off x="6680853"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2" name="Rectangle 4"/>
          <p:cNvSpPr>
            <a:spLocks/>
          </p:cNvSpPr>
          <p:nvPr/>
        </p:nvSpPr>
        <p:spPr bwMode="auto">
          <a:xfrm>
            <a:off x="8230404"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0053" name="AutoShape 5"/>
          <p:cNvSpPr>
            <a:spLocks/>
          </p:cNvSpPr>
          <p:nvPr/>
        </p:nvSpPr>
        <p:spPr bwMode="auto">
          <a:xfrm>
            <a:off x="5118600"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0054" name="Rectangle 6"/>
          <p:cNvSpPr>
            <a:spLocks noGrp="1" noChangeArrowheads="1"/>
          </p:cNvSpPr>
          <p:nvPr>
            <p:ph type="title"/>
          </p:nvPr>
        </p:nvSpPr>
        <p:spPr>
          <a:ln/>
        </p:spPr>
        <p:txBody>
          <a:bodyPr/>
          <a:lstStyle/>
          <a:p>
            <a:r>
              <a:rPr lang="en-US"/>
              <a:t>Make database redundant</a:t>
            </a:r>
          </a:p>
        </p:txBody>
      </p:sp>
    </p:spTree>
    <p:extLst>
      <p:ext uri="{BB962C8B-B14F-4D97-AF65-F5344CB8AC3E}">
        <p14:creationId xmlns:p14="http://schemas.microsoft.com/office/powerpoint/2010/main" val="32054602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sz="3600" dirty="0"/>
              <a:t>Exercise: Add a dependency on the </a:t>
            </a:r>
            <a:r>
              <a:rPr lang="en-US" sz="3600" dirty="0" smtClean="0"/>
              <a:t>datacenter cookbook </a:t>
            </a:r>
            <a:r>
              <a:rPr lang="en-US" sz="3600" dirty="0"/>
              <a:t>to the hosts  cookbook</a:t>
            </a:r>
            <a:endParaRPr lang="en-US" sz="3600" dirty="0">
              <a:sym typeface="Arial Bold" charset="0"/>
            </a:endParaRPr>
          </a:p>
        </p:txBody>
      </p:sp>
      <p:sp>
        <p:nvSpPr>
          <p:cNvPr id="17"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18"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19"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21" name="Rectangle 6"/>
          <p:cNvSpPr>
            <a:spLocks/>
          </p:cNvSpPr>
          <p:nvPr/>
        </p:nvSpPr>
        <p:spPr bwMode="auto">
          <a:xfrm>
            <a:off x="432594" y="5943600"/>
            <a:ext cx="6019800"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2" name="Rectangle 4"/>
          <p:cNvSpPr>
            <a:spLocks/>
          </p:cNvSpPr>
          <p:nvPr/>
        </p:nvSpPr>
        <p:spPr bwMode="auto">
          <a:xfrm>
            <a:off x="432594" y="2286000"/>
            <a:ext cx="15392400" cy="3505200"/>
          </a:xfrm>
          <a:prstGeom prst="rect">
            <a:avLst/>
          </a:prstGeom>
          <a:solidFill>
            <a:srgbClr val="FFFFFF">
              <a:alpha val="59999"/>
            </a:srgbClr>
          </a:solidFill>
          <a:ln>
            <a:noFill/>
          </a:ln>
          <a:extLst>
            <a:ext uri="{91240B29-F687-4f45-9708-019B960494DF}">
              <a14:hiddenLine xmlns:a14="http://schemas.microsoft.com/office/drawing/2010/main" w="38100" cap="flat">
                <a:solidFill>
                  <a:srgbClr val="FF7F00">
                    <a:alpha val="59999"/>
                  </a:srgbClr>
                </a:solidFill>
                <a:miter lim="800000"/>
                <a:headEnd type="none" w="med" len="med"/>
                <a:tailEnd type="none" w="med" len="med"/>
              </a14:hiddenLine>
            </a:ext>
          </a:extLst>
        </p:spPr>
        <p:txBody>
          <a:bodyPr lIns="0" tIns="0" rIns="0" bIns="0"/>
          <a:lstStyle/>
          <a:p>
            <a:endParaRPr lang="en-US"/>
          </a:p>
        </p:txBody>
      </p:sp>
    </p:spTree>
    <p:extLst>
      <p:ext uri="{BB962C8B-B14F-4D97-AF65-F5344CB8AC3E}">
        <p14:creationId xmlns:p14="http://schemas.microsoft.com/office/powerpoint/2010/main" val="3024173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p:cNvSpPr>
          <p:nvPr/>
        </p:nvSpPr>
        <p:spPr bwMode="auto">
          <a:xfrm>
            <a:off x="280194" y="1981200"/>
            <a:ext cx="15773400" cy="4495800"/>
          </a:xfrm>
          <a:prstGeom prst="rect">
            <a:avLst/>
          </a:prstGeom>
          <a:solidFill>
            <a:srgbClr val="FFFFFF"/>
          </a:solidFill>
          <a:ln w="25400">
            <a:solidFill>
              <a:srgbClr val="334150"/>
            </a:solidFill>
            <a:prstDash val="sysDot"/>
            <a:miter lim="800000"/>
            <a:headEnd/>
            <a:tailEnd/>
          </a:ln>
        </p:spPr>
        <p:txBody>
          <a:bodyPr lIns="190500" tIns="190500" rIns="190500" bIns="190500"/>
          <a:lstStyle/>
          <a:p>
            <a:pPr>
              <a:lnSpc>
                <a:spcPct val="120000"/>
              </a:lnSpc>
            </a:pPr>
            <a:r>
              <a:rPr lang="en-US" dirty="0">
                <a:solidFill>
                  <a:srgbClr val="008000"/>
                </a:solidFill>
                <a:latin typeface="Courier"/>
              </a:rPr>
              <a:t>name		</a:t>
            </a:r>
            <a:r>
              <a:rPr lang="en-US" dirty="0" smtClean="0">
                <a:solidFill>
                  <a:srgbClr val="008000"/>
                </a:solidFill>
                <a:latin typeface="Courier"/>
              </a:rPr>
              <a:t>   </a:t>
            </a:r>
            <a:r>
              <a:rPr lang="en-US" dirty="0" smtClean="0">
                <a:solidFill>
                  <a:srgbClr val="BA2121"/>
                </a:solidFill>
                <a:latin typeface="Courier"/>
              </a:rPr>
              <a:t>'hosts</a:t>
            </a:r>
            <a:r>
              <a:rPr lang="en-US" dirty="0">
                <a:solidFill>
                  <a:srgbClr val="BA2121"/>
                </a:solidFill>
                <a:latin typeface="Courier"/>
              </a:rPr>
              <a:t>'</a:t>
            </a:r>
          </a:p>
          <a:p>
            <a:pPr>
              <a:lnSpc>
                <a:spcPct val="120000"/>
              </a:lnSpc>
            </a:pPr>
            <a:r>
              <a:rPr lang="en-US" dirty="0">
                <a:solidFill>
                  <a:srgbClr val="008000"/>
                </a:solidFill>
                <a:latin typeface="Courier"/>
              </a:rPr>
              <a:t>maintainer</a:t>
            </a:r>
            <a:r>
              <a:rPr lang="en-US" dirty="0">
                <a:latin typeface="Courier"/>
              </a:rPr>
              <a:t>	</a:t>
            </a:r>
            <a:r>
              <a:rPr lang="en-US" dirty="0" smtClean="0">
                <a:latin typeface="Courier"/>
              </a:rPr>
              <a:t>   </a:t>
            </a:r>
            <a:r>
              <a:rPr lang="en-US" dirty="0" smtClean="0">
                <a:solidFill>
                  <a:srgbClr val="BA2121"/>
                </a:solidFill>
                <a:latin typeface="Courier"/>
              </a:rPr>
              <a:t>'YOUR_COMPANY_NAME</a:t>
            </a:r>
            <a:r>
              <a:rPr lang="en-US" dirty="0">
                <a:solidFill>
                  <a:srgbClr val="BA2121"/>
                </a:solidFill>
                <a:latin typeface="Courier"/>
              </a:rPr>
              <a:t>'</a:t>
            </a:r>
          </a:p>
          <a:p>
            <a:pPr>
              <a:lnSpc>
                <a:spcPct val="120000"/>
              </a:lnSpc>
            </a:pPr>
            <a:r>
              <a:rPr lang="en-US" dirty="0" err="1" smtClean="0">
                <a:solidFill>
                  <a:srgbClr val="008000"/>
                </a:solidFill>
                <a:latin typeface="Courier"/>
              </a:rPr>
              <a:t>maintainer_email</a:t>
            </a:r>
            <a:r>
              <a:rPr lang="en-US" dirty="0" smtClean="0">
                <a:latin typeface="Courier"/>
              </a:rPr>
              <a:t> </a:t>
            </a:r>
            <a:r>
              <a:rPr lang="en-US" dirty="0" smtClean="0">
                <a:solidFill>
                  <a:srgbClr val="BA2121"/>
                </a:solidFill>
                <a:latin typeface="Courier"/>
              </a:rPr>
              <a:t>'YOUR_EMAIL</a:t>
            </a:r>
            <a:r>
              <a:rPr lang="en-US" dirty="0">
                <a:solidFill>
                  <a:srgbClr val="BA2121"/>
                </a:solidFill>
                <a:latin typeface="Courier"/>
              </a:rPr>
              <a:t>'</a:t>
            </a:r>
          </a:p>
          <a:p>
            <a:pPr>
              <a:lnSpc>
                <a:spcPct val="120000"/>
              </a:lnSpc>
            </a:pPr>
            <a:r>
              <a:rPr lang="en-US" dirty="0" smtClean="0">
                <a:solidFill>
                  <a:srgbClr val="008000"/>
                </a:solidFill>
                <a:latin typeface="Courier"/>
              </a:rPr>
              <a:t>License</a:t>
            </a:r>
            <a:r>
              <a:rPr lang="en-US" dirty="0" smtClean="0">
                <a:latin typeface="Courier"/>
              </a:rPr>
              <a:t>         </a:t>
            </a:r>
            <a:r>
              <a:rPr lang="en-US" dirty="0" smtClean="0">
                <a:solidFill>
                  <a:srgbClr val="BA2121"/>
                </a:solidFill>
                <a:latin typeface="Courier"/>
              </a:rPr>
              <a:t>'All </a:t>
            </a:r>
            <a:r>
              <a:rPr lang="en-US" dirty="0">
                <a:solidFill>
                  <a:srgbClr val="BA2121"/>
                </a:solidFill>
                <a:latin typeface="Courier"/>
              </a:rPr>
              <a:t>rights reserved'</a:t>
            </a:r>
          </a:p>
          <a:p>
            <a:pPr>
              <a:lnSpc>
                <a:spcPct val="120000"/>
              </a:lnSpc>
            </a:pPr>
            <a:r>
              <a:rPr lang="en-US" dirty="0">
                <a:solidFill>
                  <a:srgbClr val="008000"/>
                </a:solidFill>
                <a:latin typeface="Courier"/>
              </a:rPr>
              <a:t>description</a:t>
            </a:r>
            <a:r>
              <a:rPr lang="en-US" dirty="0">
                <a:latin typeface="Courier"/>
              </a:rPr>
              <a:t>	</a:t>
            </a:r>
            <a:r>
              <a:rPr lang="en-US" dirty="0" smtClean="0">
                <a:latin typeface="Courier"/>
              </a:rPr>
              <a:t>   </a:t>
            </a:r>
            <a:r>
              <a:rPr lang="en-US" dirty="0" smtClean="0">
                <a:solidFill>
                  <a:srgbClr val="BA2121"/>
                </a:solidFill>
                <a:latin typeface="Courier"/>
              </a:rPr>
              <a:t>'Installs/Configures </a:t>
            </a:r>
            <a:r>
              <a:rPr lang="en-US" dirty="0">
                <a:solidFill>
                  <a:srgbClr val="BA2121"/>
                </a:solidFill>
                <a:latin typeface="Courier"/>
              </a:rPr>
              <a:t>hosts'</a:t>
            </a:r>
          </a:p>
          <a:p>
            <a:pPr>
              <a:lnSpc>
                <a:spcPct val="120000"/>
              </a:lnSpc>
            </a:pPr>
            <a:r>
              <a:rPr lang="en-US" dirty="0" err="1" smtClean="0">
                <a:solidFill>
                  <a:srgbClr val="008000"/>
                </a:solidFill>
                <a:latin typeface="Courier"/>
              </a:rPr>
              <a:t>long_description</a:t>
            </a:r>
            <a:r>
              <a:rPr lang="en-US" dirty="0" smtClean="0">
                <a:solidFill>
                  <a:srgbClr val="008000"/>
                </a:solidFill>
                <a:latin typeface="Courier"/>
              </a:rPr>
              <a:t> </a:t>
            </a:r>
            <a:r>
              <a:rPr lang="en-US" dirty="0" err="1" smtClean="0">
                <a:solidFill>
                  <a:srgbClr val="880000"/>
                </a:solidFill>
                <a:latin typeface="Courier"/>
              </a:rPr>
              <a:t>IO</a:t>
            </a:r>
            <a:r>
              <a:rPr lang="en-US" dirty="0" err="1" smtClean="0">
                <a:solidFill>
                  <a:srgbClr val="666666"/>
                </a:solidFill>
                <a:latin typeface="Courier"/>
              </a:rPr>
              <a:t>.read</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.join</a:t>
            </a:r>
            <a:r>
              <a:rPr lang="en-US" dirty="0" smtClean="0">
                <a:solidFill>
                  <a:srgbClr val="666666"/>
                </a:solidFill>
                <a:latin typeface="Courier"/>
              </a:rPr>
              <a:t>(</a:t>
            </a:r>
            <a:r>
              <a:rPr lang="en-US" dirty="0" err="1" smtClean="0">
                <a:solidFill>
                  <a:srgbClr val="880000"/>
                </a:solidFill>
                <a:latin typeface="Courier"/>
              </a:rPr>
              <a:t>File</a:t>
            </a:r>
            <a:r>
              <a:rPr lang="en-US" dirty="0" err="1" smtClean="0">
                <a:solidFill>
                  <a:srgbClr val="666666"/>
                </a:solidFill>
                <a:latin typeface="Courier"/>
              </a:rPr>
              <a:t>.dirname</a:t>
            </a:r>
            <a:r>
              <a:rPr lang="en-US" dirty="0">
                <a:solidFill>
                  <a:srgbClr val="666666"/>
                </a:solidFill>
                <a:latin typeface="Courier"/>
              </a:rPr>
              <a:t>(</a:t>
            </a:r>
            <a:r>
              <a:rPr lang="en-US" dirty="0">
                <a:solidFill>
                  <a:srgbClr val="008000"/>
                </a:solidFill>
                <a:latin typeface="Courier"/>
              </a:rPr>
              <a:t>__FILE__), </a:t>
            </a:r>
            <a:r>
              <a:rPr lang="en-US" dirty="0">
                <a:solidFill>
                  <a:srgbClr val="BA2121"/>
                </a:solidFill>
                <a:latin typeface="Courier"/>
              </a:rPr>
              <a:t>'README.md'))</a:t>
            </a:r>
          </a:p>
          <a:p>
            <a:pPr>
              <a:lnSpc>
                <a:spcPct val="120000"/>
              </a:lnSpc>
            </a:pPr>
            <a:r>
              <a:rPr lang="en-US" dirty="0" smtClean="0">
                <a:solidFill>
                  <a:srgbClr val="008000"/>
                </a:solidFill>
                <a:latin typeface="Courier"/>
              </a:rPr>
              <a:t>Version          </a:t>
            </a:r>
            <a:r>
              <a:rPr lang="en-US" dirty="0" smtClean="0">
                <a:solidFill>
                  <a:srgbClr val="BA2121"/>
                </a:solidFill>
                <a:latin typeface="Courier"/>
              </a:rPr>
              <a:t>'0.1.0’</a:t>
            </a:r>
          </a:p>
          <a:p>
            <a:pPr>
              <a:lnSpc>
                <a:spcPct val="120000"/>
              </a:lnSpc>
            </a:pPr>
            <a:r>
              <a:rPr lang="en-US" dirty="0">
                <a:solidFill>
                  <a:srgbClr val="008000"/>
                </a:solidFill>
                <a:latin typeface="Courier"/>
                <a:sym typeface="Courier"/>
              </a:rPr>
              <a:t>depends</a:t>
            </a:r>
            <a:r>
              <a:rPr lang="en-US" sz="3600" dirty="0">
                <a:latin typeface="Courier"/>
                <a:ea typeface="Courier"/>
                <a:cs typeface="Courier"/>
                <a:sym typeface="Courier"/>
              </a:rPr>
              <a:t>       </a:t>
            </a:r>
            <a:r>
              <a:rPr lang="en-US" dirty="0">
                <a:solidFill>
                  <a:srgbClr val="BA2121"/>
                </a:solidFill>
                <a:latin typeface="Courier"/>
                <a:sym typeface="Courier"/>
              </a:rPr>
              <a:t>'</a:t>
            </a:r>
            <a:r>
              <a:rPr lang="en-US" dirty="0" smtClean="0">
                <a:solidFill>
                  <a:srgbClr val="BA2121"/>
                </a:solidFill>
                <a:latin typeface="Courier"/>
                <a:sym typeface="Courier"/>
              </a:rPr>
              <a:t>datacenter</a:t>
            </a:r>
            <a:r>
              <a:rPr lang="en-US" dirty="0">
                <a:solidFill>
                  <a:srgbClr val="BA2121"/>
                </a:solidFill>
                <a:latin typeface="Courier"/>
                <a:sym typeface="Courier"/>
              </a:rPr>
              <a:t>'</a:t>
            </a:r>
            <a:endParaRPr lang="en-US" dirty="0">
              <a:solidFill>
                <a:srgbClr val="BA2121"/>
              </a:solidFill>
              <a:latin typeface="Courier"/>
            </a:endParaRPr>
          </a:p>
        </p:txBody>
      </p:sp>
      <p:sp>
        <p:nvSpPr>
          <p:cNvPr id="387074" name="Rectangle 2"/>
          <p:cNvSpPr>
            <a:spLocks noGrp="1" noChangeArrowheads="1"/>
          </p:cNvSpPr>
          <p:nvPr>
            <p:ph type="title"/>
          </p:nvPr>
        </p:nvSpPr>
        <p:spPr/>
        <p:txBody>
          <a:bodyPr/>
          <a:lstStyle/>
          <a:p>
            <a:pPr eaLnBrk="1" hangingPunct="1">
              <a:defRPr/>
            </a:pPr>
            <a:r>
              <a:rPr lang="en-US">
                <a:sym typeface="Arial Bold" charset="0"/>
              </a:rPr>
              <a:t>Cookbook Metadata</a:t>
            </a:r>
          </a:p>
        </p:txBody>
      </p:sp>
      <p:sp>
        <p:nvSpPr>
          <p:cNvPr id="259077" name="Rectangle 4"/>
          <p:cNvSpPr>
            <a:spLocks/>
          </p:cNvSpPr>
          <p:nvPr/>
        </p:nvSpPr>
        <p:spPr bwMode="auto">
          <a:xfrm>
            <a:off x="1357446" y="14224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59078" name="Rectangle 5"/>
          <p:cNvSpPr>
            <a:spLocks/>
          </p:cNvSpPr>
          <p:nvPr/>
        </p:nvSpPr>
        <p:spPr bwMode="auto">
          <a:xfrm>
            <a:off x="5048743" y="1346200"/>
            <a:ext cx="1100485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smtClean="0">
                <a:latin typeface="Courier"/>
                <a:ea typeface="Courier"/>
                <a:cs typeface="Courier"/>
                <a:sym typeface="Courier"/>
              </a:rPr>
              <a:t>cookbooks\hosts\</a:t>
            </a:r>
            <a:r>
              <a:rPr lang="en-US" dirty="0" err="1" smtClean="0">
                <a:latin typeface="Courier"/>
                <a:ea typeface="Courier"/>
                <a:cs typeface="Courier"/>
                <a:sym typeface="Courier"/>
              </a:rPr>
              <a:t>metadata.rb</a:t>
            </a:r>
            <a:endParaRPr lang="en-US" dirty="0">
              <a:solidFill>
                <a:schemeClr val="tx1"/>
              </a:solidFill>
              <a:latin typeface="Courier"/>
              <a:ea typeface="Courier"/>
              <a:cs typeface="Courier"/>
              <a:sym typeface="Courier"/>
            </a:endParaRPr>
          </a:p>
        </p:txBody>
      </p:sp>
      <p:sp>
        <p:nvSpPr>
          <p:cNvPr id="7" name="Rectangle 2"/>
          <p:cNvSpPr>
            <a:spLocks/>
          </p:cNvSpPr>
          <p:nvPr/>
        </p:nvSpPr>
        <p:spPr bwMode="auto">
          <a:xfrm>
            <a:off x="6680994" y="64008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4"/>
          <p:cNvSpPr txBox="1">
            <a:spLocks noChangeArrowheads="1"/>
          </p:cNvSpPr>
          <p:nvPr/>
        </p:nvSpPr>
        <p:spPr>
          <a:xfrm>
            <a:off x="800179" y="6845300"/>
            <a:ext cx="14669933" cy="26797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kern="0" dirty="0" smtClean="0"/>
              <a:t>Cookbooks that depend on other cookbooks will cause the dependent cookbook to be downloaded to the client, and evaluated</a:t>
            </a:r>
          </a:p>
        </p:txBody>
      </p:sp>
    </p:spTree>
    <p:extLst>
      <p:ext uri="{BB962C8B-B14F-4D97-AF65-F5344CB8AC3E}">
        <p14:creationId xmlns:p14="http://schemas.microsoft.com/office/powerpoint/2010/main" val="4070271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1"/>
          <p:cNvSpPr>
            <a:spLocks noGrp="1" noChangeArrowheads="1"/>
          </p:cNvSpPr>
          <p:nvPr>
            <p:ph type="title"/>
          </p:nvPr>
        </p:nvSpPr>
        <p:spPr/>
        <p:txBody>
          <a:bodyPr/>
          <a:lstStyle/>
          <a:p>
            <a:pPr eaLnBrk="1" hangingPunct="1">
              <a:defRPr/>
            </a:pPr>
            <a:r>
              <a:rPr lang="en-US" sz="3700" dirty="0">
                <a:sym typeface="Arial Bold" charset="0"/>
              </a:rPr>
              <a:t>Cookbook Attributes are applied for all downloaded cookbooks!</a:t>
            </a:r>
          </a:p>
        </p:txBody>
      </p:sp>
      <p:sp>
        <p:nvSpPr>
          <p:cNvPr id="261123" name="Rectangle 2"/>
          <p:cNvSpPr>
            <a:spLocks noGrp="1" noChangeArrowheads="1"/>
          </p:cNvSpPr>
          <p:nvPr>
            <p:ph type="body" idx="1"/>
          </p:nvPr>
        </p:nvSpPr>
        <p:spPr/>
        <p:txBody>
          <a:bodyPr/>
          <a:lstStyle/>
          <a:p>
            <a:pPr eaLnBrk="1" hangingPunct="1"/>
            <a:r>
              <a:rPr lang="en-US" dirty="0" smtClean="0"/>
              <a:t>Cookbooks downloaded as dependencies will have their attribute files evaluated</a:t>
            </a:r>
          </a:p>
          <a:p>
            <a:pPr eaLnBrk="1" hangingPunct="1"/>
            <a:endParaRPr lang="en-US" dirty="0" smtClean="0"/>
          </a:p>
          <a:p>
            <a:pPr eaLnBrk="1" hangingPunct="1"/>
            <a:r>
              <a:rPr lang="en-US" dirty="0" smtClean="0"/>
              <a:t>Even if there is no recipe from the cookbook in the run-list</a:t>
            </a:r>
          </a:p>
        </p:txBody>
      </p:sp>
    </p:spTree>
    <p:extLst>
      <p:ext uri="{BB962C8B-B14F-4D97-AF65-F5344CB8AC3E}">
        <p14:creationId xmlns:p14="http://schemas.microsoft.com/office/powerpoint/2010/main" val="2960844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FFFFFF"/>
                </a:solidFill>
                <a:latin typeface="Courier"/>
                <a:ea typeface="Courier"/>
                <a:cs typeface="Courier"/>
                <a:sym typeface="Courier"/>
              </a:rPr>
              <a:t>PS\&gt; knife cookbook upload </a:t>
            </a:r>
            <a:r>
              <a:rPr lang="en-US" sz="4800" dirty="0" smtClean="0">
                <a:solidFill>
                  <a:srgbClr val="FFFFFF"/>
                </a:solidFill>
                <a:latin typeface="Courier"/>
                <a:ea typeface="Courier"/>
                <a:cs typeface="Courier"/>
                <a:sym typeface="Courier"/>
              </a:rPr>
              <a:t>hosts</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p:txBody>
          <a:bodyPr/>
          <a:lstStyle/>
          <a:p>
            <a:pPr eaLnBrk="1" hangingPunct="1">
              <a:defRPr/>
            </a:pPr>
            <a:r>
              <a:rPr lang="en-US" sz="6400" dirty="0">
                <a:sym typeface="Arial Bold" charset="0"/>
              </a:rPr>
              <a:t>Exercise: Upload the </a:t>
            </a:r>
            <a:r>
              <a:rPr lang="en-US" sz="6400" dirty="0" smtClean="0"/>
              <a:t>hosts </a:t>
            </a:r>
            <a:r>
              <a:rPr lang="en-US" sz="6400" dirty="0" smtClean="0">
                <a:sym typeface="Arial Bold" charset="0"/>
              </a:rPr>
              <a:t>cookbook</a:t>
            </a:r>
            <a:endParaRPr lang="en-US" sz="64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hosts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28443727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a:solidFill>
                  <a:srgbClr val="FFFFFF"/>
                </a:solidFill>
                <a:latin typeface="Courier"/>
                <a:ea typeface="Courier"/>
                <a:cs typeface="Courier"/>
                <a:sym typeface="Courier"/>
              </a:rPr>
              <a:t> +#This file is managed by </a:t>
            </a:r>
            <a:r>
              <a:rPr lang="en-US" sz="1800" dirty="0" smtClean="0">
                <a:solidFill>
                  <a:srgbClr val="FFFFFF"/>
                </a:solidFill>
                <a:latin typeface="Courier"/>
                <a:ea typeface="Courier"/>
                <a:cs typeface="Courier"/>
                <a:sym typeface="Courier"/>
              </a:rPr>
              <a:t>the server C1263834251</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0.0.0.0    </a:t>
            </a:r>
            <a:r>
              <a:rPr lang="en-US" sz="1800" dirty="0" err="1">
                <a:solidFill>
                  <a:srgbClr val="FFFFFF"/>
                </a:solidFill>
                <a:latin typeface="Courier"/>
                <a:ea typeface="Courier"/>
                <a:cs typeface="Courier"/>
                <a:sym typeface="Courier"/>
              </a:rPr>
              <a:t>nytimes.com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a:t>
            </a:r>
            <a:r>
              <a:rPr lang="en-US" sz="1800" dirty="0" err="1">
                <a:solidFill>
                  <a:srgbClr val="FFFFFF"/>
                </a:solidFill>
                <a:latin typeface="Courier"/>
                <a:ea typeface="Courier"/>
                <a:cs typeface="Courier"/>
                <a:sym typeface="Courier"/>
              </a:rPr>
              <a:t>localhost</a:t>
            </a:r>
            <a:r>
              <a:rPr lang="en-US" sz="1800" dirty="0">
                <a:solidFill>
                  <a:srgbClr val="FFFFFF"/>
                </a:solidFill>
                <a:latin typeface="Courier"/>
                <a:ea typeface="Courier"/>
                <a:cs typeface="Courier"/>
                <a:sym typeface="Courier"/>
              </a:rPr>
              <a:t> name resolution is handled within DNS itself.</a:t>
            </a:r>
          </a:p>
          <a:p>
            <a:r>
              <a:rPr lang="en-US" sz="1800" dirty="0">
                <a:solidFill>
                  <a:srgbClr val="FFFFFF"/>
                </a:solidFill>
                <a:latin typeface="Courier"/>
                <a:ea typeface="Courier"/>
                <a:cs typeface="Courier"/>
                <a:sym typeface="Courier"/>
              </a:rPr>
              <a:t>        -#      127.0.0.1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a:t>
            </a:r>
            <a:r>
              <a:rPr lang="en-US" sz="1800" dirty="0" err="1">
                <a:solidFill>
                  <a:srgbClr val="FFFFFF"/>
                </a:solidFill>
                <a:latin typeface="Courier"/>
                <a:ea typeface="Courier"/>
                <a:cs typeface="Courier"/>
                <a:sym typeface="Courier"/>
              </a:rPr>
              <a:t>localhost</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[2014-02-25T03:14:58-08:00] INFO: Chef Run complete in 3.0888 seconds</a:t>
            </a:r>
          </a:p>
          <a:p>
            <a:r>
              <a:rPr lang="en-US" sz="1800" dirty="0">
                <a:solidFill>
                  <a:srgbClr val="FFFFFF"/>
                </a:solidFill>
                <a:latin typeface="Courier"/>
                <a:ea typeface="Courier"/>
                <a:cs typeface="Courier"/>
                <a:sym typeface="Courier"/>
              </a:rPr>
              <a:t>[2014-02-25T03:14:58-08:00] INFO: Removing cookbooks/</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/files/default/Default2.htm from the cache; it is no longer needed by chef-client.</a:t>
            </a: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Running handlers:</a:t>
            </a:r>
          </a:p>
          <a:p>
            <a:r>
              <a:rPr lang="en-US" sz="1800" dirty="0">
                <a:solidFill>
                  <a:srgbClr val="FFFFFF"/>
                </a:solidFill>
                <a:latin typeface="Courier"/>
                <a:ea typeface="Courier"/>
                <a:cs typeface="Courier"/>
                <a:sym typeface="Courier"/>
              </a:rPr>
              <a:t>[2014-02-25T03:14:58-08:00] INFO: Running report handlers</a:t>
            </a:r>
          </a:p>
          <a:p>
            <a:r>
              <a:rPr lang="en-US" sz="1800" dirty="0">
                <a:solidFill>
                  <a:srgbClr val="FFFFFF"/>
                </a:solidFill>
                <a:latin typeface="Courier"/>
                <a:ea typeface="Courier"/>
                <a:cs typeface="Courier"/>
                <a:sym typeface="Courier"/>
              </a:rPr>
              <a:t>Running handlers complete</a:t>
            </a:r>
          </a:p>
          <a:p>
            <a:r>
              <a:rPr lang="en-US" sz="1800" dirty="0">
                <a:solidFill>
                  <a:srgbClr val="FFFFFF"/>
                </a:solidFill>
                <a:latin typeface="Courier"/>
                <a:ea typeface="Courier"/>
                <a:cs typeface="Courier"/>
                <a:sym typeface="Courier"/>
              </a:rPr>
              <a:t>[2014-02-25T03:14:58-08:00] INFO: Report handlers complete</a:t>
            </a:r>
          </a:p>
          <a:p>
            <a:r>
              <a:rPr lang="en-US" sz="1800" dirty="0">
                <a:solidFill>
                  <a:srgbClr val="FFFFFF"/>
                </a:solidFill>
                <a:latin typeface="Courier"/>
                <a:ea typeface="Courier"/>
                <a:cs typeface="Courier"/>
                <a:sym typeface="Courier"/>
              </a:rPr>
              <a:t>Chef Client finished, 2/5 resources updated in 15.412866 seconds</a:t>
            </a:r>
          </a:p>
          <a:p>
            <a:r>
              <a:rPr lang="en-US" sz="1800" dirty="0">
                <a:solidFill>
                  <a:srgbClr val="FFFFFF"/>
                </a:solidFill>
                <a:latin typeface="Courier"/>
                <a:ea typeface="Courier"/>
                <a:cs typeface="Courier"/>
                <a:sym typeface="Courier"/>
              </a:rPr>
              <a:t>[2014-02-25T03:14:58-08:00] INFO: Sending resource update report (run-id: fcfcd6d8-3bf6-4965-b71c-caae1ef53ebf)</a:t>
            </a: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91172" name="Rectangle 4"/>
          <p:cNvSpPr>
            <a:spLocks/>
          </p:cNvSpPr>
          <p:nvPr/>
        </p:nvSpPr>
        <p:spPr bwMode="auto">
          <a:xfrm>
            <a:off x="1508272"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Tree>
    <p:extLst>
      <p:ext uri="{BB962C8B-B14F-4D97-AF65-F5344CB8AC3E}">
        <p14:creationId xmlns:p14="http://schemas.microsoft.com/office/powerpoint/2010/main" val="2695631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iterate type="lt">
                                    <p:tmPct val="100000"/>
                                  </p:iterate>
                                  <p:childTnLst>
                                    <p:set>
                                      <p:cBhvr>
                                        <p:cTn id="6" dur="1" fill="hold">
                                          <p:stCondLst>
                                            <p:cond delay="0"/>
                                          </p:stCondLst>
                                        </p:cTn>
                                        <p:tgtEl>
                                          <p:spTgt spid="391172"/>
                                        </p:tgtEl>
                                        <p:attrNameLst>
                                          <p:attrName>style.visibility</p:attrName>
                                        </p:attrNameLst>
                                      </p:cBhvr>
                                      <p:to>
                                        <p:strVal val="visible"/>
                                      </p:to>
                                    </p:set>
                                    <p:anim calcmode="lin" valueType="num">
                                      <p:cBhvr>
                                        <p:cTn id="7" dur="75" fill="hold"/>
                                        <p:tgtEl>
                                          <p:spTgt spid="391172"/>
                                        </p:tgtEl>
                                        <p:attrNameLst>
                                          <p:attrName>ppt_w</p:attrName>
                                        </p:attrNameLst>
                                      </p:cBhvr>
                                      <p:tavLst>
                                        <p:tav tm="0">
                                          <p:val>
                                            <p:strVal val="4*#ppt_w"/>
                                          </p:val>
                                        </p:tav>
                                        <p:tav tm="100000">
                                          <p:val>
                                            <p:strVal val="#ppt_w"/>
                                          </p:val>
                                        </p:tav>
                                      </p:tavLst>
                                    </p:anim>
                                    <p:anim calcmode="lin" valueType="num">
                                      <p:cBhvr>
                                        <p:cTn id="8" dur="75" fill="hold"/>
                                        <p:tgtEl>
                                          <p:spTgt spid="39117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4631830"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smtClean="0">
                <a:solidFill>
                  <a:srgbClr val="00FF00"/>
                </a:solidFill>
                <a:latin typeface="Courier"/>
                <a:ea typeface="Courier"/>
                <a:cs typeface="Courier"/>
                <a:sym typeface="Courier"/>
              </a:rPr>
              <a:t>remote@PS</a:t>
            </a:r>
            <a:r>
              <a:rPr lang="en-US" sz="3200" b="1" dirty="0" smtClean="0">
                <a:solidFill>
                  <a:srgbClr val="00FF00"/>
                </a:solidFill>
                <a:latin typeface="Courier"/>
                <a:ea typeface="Courier"/>
                <a:cs typeface="Courier"/>
                <a:sym typeface="Courier"/>
              </a:rPr>
              <a:t>\&gt;</a:t>
            </a:r>
            <a:r>
              <a:rPr lang="en-US" sz="3200" dirty="0" smtClean="0">
                <a:solidFill>
                  <a:srgbClr val="FFFFFF"/>
                </a:solidFill>
                <a:latin typeface="Courier"/>
                <a:ea typeface="Courier"/>
                <a:cs typeface="Courier"/>
                <a:sym typeface="Courier"/>
              </a:rPr>
              <a:t> </a:t>
            </a:r>
            <a:r>
              <a:rPr lang="en-US" sz="3200" dirty="0" err="1">
                <a:solidFill>
                  <a:srgbClr val="FFFFFF"/>
                </a:solidFill>
                <a:latin typeface="Courier"/>
                <a:ea typeface="Courier"/>
                <a:cs typeface="Courier"/>
                <a:sym typeface="Courier"/>
              </a:rPr>
              <a:t>gc</a:t>
            </a:r>
            <a:r>
              <a:rPr lang="en-US" sz="3200" dirty="0">
                <a:solidFill>
                  <a:srgbClr val="FFFFFF"/>
                </a:solidFill>
                <a:latin typeface="Courier"/>
                <a:ea typeface="Courier"/>
                <a:cs typeface="Courier"/>
                <a:sym typeface="Courier"/>
              </a:rPr>
              <a:t> C:\Windows\System32\drivers\</a:t>
            </a:r>
            <a:r>
              <a:rPr lang="en-US" sz="3200" dirty="0" err="1">
                <a:solidFill>
                  <a:srgbClr val="FFFFFF"/>
                </a:solidFill>
                <a:latin typeface="Courier"/>
                <a:ea typeface="Courier"/>
                <a:cs typeface="Courier"/>
                <a:sym typeface="Courier"/>
              </a:rPr>
              <a:t>etc</a:t>
            </a:r>
            <a:r>
              <a:rPr lang="en-US" sz="3200" dirty="0">
                <a:solidFill>
                  <a:srgbClr val="FFFFFF"/>
                </a:solidFill>
                <a:latin typeface="Courier"/>
                <a:ea typeface="Courier"/>
                <a:cs typeface="Courier"/>
                <a:sym typeface="Courier"/>
              </a:rPr>
              <a:t>\hosts</a:t>
            </a:r>
            <a:endParaRPr lang="en-US" sz="3200"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4196" name="Rectangle 3"/>
          <p:cNvSpPr>
            <a:spLocks/>
          </p:cNvSpPr>
          <p:nvPr/>
        </p:nvSpPr>
        <p:spPr bwMode="auto">
          <a:xfrm>
            <a:off x="825582" y="4572000"/>
            <a:ext cx="14606426" cy="3708400"/>
          </a:xfrm>
          <a:prstGeom prst="rect">
            <a:avLst/>
          </a:prstGeom>
          <a:solidFill>
            <a:srgbClr val="000000"/>
          </a:solidFill>
          <a:ln w="25400">
            <a:solidFill>
              <a:srgbClr val="3C4A59"/>
            </a:solidFill>
            <a:prstDash val="sysDot"/>
            <a:miter lim="800000"/>
            <a:headEnd/>
            <a:tailEnd/>
          </a:ln>
        </p:spPr>
        <p:txBody>
          <a:bodyPr lIns="0" tIns="0" rIns="0" bIns="0"/>
          <a:lstStyle/>
          <a:p>
            <a:r>
              <a:rPr lang="en-US" sz="3600" dirty="0" smtClean="0">
                <a:solidFill>
                  <a:srgbClr val="FFFFFF"/>
                </a:solidFill>
                <a:latin typeface="Courier"/>
                <a:ea typeface="Courier"/>
                <a:cs typeface="Courier"/>
                <a:sym typeface="Courier"/>
              </a:rPr>
              <a:t># </a:t>
            </a:r>
            <a:r>
              <a:rPr lang="en-US" sz="3600" dirty="0">
                <a:solidFill>
                  <a:srgbClr val="FFFFFF"/>
                </a:solidFill>
                <a:latin typeface="Courier"/>
                <a:ea typeface="Courier"/>
                <a:cs typeface="Courier"/>
                <a:sym typeface="Courier"/>
              </a:rPr>
              <a:t>This file is managed by the server C1263834251</a:t>
            </a:r>
            <a:endParaRPr lang="en-US" sz="3600" dirty="0" smtClean="0">
              <a:solidFill>
                <a:srgbClr val="FFFFFF"/>
              </a:solidFill>
              <a:latin typeface="Courier"/>
              <a:ea typeface="Courier"/>
              <a:cs typeface="Courier"/>
              <a:sym typeface="Courier"/>
            </a:endParaRPr>
          </a:p>
          <a:p>
            <a:r>
              <a:rPr lang="en-US" sz="3600" dirty="0" smtClean="0">
                <a:solidFill>
                  <a:srgbClr val="FFFFFF"/>
                </a:solidFill>
                <a:latin typeface="Courier"/>
                <a:ea typeface="Courier"/>
                <a:cs typeface="Courier"/>
                <a:sym typeface="Courier"/>
              </a:rPr>
              <a:t>    0.0.0.0    nytimes.com</a:t>
            </a:r>
            <a:endParaRPr lang="en-US" sz="36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66537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1"/>
          <p:cNvSpPr>
            <a:spLocks/>
          </p:cNvSpPr>
          <p:nvPr/>
        </p:nvSpPr>
        <p:spPr bwMode="auto">
          <a:xfrm>
            <a:off x="800178" y="1854199"/>
            <a:ext cx="15101016" cy="14768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b="1" dirty="0" err="1" smtClean="0">
                <a:solidFill>
                  <a:srgbClr val="00FF00"/>
                </a:solidFill>
                <a:latin typeface="Courier"/>
                <a:ea typeface="Courier"/>
                <a:cs typeface="Courier"/>
                <a:sym typeface="Courier"/>
              </a:rPr>
              <a:t>remote@PS</a:t>
            </a:r>
            <a:r>
              <a:rPr lang="en-US" b="1" dirty="0" smtClean="0">
                <a:solidFill>
                  <a:srgbClr val="00FF00"/>
                </a:solidFill>
                <a:latin typeface="Courier"/>
                <a:ea typeface="Courier"/>
                <a:cs typeface="Courier"/>
                <a:sym typeface="Courier"/>
              </a:rPr>
              <a:t>\&gt;</a:t>
            </a:r>
            <a:r>
              <a:rPr lang="en-US" dirty="0" smtClean="0">
                <a:solidFill>
                  <a:srgbClr val="FFFFFF"/>
                </a:solidFill>
                <a:latin typeface="Courier"/>
                <a:ea typeface="Courier"/>
                <a:cs typeface="Courier"/>
                <a:sym typeface="Courier"/>
              </a:rPr>
              <a:t> </a:t>
            </a:r>
            <a:r>
              <a:rPr lang="en-US" dirty="0" err="1" smtClean="0">
                <a:solidFill>
                  <a:srgbClr val="FFFFFF"/>
                </a:solidFill>
                <a:latin typeface="Courier"/>
                <a:ea typeface="Courier"/>
                <a:cs typeface="Courier"/>
                <a:sym typeface="Courier"/>
              </a:rPr>
              <a:t>gci</a:t>
            </a:r>
            <a:r>
              <a:rPr lang="en-US" dirty="0" smtClean="0">
                <a:solidFill>
                  <a:srgbClr val="FFFFFF"/>
                </a:solidFill>
                <a:latin typeface="Courier"/>
                <a:ea typeface="Courier"/>
                <a:cs typeface="Courier"/>
                <a:sym typeface="Courier"/>
              </a:rPr>
              <a:t> </a:t>
            </a:r>
            <a:r>
              <a:rPr lang="en-US" dirty="0">
                <a:solidFill>
                  <a:srgbClr val="FFFFFF"/>
                </a:solidFill>
                <a:latin typeface="Courier"/>
                <a:ea typeface="Courier"/>
                <a:cs typeface="Courier"/>
                <a:sym typeface="Courier"/>
              </a:rPr>
              <a:t>C:\</a:t>
            </a:r>
            <a:r>
              <a:rPr lang="en-US" dirty="0" smtClean="0">
                <a:solidFill>
                  <a:srgbClr val="FFFFFF"/>
                </a:solidFill>
                <a:latin typeface="Courier"/>
                <a:ea typeface="Courier"/>
                <a:cs typeface="Courier"/>
                <a:sym typeface="Courier"/>
              </a:rPr>
              <a:t>chef\backup\Windows\System32\drivers\etc</a:t>
            </a:r>
            <a:endParaRPr lang="en-US" dirty="0">
              <a:solidFill>
                <a:srgbClr val="FFFFFF"/>
              </a:solidFill>
              <a:latin typeface="Courier"/>
              <a:ea typeface="Courier"/>
              <a:cs typeface="Courier"/>
              <a:sym typeface="Courier"/>
            </a:endParaRPr>
          </a:p>
        </p:txBody>
      </p:sp>
      <p:sp>
        <p:nvSpPr>
          <p:cNvPr id="393218" name="Rectangle 2"/>
          <p:cNvSpPr>
            <a:spLocks noGrp="1" noChangeArrowheads="1"/>
          </p:cNvSpPr>
          <p:nvPr>
            <p:ph type="title"/>
          </p:nvPr>
        </p:nvSpPr>
        <p:spPr/>
        <p:txBody>
          <a:bodyPr/>
          <a:lstStyle/>
          <a:p>
            <a:pPr eaLnBrk="1" hangingPunct="1">
              <a:defRPr/>
            </a:pPr>
            <a:r>
              <a:rPr lang="en-US" sz="6000" dirty="0">
                <a:sym typeface="Arial Bold" charset="0"/>
              </a:rPr>
              <a:t>Exercise: Check </a:t>
            </a:r>
            <a:r>
              <a:rPr lang="en-US" sz="6000" dirty="0" smtClean="0">
                <a:sym typeface="Arial Bold" charset="0"/>
              </a:rPr>
              <a:t>automated backups</a:t>
            </a:r>
            <a:endParaRPr lang="en-US" sz="6000" dirty="0">
              <a:sym typeface="Arial Bold" charset="0"/>
            </a:endParaRPr>
          </a:p>
        </p:txBody>
      </p:sp>
      <p:sp>
        <p:nvSpPr>
          <p:cNvPr id="264196" name="Rectangle 3"/>
          <p:cNvSpPr>
            <a:spLocks/>
          </p:cNvSpPr>
          <p:nvPr/>
        </p:nvSpPr>
        <p:spPr bwMode="auto">
          <a:xfrm>
            <a:off x="825582" y="4572000"/>
            <a:ext cx="15075612" cy="3708400"/>
          </a:xfrm>
          <a:prstGeom prst="rect">
            <a:avLst/>
          </a:prstGeom>
          <a:solidFill>
            <a:srgbClr val="000000"/>
          </a:solidFill>
          <a:ln w="25400">
            <a:solidFill>
              <a:srgbClr val="3C4A59"/>
            </a:solidFill>
            <a:prstDash val="sysDot"/>
            <a:miter lim="800000"/>
            <a:headEnd/>
            <a:tailEnd/>
          </a:ln>
        </p:spPr>
        <p:txBody>
          <a:bodyPr lIns="0" tIns="0" rIns="0" bIns="0"/>
          <a:lstStyle/>
          <a:p>
            <a:pPr lvl="1"/>
            <a:endParaRPr lang="en-US" sz="2400" dirty="0" smtClean="0">
              <a:solidFill>
                <a:srgbClr val="FFFFFF"/>
              </a:solidFill>
              <a:latin typeface="Courier"/>
              <a:ea typeface="Courier"/>
              <a:cs typeface="Courier"/>
              <a:sym typeface="Courier"/>
            </a:endParaRPr>
          </a:p>
          <a:p>
            <a:pPr lvl="1"/>
            <a:r>
              <a:rPr lang="en-US" sz="2400" dirty="0" smtClean="0">
                <a:solidFill>
                  <a:srgbClr val="FFFFFF"/>
                </a:solidFill>
                <a:latin typeface="Courier"/>
                <a:ea typeface="Courier"/>
                <a:cs typeface="Courier"/>
                <a:sym typeface="Courier"/>
              </a:rPr>
              <a:t>Mode                </a:t>
            </a:r>
            <a:r>
              <a:rPr lang="en-US" sz="2400" dirty="0" err="1">
                <a:solidFill>
                  <a:srgbClr val="FFFFFF"/>
                </a:solidFill>
                <a:latin typeface="Courier"/>
                <a:ea typeface="Courier"/>
                <a:cs typeface="Courier"/>
                <a:sym typeface="Courier"/>
              </a:rPr>
              <a:t>LastWriteTime</a:t>
            </a:r>
            <a:r>
              <a:rPr lang="en-US" sz="2400" dirty="0">
                <a:solidFill>
                  <a:srgbClr val="FFFFFF"/>
                </a:solidFill>
                <a:latin typeface="Courier"/>
                <a:ea typeface="Courier"/>
                <a:cs typeface="Courier"/>
                <a:sym typeface="Courier"/>
              </a:rPr>
              <a:t>     Length Name</a:t>
            </a:r>
          </a:p>
          <a:p>
            <a:pPr lvl="1"/>
            <a:r>
              <a:rPr lang="is-IS" sz="2400" dirty="0">
                <a:solidFill>
                  <a:srgbClr val="FFFFFF"/>
                </a:solidFill>
                <a:latin typeface="Courier"/>
                <a:ea typeface="Courier"/>
                <a:cs typeface="Courier"/>
                <a:sym typeface="Courier"/>
              </a:rPr>
              <a:t>----                -------------     ------ ----</a:t>
            </a:r>
          </a:p>
          <a:p>
            <a:pPr lvl="1"/>
            <a:r>
              <a:rPr lang="is-IS" sz="2400" dirty="0">
                <a:solidFill>
                  <a:srgbClr val="FFFFFF"/>
                </a:solidFill>
                <a:latin typeface="Courier"/>
                <a:ea typeface="Courier"/>
                <a:cs typeface="Courier"/>
                <a:sym typeface="Courier"/>
              </a:rPr>
              <a:t>-a---         7/25/2012  10:26 PM        824 hosts.chef-20140915064107.982388</a:t>
            </a:r>
            <a:endParaRPr lang="en-US" sz="24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144314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rgbClr val="00FF00"/>
                </a:solidFill>
                <a:latin typeface="Courier"/>
                <a:ea typeface="Courier"/>
                <a:cs typeface="Courier"/>
                <a:sym typeface="Courier"/>
              </a:rPr>
              <a:t>PS\&gt; </a:t>
            </a:r>
            <a:r>
              <a:rPr lang="en-US" sz="4400" dirty="0">
                <a:solidFill>
                  <a:srgbClr val="FFFFFF"/>
                </a:solidFill>
                <a:latin typeface="Courier"/>
                <a:ea typeface="Courier"/>
                <a:cs typeface="Courier"/>
                <a:sym typeface="Courier"/>
              </a:rPr>
              <a:t>knife </a:t>
            </a:r>
            <a:r>
              <a:rPr lang="en-US" sz="4400" dirty="0" smtClean="0">
                <a:solidFill>
                  <a:srgbClr val="FFFFFF"/>
                </a:solidFill>
                <a:latin typeface="Courier"/>
                <a:ea typeface="Courier"/>
                <a:cs typeface="Courier"/>
                <a:sym typeface="Courier"/>
              </a:rPr>
              <a:t>search </a:t>
            </a:r>
            <a:r>
              <a:rPr lang="en-US" sz="4400" dirty="0">
                <a:solidFill>
                  <a:srgbClr val="FFFFFF"/>
                </a:solidFill>
                <a:latin typeface="Courier"/>
                <a:ea typeface="Courier"/>
                <a:cs typeface="Courier"/>
                <a:sym typeface="Courier"/>
              </a:rPr>
              <a:t>node "*:*" -a datacenter</a:t>
            </a:r>
          </a:p>
        </p:txBody>
      </p:sp>
      <p:sp>
        <p:nvSpPr>
          <p:cNvPr id="394242" name="Rectangle 2"/>
          <p:cNvSpPr>
            <a:spLocks noGrp="1" noChangeArrowheads="1"/>
          </p:cNvSpPr>
          <p:nvPr>
            <p:ph type="title"/>
          </p:nvPr>
        </p:nvSpPr>
        <p:spPr>
          <a:xfrm>
            <a:off x="800274" y="177800"/>
            <a:ext cx="14657233" cy="1193800"/>
          </a:xfrm>
        </p:spPr>
        <p:txBody>
          <a:bodyPr/>
          <a:lstStyle/>
          <a:p>
            <a:pPr eaLnBrk="1" hangingPunct="1">
              <a:defRPr/>
            </a:pPr>
            <a:r>
              <a:rPr lang="en-US" sz="4800" dirty="0">
                <a:sym typeface="Arial Bold" charset="0"/>
              </a:rPr>
              <a:t>Exercise: </a:t>
            </a:r>
            <a:r>
              <a:rPr lang="en-US" sz="4800" dirty="0" smtClean="0">
                <a:sym typeface="Arial Bold" charset="0"/>
              </a:rPr>
              <a:t>Show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65220" name="Rectangle 3"/>
          <p:cNvSpPr>
            <a:spLocks/>
          </p:cNvSpPr>
          <p:nvPr/>
        </p:nvSpPr>
        <p:spPr bwMode="auto">
          <a:xfrm>
            <a:off x="825582" y="3657600"/>
            <a:ext cx="14606426" cy="51816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1 items </a:t>
            </a:r>
            <a:r>
              <a:rPr lang="en-US" sz="4800" dirty="0" smtClean="0">
                <a:solidFill>
                  <a:srgbClr val="FFFFFF"/>
                </a:solidFill>
                <a:latin typeface="Courier"/>
                <a:ea typeface="Courier"/>
                <a:cs typeface="Courier"/>
                <a:sym typeface="Courier"/>
              </a:rPr>
              <a:t>found</a:t>
            </a:r>
          </a:p>
          <a:p>
            <a:r>
              <a:rPr lang="en-US" sz="4800" dirty="0" smtClean="0">
                <a:solidFill>
                  <a:srgbClr val="FFFFFF"/>
                </a:solidFill>
                <a:latin typeface="Courier"/>
                <a:ea typeface="Courier"/>
                <a:cs typeface="Courier"/>
                <a:sym typeface="Courier"/>
              </a:rPr>
              <a:t>node1: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china</a:t>
            </a:r>
          </a:p>
        </p:txBody>
      </p:sp>
    </p:spTree>
    <p:extLst>
      <p:ext uri="{BB962C8B-B14F-4D97-AF65-F5344CB8AC3E}">
        <p14:creationId xmlns:p14="http://schemas.microsoft.com/office/powerpoint/2010/main" val="37494105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1"/>
          <p:cNvSpPr>
            <a:spLocks/>
          </p:cNvSpPr>
          <p:nvPr/>
        </p:nvSpPr>
        <p:spPr bwMode="auto">
          <a:xfrm>
            <a:off x="838282" y="2457450"/>
            <a:ext cx="14631830" cy="10287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4100" dirty="0" smtClean="0">
                <a:latin typeface="Courier"/>
                <a:ea typeface="Courier"/>
                <a:cs typeface="Courier"/>
                <a:sym typeface="Courier"/>
              </a:rPr>
              <a:t>default[</a:t>
            </a:r>
            <a:r>
              <a:rPr lang="en-US" sz="4100" dirty="0" smtClean="0">
                <a:solidFill>
                  <a:srgbClr val="C4413D"/>
                </a:solidFill>
                <a:latin typeface="Courier"/>
                <a:ea typeface="Courier"/>
                <a:cs typeface="Courier"/>
                <a:sym typeface="Courier"/>
              </a:rPr>
              <a:t>"datacenter"</a:t>
            </a:r>
            <a:r>
              <a:rPr lang="en-US" sz="4100" dirty="0" smtClean="0">
                <a:latin typeface="Courier"/>
                <a:ea typeface="Courier"/>
                <a:cs typeface="Courier"/>
                <a:sym typeface="Courier"/>
              </a:rPr>
              <a:t>][</a:t>
            </a:r>
            <a:r>
              <a:rPr lang="en-US" sz="4100" dirty="0" smtClean="0">
                <a:solidFill>
                  <a:srgbClr val="C4413D"/>
                </a:solidFill>
                <a:latin typeface="Courier"/>
                <a:ea typeface="Courier"/>
                <a:cs typeface="Courier"/>
                <a:sym typeface="Courier"/>
              </a:rPr>
              <a:t>"location"</a:t>
            </a:r>
            <a:r>
              <a:rPr lang="en-US" sz="4100" dirty="0" smtClean="0">
                <a:latin typeface="Courier"/>
                <a:ea typeface="Courier"/>
                <a:cs typeface="Courier"/>
                <a:sym typeface="Courier"/>
              </a:rPr>
              <a:t>] =</a:t>
            </a:r>
            <a:r>
              <a:rPr lang="en-US" sz="4100" dirty="0" smtClean="0">
                <a:solidFill>
                  <a:srgbClr val="C4413D"/>
                </a:solidFill>
                <a:latin typeface="Courier"/>
                <a:ea typeface="Courier"/>
                <a:cs typeface="Courier"/>
                <a:sym typeface="Courier"/>
              </a:rPr>
              <a:t> "</a:t>
            </a:r>
            <a:r>
              <a:rPr lang="en-US" sz="4100" dirty="0" err="1" smtClean="0">
                <a:solidFill>
                  <a:srgbClr val="C4413D"/>
                </a:solidFill>
                <a:latin typeface="Courier"/>
                <a:ea typeface="Courier"/>
                <a:cs typeface="Courier"/>
                <a:sym typeface="Courier"/>
              </a:rPr>
              <a:t>russia</a:t>
            </a:r>
            <a:r>
              <a:rPr lang="en-US" sz="4100" dirty="0" smtClean="0">
                <a:solidFill>
                  <a:srgbClr val="C4413D"/>
                </a:solidFill>
                <a:latin typeface="Courier"/>
                <a:ea typeface="Courier"/>
                <a:cs typeface="Courier"/>
                <a:sym typeface="Courier"/>
              </a:rPr>
              <a:t>"</a:t>
            </a:r>
            <a:endParaRPr lang="en-US" sz="4100" dirty="0">
              <a:solidFill>
                <a:srgbClr val="C4413D"/>
              </a:solidFill>
              <a:latin typeface="Courier"/>
              <a:ea typeface="Courier"/>
              <a:cs typeface="Courier"/>
              <a:sym typeface="Courier"/>
            </a:endParaRPr>
          </a:p>
        </p:txBody>
      </p:sp>
      <p:sp>
        <p:nvSpPr>
          <p:cNvPr id="232451" name="Rectangle 2"/>
          <p:cNvSpPr>
            <a:spLocks/>
          </p:cNvSpPr>
          <p:nvPr/>
        </p:nvSpPr>
        <p:spPr bwMode="auto">
          <a:xfrm>
            <a:off x="1357447"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32452" name="Rectangle 3"/>
          <p:cNvSpPr>
            <a:spLocks/>
          </p:cNvSpPr>
          <p:nvPr/>
        </p:nvSpPr>
        <p:spPr bwMode="auto">
          <a:xfrm>
            <a:off x="5048743" y="1638301"/>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smtClean="0">
                <a:latin typeface="Courier"/>
                <a:ea typeface="Courier"/>
                <a:cs typeface="Courier"/>
                <a:sym typeface="Courier"/>
              </a:rPr>
              <a:t>cookbooks\datacenter\attributes\</a:t>
            </a:r>
            <a:r>
              <a:rPr lang="en-US" dirty="0" err="1" smtClean="0">
                <a:latin typeface="Courier"/>
                <a:ea typeface="Courier"/>
                <a:cs typeface="Courier"/>
                <a:sym typeface="Courier"/>
              </a:rPr>
              <a:t>default.rb</a:t>
            </a:r>
            <a:endParaRPr lang="en-US" dirty="0">
              <a:solidFill>
                <a:schemeClr val="tx1"/>
              </a:solidFill>
              <a:latin typeface="Courier"/>
              <a:ea typeface="Courier"/>
              <a:cs typeface="Courier"/>
              <a:sym typeface="Courier"/>
            </a:endParaRPr>
          </a:p>
        </p:txBody>
      </p:sp>
      <p:sp>
        <p:nvSpPr>
          <p:cNvPr id="232453" name="Rectangle 4"/>
          <p:cNvSpPr>
            <a:spLocks/>
          </p:cNvSpPr>
          <p:nvPr/>
        </p:nvSpPr>
        <p:spPr bwMode="auto">
          <a:xfrm>
            <a:off x="6642749" y="3632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340997" name="Rectangle 5"/>
          <p:cNvSpPr>
            <a:spLocks noGrp="1" noChangeArrowheads="1"/>
          </p:cNvSpPr>
          <p:nvPr>
            <p:ph type="title"/>
          </p:nvPr>
        </p:nvSpPr>
        <p:spPr/>
        <p:txBody>
          <a:bodyPr/>
          <a:lstStyle/>
          <a:p>
            <a:pPr>
              <a:defRPr/>
            </a:pPr>
            <a:r>
              <a:rPr lang="en-US" sz="4400" dirty="0"/>
              <a:t>Exercise: Change your node's Location</a:t>
            </a:r>
            <a:endParaRPr lang="en-US" sz="4400" dirty="0">
              <a:sym typeface="Arial Bold" charset="0"/>
            </a:endParaRPr>
          </a:p>
        </p:txBody>
      </p:sp>
    </p:spTree>
    <p:extLst>
      <p:ext uri="{BB962C8B-B14F-4D97-AF65-F5344CB8AC3E}">
        <p14:creationId xmlns:p14="http://schemas.microsoft.com/office/powerpoint/2010/main" val="3861390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00FF00"/>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smtClean="0">
                <a:solidFill>
                  <a:srgbClr val="FFFFFF"/>
                </a:solidFill>
                <a:latin typeface="Courier"/>
                <a:ea typeface="Courier"/>
                <a:cs typeface="Courier"/>
                <a:sym typeface="Courier"/>
              </a:rPr>
              <a:t>datacenter</a:t>
            </a:r>
            <a:endParaRPr lang="en-US" sz="4800" dirty="0">
              <a:solidFill>
                <a:srgbClr val="FFFFFF"/>
              </a:solidFill>
              <a:latin typeface="Courier"/>
              <a:ea typeface="Courier"/>
              <a:cs typeface="Courier"/>
              <a:sym typeface="Courier"/>
            </a:endParaRPr>
          </a:p>
        </p:txBody>
      </p:sp>
      <p:sp>
        <p:nvSpPr>
          <p:cNvPr id="390146" name="Rectangle 2"/>
          <p:cNvSpPr>
            <a:spLocks noGrp="1" noChangeArrowheads="1"/>
          </p:cNvSpPr>
          <p:nvPr>
            <p:ph type="title"/>
          </p:nvPr>
        </p:nvSpPr>
        <p:spPr>
          <a:xfrm>
            <a:off x="800274" y="177800"/>
            <a:ext cx="15253320" cy="1117600"/>
          </a:xfrm>
        </p:spPr>
        <p:txBody>
          <a:bodyPr/>
          <a:lstStyle/>
          <a:p>
            <a:pPr eaLnBrk="1" hangingPunct="1">
              <a:defRPr/>
            </a:pPr>
            <a:r>
              <a:rPr lang="en-US" sz="6000" dirty="0">
                <a:sym typeface="Arial Bold" charset="0"/>
              </a:rPr>
              <a:t>Exercise: Upload the </a:t>
            </a:r>
            <a:r>
              <a:rPr lang="en-US" sz="6000" dirty="0" smtClean="0"/>
              <a:t>datacenter </a:t>
            </a:r>
            <a:r>
              <a:rPr lang="en-US" sz="6000" dirty="0" smtClean="0">
                <a:sym typeface="Arial Bold" charset="0"/>
              </a:rPr>
              <a:t>cookbook</a:t>
            </a:r>
            <a:endParaRPr lang="en-US" sz="6000" dirty="0">
              <a:sym typeface="Arial Bold" charset="0"/>
            </a:endParaRPr>
          </a:p>
        </p:txBody>
      </p:sp>
      <p:sp>
        <p:nvSpPr>
          <p:cNvPr id="262148" name="Rectangle 3"/>
          <p:cNvSpPr>
            <a:spLocks/>
          </p:cNvSpPr>
          <p:nvPr/>
        </p:nvSpPr>
        <p:spPr bwMode="auto">
          <a:xfrm>
            <a:off x="819237" y="3657600"/>
            <a:ext cx="14606426" cy="4876800"/>
          </a:xfrm>
          <a:prstGeom prst="rect">
            <a:avLst/>
          </a:prstGeom>
          <a:solidFill>
            <a:srgbClr val="000000"/>
          </a:solidFill>
          <a:ln w="25400">
            <a:solidFill>
              <a:srgbClr val="3C4A59"/>
            </a:solidFill>
            <a:prstDash val="sysDot"/>
            <a:miter lim="800000"/>
            <a:headEnd/>
            <a:tailEnd/>
          </a:ln>
        </p:spPr>
        <p:txBody>
          <a:bodyPr lIns="0" tIns="0" rIns="0" bIns="0"/>
          <a:lstStyle/>
          <a:p>
            <a:endParaRPr lang="en-US" sz="4800" dirty="0" smtClean="0">
              <a:solidFill>
                <a:srgbClr val="FFFFFF"/>
              </a:solidFill>
              <a:latin typeface="Courier"/>
              <a:ea typeface="Courier"/>
              <a:cs typeface="Courier"/>
              <a:sym typeface="Courier"/>
            </a:endParaRPr>
          </a:p>
          <a:p>
            <a:r>
              <a:rPr lang="en-US" sz="4800" dirty="0" smtClean="0">
                <a:solidFill>
                  <a:srgbClr val="FFFFFF"/>
                </a:solidFill>
                <a:latin typeface="Courier"/>
                <a:ea typeface="Courier"/>
                <a:cs typeface="Courier"/>
                <a:sym typeface="Courier"/>
              </a:rPr>
              <a:t>Uploading datacenter    [</a:t>
            </a:r>
            <a:r>
              <a:rPr lang="en-US" sz="4800" dirty="0">
                <a:solidFill>
                  <a:srgbClr val="FFFFFF"/>
                </a:solidFill>
                <a:latin typeface="Courier"/>
                <a:ea typeface="Courier"/>
                <a:cs typeface="Courier"/>
                <a:sym typeface="Courier"/>
              </a:rPr>
              <a:t>0.1.0]</a:t>
            </a:r>
          </a:p>
          <a:p>
            <a:r>
              <a:rPr lang="en-US" sz="4800" dirty="0">
                <a:solidFill>
                  <a:srgbClr val="FFFFFF"/>
                </a:solidFill>
                <a:latin typeface="Courier"/>
                <a:ea typeface="Courier"/>
                <a:cs typeface="Courier"/>
                <a:sym typeface="Courier"/>
              </a:rPr>
              <a:t>Uploaded 1 cookbook.</a:t>
            </a:r>
          </a:p>
        </p:txBody>
      </p:sp>
    </p:spTree>
    <p:extLst>
      <p:ext uri="{BB962C8B-B14F-4D97-AF65-F5344CB8AC3E}">
        <p14:creationId xmlns:p14="http://schemas.microsoft.com/office/powerpoint/2010/main" val="18969456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390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5"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6693554"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098" name="Rectangle 2"/>
          <p:cNvSpPr>
            <a:spLocks/>
          </p:cNvSpPr>
          <p:nvPr/>
        </p:nvSpPr>
        <p:spPr bwMode="auto">
          <a:xfrm>
            <a:off x="8247868" y="30040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2099" name="AutoShape 3"/>
          <p:cNvSpPr>
            <a:spLocks/>
          </p:cNvSpPr>
          <p:nvPr/>
        </p:nvSpPr>
        <p:spPr bwMode="auto">
          <a:xfrm>
            <a:off x="6693554"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0" name="Rectangle 4"/>
          <p:cNvSpPr>
            <a:spLocks/>
          </p:cNvSpPr>
          <p:nvPr/>
        </p:nvSpPr>
        <p:spPr bwMode="auto">
          <a:xfrm>
            <a:off x="8243106" y="4566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2101" name="AutoShape 5"/>
          <p:cNvSpPr>
            <a:spLocks/>
          </p:cNvSpPr>
          <p:nvPr/>
        </p:nvSpPr>
        <p:spPr bwMode="auto">
          <a:xfrm>
            <a:off x="5131301" y="415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2" name="AutoShape 6"/>
          <p:cNvSpPr>
            <a:spLocks/>
          </p:cNvSpPr>
          <p:nvPr/>
        </p:nvSpPr>
        <p:spPr bwMode="auto">
          <a:xfrm>
            <a:off x="5131301" y="2590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2103" name="Rectangle 7"/>
          <p:cNvSpPr>
            <a:spLocks noGrp="1" noChangeArrowheads="1"/>
          </p:cNvSpPr>
          <p:nvPr>
            <p:ph type="title"/>
          </p:nvPr>
        </p:nvSpPr>
        <p:spPr>
          <a:ln/>
        </p:spPr>
        <p:txBody>
          <a:bodyPr/>
          <a:lstStyle/>
          <a:p>
            <a:r>
              <a:rPr lang="en-US"/>
              <a:t>Application server redundancy</a:t>
            </a:r>
          </a:p>
        </p:txBody>
      </p:sp>
    </p:spTree>
    <p:extLst>
      <p:ext uri="{BB962C8B-B14F-4D97-AF65-F5344CB8AC3E}">
        <p14:creationId xmlns:p14="http://schemas.microsoft.com/office/powerpoint/2010/main" val="37847396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err="1" smtClean="0">
                <a:solidFill>
                  <a:schemeClr val="bg1"/>
                </a:solidFill>
                <a:latin typeface="Courier"/>
                <a:ea typeface="Courier"/>
                <a:cs typeface="Courier"/>
                <a:sym typeface="Courier"/>
              </a:rPr>
              <a:t>remote@PS</a:t>
            </a:r>
            <a:r>
              <a:rPr lang="en-US" sz="4800"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0038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268292" name="Rectangle 3"/>
          <p:cNvSpPr>
            <a:spLocks/>
          </p:cNvSpPr>
          <p:nvPr/>
        </p:nvSpPr>
        <p:spPr bwMode="auto">
          <a:xfrm>
            <a:off x="825582" y="3314700"/>
            <a:ext cx="14606426" cy="5637914"/>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2000" dirty="0">
                <a:solidFill>
                  <a:srgbClr val="FFFFFF"/>
                </a:solidFill>
                <a:latin typeface="Courier"/>
                <a:ea typeface="Courier"/>
                <a:cs typeface="Courier"/>
                <a:sym typeface="Courier"/>
              </a:rPr>
              <a:t> *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create[2014-02-25T03:26:02-08:00] INFO: Processing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action create (hosts::default line 9)</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backed up to c:/chef/backup\Windows\System32\drivers\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\hosts.chef-20140225032602.580921</a:t>
            </a:r>
          </a:p>
          <a:p>
            <a:r>
              <a:rPr lang="en-US" sz="2000" dirty="0">
                <a:solidFill>
                  <a:srgbClr val="FFFFFF"/>
                </a:solidFill>
                <a:latin typeface="Courier"/>
                <a:ea typeface="Courier"/>
                <a:cs typeface="Courier"/>
                <a:sym typeface="Courier"/>
              </a:rPr>
              <a:t>[2014-02-25T03:26:02-08:00] INFO: template[C:\Windows\System32\drivers\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updated file contents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a:t>
            </a: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    - update content in file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from 94a261 to 1f8bdf</a:t>
            </a:r>
          </a:p>
          <a:p>
            <a:r>
              <a:rPr lang="en-US" sz="2000" dirty="0">
                <a:solidFill>
                  <a:srgbClr val="FFFFFF"/>
                </a:solidFill>
                <a:latin typeface="Courier"/>
                <a:ea typeface="Courier"/>
                <a:cs typeface="Courier"/>
                <a:sym typeface="Courier"/>
              </a:rPr>
              <a:t>        --- C:\Windows\System32\drivers\</a:t>
            </a:r>
            <a:r>
              <a:rPr lang="en-US" sz="2000" dirty="0" err="1">
                <a:solidFill>
                  <a:srgbClr val="FFFFFF"/>
                </a:solidFill>
                <a:latin typeface="Courier"/>
                <a:ea typeface="Courier"/>
                <a:cs typeface="Courier"/>
                <a:sym typeface="Courier"/>
              </a:rPr>
              <a:t>etc</a:t>
            </a:r>
            <a:r>
              <a:rPr lang="en-US" sz="2000" dirty="0">
                <a:solidFill>
                  <a:srgbClr val="FFFFFF"/>
                </a:solidFill>
                <a:latin typeface="Courier"/>
                <a:ea typeface="Courier"/>
                <a:cs typeface="Courier"/>
                <a:sym typeface="Courier"/>
              </a:rPr>
              <a:t>\hosts       2014-02-25 03:14:57.000000000 -0800</a:t>
            </a:r>
          </a:p>
          <a:p>
            <a:r>
              <a:rPr lang="en-US" sz="2000" dirty="0">
                <a:solidFill>
                  <a:srgbClr val="FFFFFF"/>
                </a:solidFill>
                <a:latin typeface="Courier"/>
                <a:ea typeface="Courier"/>
                <a:cs typeface="Courier"/>
                <a:sym typeface="Courier"/>
              </a:rPr>
              <a:t>        +++ C:/Users/chef/</a:t>
            </a:r>
            <a:r>
              <a:rPr lang="en-US" sz="2000" dirty="0" err="1">
                <a:solidFill>
                  <a:srgbClr val="FFFFFF"/>
                </a:solidFill>
                <a:latin typeface="Courier"/>
                <a:ea typeface="Courier"/>
                <a:cs typeface="Courier"/>
                <a:sym typeface="Courier"/>
              </a:rPr>
              <a:t>AppData</a:t>
            </a:r>
            <a:r>
              <a:rPr lang="en-US" sz="2000" dirty="0">
                <a:solidFill>
                  <a:srgbClr val="FFFFFF"/>
                </a:solidFill>
                <a:latin typeface="Courier"/>
                <a:ea typeface="Courier"/>
                <a:cs typeface="Courier"/>
                <a:sym typeface="Courier"/>
              </a:rPr>
              <a:t>/Local/Temp/4/chef-rendered-template20140225-4940-1y6uwwv      2014-02-25 03:26:02.000000000 -0800</a:t>
            </a:r>
          </a:p>
          <a:p>
            <a:r>
              <a:rPr lang="en-US" sz="2000" dirty="0">
                <a:solidFill>
                  <a:srgbClr val="FFFFFF"/>
                </a:solidFill>
                <a:latin typeface="Courier"/>
                <a:ea typeface="Courier"/>
                <a:cs typeface="Courier"/>
                <a:sym typeface="Courier"/>
              </a:rPr>
              <a:t>        @@ -1,4 +1,3 @@</a:t>
            </a:r>
          </a:p>
          <a:p>
            <a:r>
              <a:rPr lang="en-US" sz="2000" dirty="0">
                <a:solidFill>
                  <a:srgbClr val="FFFFFF"/>
                </a:solidFill>
                <a:latin typeface="Courier"/>
                <a:ea typeface="Courier"/>
                <a:cs typeface="Courier"/>
                <a:sym typeface="Courier"/>
              </a:rPr>
              <a:t>         #This file is managed by server at C1263834251</a:t>
            </a:r>
          </a:p>
          <a:p>
            <a:r>
              <a:rPr lang="en-US" sz="2000" dirty="0">
                <a:solidFill>
                  <a:srgbClr val="FFFFFF"/>
                </a:solidFill>
                <a:latin typeface="Courier"/>
                <a:ea typeface="Courier"/>
                <a:cs typeface="Courier"/>
                <a:sym typeface="Courier"/>
              </a:rPr>
              <a:t>        -    0.0.0.0    </a:t>
            </a:r>
            <a:r>
              <a:rPr lang="en-US" sz="2000" dirty="0" err="1">
                <a:solidFill>
                  <a:srgbClr val="FFFFFF"/>
                </a:solidFill>
                <a:latin typeface="Courier"/>
                <a:ea typeface="Courier"/>
                <a:cs typeface="Courier"/>
                <a:sym typeface="Courier"/>
              </a:rPr>
              <a:t>nytimes.com</a:t>
            </a:r>
            <a:endParaRPr lang="en-US" sz="2000" dirty="0">
              <a:solidFill>
                <a:srgbClr val="FFFFFF"/>
              </a:solidFill>
              <a:latin typeface="Courier"/>
              <a:ea typeface="Courier"/>
              <a:cs typeface="Courier"/>
              <a:sym typeface="Courier"/>
            </a:endParaRPr>
          </a:p>
          <a:p>
            <a:endParaRPr lang="en-US" sz="2000" dirty="0">
              <a:solidFill>
                <a:srgbClr val="FFFFFF"/>
              </a:solidFill>
              <a:latin typeface="Courier"/>
              <a:ea typeface="Courier"/>
              <a:cs typeface="Courier"/>
              <a:sym typeface="Courier"/>
            </a:endParaRPr>
          </a:p>
          <a:p>
            <a:r>
              <a:rPr lang="en-US" sz="2000" dirty="0">
                <a:solidFill>
                  <a:srgbClr val="FFFFFF"/>
                </a:solidFill>
                <a:latin typeface="Courier"/>
                <a:ea typeface="Courier"/>
                <a:cs typeface="Courier"/>
                <a:sym typeface="Courier"/>
              </a:rPr>
              <a:t>[2014-02-25T03:26:03-08:00] INFO: Chef Run complete in 3.338407 seconds</a:t>
            </a:r>
          </a:p>
        </p:txBody>
      </p:sp>
    </p:spTree>
    <p:extLst>
      <p:ext uri="{BB962C8B-B14F-4D97-AF65-F5344CB8AC3E}">
        <p14:creationId xmlns:p14="http://schemas.microsoft.com/office/powerpoint/2010/main" val="3650926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
          <p:cNvSpPr>
            <a:spLocks/>
          </p:cNvSpPr>
          <p:nvPr/>
        </p:nvSpPr>
        <p:spPr bwMode="auto">
          <a:xfrm>
            <a:off x="812880" y="1854200"/>
            <a:ext cx="14657232" cy="1422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b="1" dirty="0" err="1">
                <a:solidFill>
                  <a:schemeClr val="bg1"/>
                </a:solidFill>
                <a:latin typeface="Courier"/>
                <a:ea typeface="Courier"/>
                <a:cs typeface="Courier"/>
                <a:sym typeface="Courier"/>
              </a:rPr>
              <a:t>remote@PS</a:t>
            </a:r>
            <a:r>
              <a:rPr lang="en-US" sz="3200" b="1" dirty="0">
                <a:solidFill>
                  <a:schemeClr val="bg1"/>
                </a:solidFill>
                <a:latin typeface="Courier"/>
                <a:ea typeface="Courier"/>
                <a:cs typeface="Courier"/>
                <a:sym typeface="Courier"/>
              </a:rPr>
              <a:t>\&gt;</a:t>
            </a:r>
            <a:r>
              <a:rPr lang="en-US" sz="3200" dirty="0" smtClean="0">
                <a:solidFill>
                  <a:srgbClr val="00FF00"/>
                </a:solidFill>
                <a:latin typeface="Courier"/>
                <a:ea typeface="Courier"/>
                <a:cs typeface="Courier"/>
                <a:sym typeface="Courier"/>
              </a:rPr>
              <a:t> </a:t>
            </a:r>
            <a:r>
              <a:rPr lang="en-US" sz="3200" dirty="0" err="1" smtClean="0">
                <a:solidFill>
                  <a:srgbClr val="FFFFFF"/>
                </a:solidFill>
                <a:latin typeface="Courier"/>
                <a:ea typeface="Courier"/>
                <a:cs typeface="Courier"/>
                <a:sym typeface="Courier"/>
              </a:rPr>
              <a:t>gc</a:t>
            </a:r>
            <a:r>
              <a:rPr lang="en-US" sz="3200" dirty="0" smtClean="0">
                <a:solidFill>
                  <a:srgbClr val="FFFFFF"/>
                </a:solidFill>
                <a:latin typeface="Courier"/>
                <a:ea typeface="Courier"/>
                <a:cs typeface="Courier"/>
                <a:sym typeface="Courier"/>
              </a:rPr>
              <a:t> C</a:t>
            </a:r>
            <a:r>
              <a:rPr lang="en-US" sz="3200" dirty="0">
                <a:solidFill>
                  <a:srgbClr val="FFFFFF"/>
                </a:solidFill>
                <a:latin typeface="Courier"/>
                <a:ea typeface="Courier"/>
                <a:cs typeface="Courier"/>
                <a:sym typeface="Courier"/>
              </a:rPr>
              <a:t>:\Windows\System32\drivers\etc\hosts</a:t>
            </a:r>
          </a:p>
        </p:txBody>
      </p:sp>
      <p:sp>
        <p:nvSpPr>
          <p:cNvPr id="402434" name="Rectangle 2"/>
          <p:cNvSpPr>
            <a:spLocks noGrp="1" noChangeArrowheads="1"/>
          </p:cNvSpPr>
          <p:nvPr>
            <p:ph type="title"/>
          </p:nvPr>
        </p:nvSpPr>
        <p:spPr/>
        <p:txBody>
          <a:bodyPr/>
          <a:lstStyle/>
          <a:p>
            <a:pPr eaLnBrk="1" hangingPunct="1">
              <a:defRPr/>
            </a:pPr>
            <a:r>
              <a:rPr lang="en-US">
                <a:sym typeface="Arial Bold" charset="0"/>
              </a:rPr>
              <a:t>Exercise: Check your work</a:t>
            </a:r>
          </a:p>
        </p:txBody>
      </p:sp>
      <p:sp>
        <p:nvSpPr>
          <p:cNvPr id="269316" name="Rectangle 3"/>
          <p:cNvSpPr>
            <a:spLocks/>
          </p:cNvSpPr>
          <p:nvPr/>
        </p:nvSpPr>
        <p:spPr bwMode="auto">
          <a:xfrm>
            <a:off x="825582" y="3657600"/>
            <a:ext cx="14606426"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3800" dirty="0" smtClean="0">
                <a:solidFill>
                  <a:srgbClr val="FFFFFF"/>
                </a:solidFill>
                <a:latin typeface="Courier"/>
                <a:ea typeface="Courier"/>
                <a:cs typeface="Courier"/>
                <a:sym typeface="Courier"/>
              </a:rPr>
              <a:t># </a:t>
            </a:r>
            <a:r>
              <a:rPr lang="en-US" sz="3800" dirty="0">
                <a:solidFill>
                  <a:srgbClr val="FFFFFF"/>
                </a:solidFill>
                <a:latin typeface="Courier"/>
                <a:ea typeface="Courier"/>
                <a:cs typeface="Courier"/>
                <a:sym typeface="Courier"/>
              </a:rPr>
              <a:t>This file is managed by the server C1263834251</a:t>
            </a:r>
          </a:p>
        </p:txBody>
      </p:sp>
    </p:spTree>
    <p:extLst>
      <p:ext uri="{BB962C8B-B14F-4D97-AF65-F5344CB8AC3E}">
        <p14:creationId xmlns:p14="http://schemas.microsoft.com/office/powerpoint/2010/main" val="872412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400" dirty="0" smtClean="0">
                <a:solidFill>
                  <a:schemeClr val="bg1"/>
                </a:solidFill>
                <a:latin typeface="Courier"/>
                <a:ea typeface="Courier"/>
                <a:cs typeface="Courier"/>
                <a:sym typeface="Courier"/>
              </a:rPr>
              <a:t>PS\&gt; knife</a:t>
            </a:r>
            <a:r>
              <a:rPr lang="en-US" sz="4400" dirty="0" smtClean="0">
                <a:solidFill>
                  <a:srgbClr val="FFFFFF"/>
                </a:solidFill>
                <a:latin typeface="Courier"/>
                <a:ea typeface="Courier"/>
                <a:cs typeface="Courier"/>
                <a:sym typeface="Courier"/>
              </a:rPr>
              <a:t> </a:t>
            </a:r>
            <a:r>
              <a:rPr lang="en-US" sz="4400" dirty="0">
                <a:solidFill>
                  <a:srgbClr val="FFFFFF"/>
                </a:solidFill>
                <a:latin typeface="Courier"/>
                <a:ea typeface="Courier"/>
                <a:cs typeface="Courier"/>
                <a:sym typeface="Courier"/>
              </a:rPr>
              <a:t>node show </a:t>
            </a:r>
            <a:r>
              <a:rPr lang="en-US" sz="4400" dirty="0" smtClean="0">
                <a:solidFill>
                  <a:srgbClr val="FFFFFF"/>
                </a:solidFill>
                <a:latin typeface="Courier"/>
                <a:ea typeface="Courier"/>
                <a:cs typeface="Courier"/>
                <a:sym typeface="Courier"/>
              </a:rPr>
              <a:t>node1 -</a:t>
            </a:r>
            <a:r>
              <a:rPr lang="en-US" sz="4400" dirty="0">
                <a:solidFill>
                  <a:srgbClr val="FFFFFF"/>
                </a:solidFill>
                <a:latin typeface="Courier"/>
                <a:ea typeface="Courier"/>
                <a:cs typeface="Courier"/>
                <a:sym typeface="Courier"/>
              </a:rPr>
              <a:t>a datacenter</a:t>
            </a:r>
          </a:p>
        </p:txBody>
      </p:sp>
      <p:sp>
        <p:nvSpPr>
          <p:cNvPr id="403458" name="Rectangle 2"/>
          <p:cNvSpPr>
            <a:spLocks noGrp="1" noChangeArrowheads="1"/>
          </p:cNvSpPr>
          <p:nvPr>
            <p:ph type="title"/>
          </p:nvPr>
        </p:nvSpPr>
        <p:spPr>
          <a:xfrm>
            <a:off x="800274" y="254000"/>
            <a:ext cx="14657233" cy="1117600"/>
          </a:xfrm>
        </p:spPr>
        <p:txBody>
          <a:bodyPr/>
          <a:lstStyle/>
          <a:p>
            <a:pPr eaLnBrk="1" hangingPunct="1">
              <a:defRPr/>
            </a:pPr>
            <a:r>
              <a:rPr lang="en-US" sz="4800" dirty="0">
                <a:sym typeface="Arial Bold" charset="0"/>
              </a:rPr>
              <a:t>Exercise: </a:t>
            </a:r>
            <a:r>
              <a:rPr lang="en-US" sz="4800" dirty="0" smtClean="0"/>
              <a:t>S</a:t>
            </a:r>
            <a:r>
              <a:rPr lang="en-US" sz="4800" dirty="0" smtClean="0">
                <a:sym typeface="Arial Bold" charset="0"/>
              </a:rPr>
              <a:t>how </a:t>
            </a:r>
            <a:r>
              <a:rPr lang="en-US" sz="4800" dirty="0">
                <a:sym typeface="Arial Bold" charset="0"/>
              </a:rPr>
              <a:t>your test node’s </a:t>
            </a:r>
            <a:r>
              <a:rPr lang="en-US" sz="4800" dirty="0" smtClean="0">
                <a:sym typeface="Arial Bold" charset="0"/>
              </a:rPr>
              <a:t>datacenter attribute</a:t>
            </a:r>
            <a:endParaRPr lang="en-US" sz="4800" dirty="0">
              <a:sym typeface="Arial Bold" charset="0"/>
            </a:endParaRPr>
          </a:p>
        </p:txBody>
      </p:sp>
      <p:sp>
        <p:nvSpPr>
          <p:cNvPr id="270340" name="Rectangle 3"/>
          <p:cNvSpPr>
            <a:spLocks/>
          </p:cNvSpPr>
          <p:nvPr/>
        </p:nvSpPr>
        <p:spPr bwMode="auto">
          <a:xfrm>
            <a:off x="825581" y="3657600"/>
            <a:ext cx="14657232" cy="46101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smtClean="0">
                <a:solidFill>
                  <a:srgbClr val="FFFFFF"/>
                </a:solidFill>
                <a:latin typeface="Courier"/>
                <a:ea typeface="Courier"/>
                <a:cs typeface="Courier"/>
                <a:sym typeface="Courier"/>
              </a:rPr>
              <a:t>target1:</a:t>
            </a:r>
            <a:endParaRPr lang="en-US" sz="4800" dirty="0">
              <a:solidFill>
                <a:srgbClr val="FFFFFF"/>
              </a:solidFill>
              <a:latin typeface="Courier"/>
              <a:ea typeface="Courier"/>
              <a:cs typeface="Courier"/>
              <a:sym typeface="Courier"/>
            </a:endParaRPr>
          </a:p>
          <a:p>
            <a:r>
              <a:rPr lang="en-US" sz="4800" dirty="0">
                <a:solidFill>
                  <a:srgbClr val="FFFFFF"/>
                </a:solidFill>
                <a:latin typeface="Courier"/>
                <a:ea typeface="Courier"/>
                <a:cs typeface="Courier"/>
                <a:sym typeface="Courier"/>
              </a:rPr>
              <a:t>  datacenter:</a:t>
            </a:r>
          </a:p>
          <a:p>
            <a:r>
              <a:rPr lang="en-US" sz="4800" dirty="0">
                <a:solidFill>
                  <a:srgbClr val="FFFFFF"/>
                </a:solidFill>
                <a:latin typeface="Courier"/>
                <a:ea typeface="Courier"/>
                <a:cs typeface="Courier"/>
                <a:sym typeface="Courier"/>
              </a:rPr>
              <a:t>    location: </a:t>
            </a:r>
            <a:r>
              <a:rPr lang="en-US" sz="4800" dirty="0" err="1">
                <a:solidFill>
                  <a:srgbClr val="FFFFFF"/>
                </a:solidFill>
                <a:latin typeface="Courier"/>
                <a:ea typeface="Courier"/>
                <a:cs typeface="Courier"/>
                <a:sym typeface="Courier"/>
              </a:rPr>
              <a:t>russia</a:t>
            </a:r>
            <a:endParaRPr lang="en-US" sz="4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413308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1"/>
          <p:cNvSpPr>
            <a:spLocks noGrp="1" noChangeArrowheads="1"/>
          </p:cNvSpPr>
          <p:nvPr>
            <p:ph type="title"/>
          </p:nvPr>
        </p:nvSpPr>
        <p:spPr/>
        <p:txBody>
          <a:bodyPr/>
          <a:lstStyle/>
          <a:p>
            <a:pPr eaLnBrk="1" hangingPunct="1">
              <a:defRPr/>
            </a:pPr>
            <a:r>
              <a:rPr lang="en-US">
                <a:sym typeface="Arial Bold" charset="0"/>
              </a:rPr>
              <a:t>Congratulations!</a:t>
            </a:r>
          </a:p>
        </p:txBody>
      </p:sp>
      <p:sp>
        <p:nvSpPr>
          <p:cNvPr id="271363" name="Rectangle 2"/>
          <p:cNvSpPr>
            <a:spLocks noGrp="1" noChangeArrowheads="1"/>
          </p:cNvSpPr>
          <p:nvPr>
            <p:ph type="body" idx="1"/>
          </p:nvPr>
        </p:nvSpPr>
        <p:spPr/>
        <p:txBody>
          <a:bodyPr/>
          <a:lstStyle/>
          <a:p>
            <a:pPr eaLnBrk="1" hangingPunct="1">
              <a:lnSpc>
                <a:spcPct val="120000"/>
              </a:lnSpc>
            </a:pPr>
            <a:r>
              <a:rPr lang="en-US" dirty="0" smtClean="0"/>
              <a:t>You now know 3 very important resources for Windows configuration management</a:t>
            </a:r>
          </a:p>
          <a:p>
            <a:pPr lvl="1" eaLnBrk="1" hangingPunct="1">
              <a:lnSpc>
                <a:spcPct val="120000"/>
              </a:lnSpc>
            </a:pPr>
            <a:r>
              <a:rPr lang="en-US" dirty="0" err="1" smtClean="0">
                <a:latin typeface="Courier"/>
                <a:cs typeface="Courier"/>
              </a:rPr>
              <a:t>powershell_script</a:t>
            </a:r>
            <a:endParaRPr lang="en-US" dirty="0" smtClean="0">
              <a:latin typeface="Courier"/>
              <a:cs typeface="Courier"/>
            </a:endParaRPr>
          </a:p>
          <a:p>
            <a:pPr lvl="1" eaLnBrk="1" hangingPunct="1">
              <a:lnSpc>
                <a:spcPct val="120000"/>
              </a:lnSpc>
            </a:pPr>
            <a:r>
              <a:rPr lang="en-US" dirty="0" smtClean="0">
                <a:latin typeface="Courier"/>
                <a:cs typeface="Courier"/>
              </a:rPr>
              <a:t>template</a:t>
            </a:r>
          </a:p>
          <a:p>
            <a:pPr lvl="1" eaLnBrk="1" hangingPunct="1">
              <a:lnSpc>
                <a:spcPct val="120000"/>
              </a:lnSpc>
            </a:pPr>
            <a:r>
              <a:rPr lang="en-US" dirty="0" smtClean="0">
                <a:latin typeface="Courier"/>
                <a:cs typeface="Courier"/>
              </a:rPr>
              <a:t>service</a:t>
            </a:r>
          </a:p>
        </p:txBody>
      </p:sp>
    </p:spTree>
    <p:extLst>
      <p:ext uri="{BB962C8B-B14F-4D97-AF65-F5344CB8AC3E}">
        <p14:creationId xmlns:p14="http://schemas.microsoft.com/office/powerpoint/2010/main" val="1100262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2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272387" name="Rectangle 2"/>
          <p:cNvSpPr>
            <a:spLocks noGrp="1" noChangeArrowheads="1"/>
          </p:cNvSpPr>
          <p:nvPr>
            <p:ph type="body" idx="1"/>
          </p:nvPr>
        </p:nvSpPr>
        <p:spPr>
          <a:xfrm>
            <a:off x="381037" y="1905000"/>
            <a:ext cx="15495514" cy="6731000"/>
          </a:xfrm>
        </p:spPr>
        <p:txBody>
          <a:bodyPr/>
          <a:lstStyle/>
          <a:p>
            <a:pPr marL="685800" indent="-685800" eaLnBrk="1" hangingPunct="1">
              <a:lnSpc>
                <a:spcPct val="120000"/>
              </a:lnSpc>
              <a:buFont typeface="Arial" pitchFamily="34" charset="0"/>
              <a:buChar char="•"/>
            </a:pPr>
            <a:r>
              <a:rPr lang="en-US" dirty="0" smtClean="0"/>
              <a:t>What goes in a cookbook’s attribute files?</a:t>
            </a:r>
          </a:p>
          <a:p>
            <a:pPr marL="685800" indent="-685800" eaLnBrk="1" hangingPunct="1">
              <a:lnSpc>
                <a:spcPct val="120000"/>
              </a:lnSpc>
              <a:buFont typeface="Arial" pitchFamily="34" charset="0"/>
              <a:buChar char="•"/>
            </a:pPr>
            <a:r>
              <a:rPr lang="en-US" dirty="0" smtClean="0"/>
              <a:t>What are the 4 different levels of precedence?</a:t>
            </a:r>
          </a:p>
          <a:p>
            <a:pPr marL="685800" indent="-685800" eaLnBrk="1" hangingPunct="1">
              <a:lnSpc>
                <a:spcPct val="120000"/>
              </a:lnSpc>
              <a:buFont typeface="Arial" pitchFamily="34" charset="0"/>
              <a:buChar char="•"/>
            </a:pPr>
            <a:r>
              <a:rPr lang="en-US" dirty="0" smtClean="0"/>
              <a:t>When do you need to specify a cookbook dependency?</a:t>
            </a:r>
          </a:p>
          <a:p>
            <a:pPr marL="685800" indent="-685800" eaLnBrk="1" hangingPunct="1">
              <a:lnSpc>
                <a:spcPct val="120000"/>
              </a:lnSpc>
              <a:buFont typeface="Arial" pitchFamily="34" charset="0"/>
              <a:buChar char="•"/>
            </a:pPr>
            <a:r>
              <a:rPr lang="en-US" dirty="0" smtClean="0"/>
              <a:t>What does </a:t>
            </a:r>
            <a:r>
              <a:rPr lang="en-US" dirty="0" smtClean="0">
                <a:latin typeface="Courier"/>
                <a:ea typeface="Courier"/>
                <a:cs typeface="Courier"/>
                <a:sym typeface="Courier"/>
              </a:rPr>
              <a:t>&lt;%=</a:t>
            </a:r>
            <a:r>
              <a:rPr lang="en-US" dirty="0" smtClean="0"/>
              <a:t> mean, and where will you encounter it?</a:t>
            </a:r>
          </a:p>
          <a:p>
            <a:pPr marL="685800" indent="-685800" eaLnBrk="1" hangingPunct="1">
              <a:lnSpc>
                <a:spcPct val="120000"/>
              </a:lnSpc>
              <a:buFont typeface="Arial" pitchFamily="34" charset="0"/>
              <a:buChar char="•"/>
            </a:pPr>
            <a:r>
              <a:rPr lang="en-US" dirty="0" smtClean="0"/>
              <a:t>What are the 3 important resources in Windows configuration management?</a:t>
            </a:r>
          </a:p>
        </p:txBody>
      </p:sp>
    </p:spTree>
    <p:extLst>
      <p:ext uri="{BB962C8B-B14F-4D97-AF65-F5344CB8AC3E}">
        <p14:creationId xmlns:p14="http://schemas.microsoft.com/office/powerpoint/2010/main" val="682112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Template Variables, Notifications, and Controlling </a:t>
            </a:r>
            <a:r>
              <a:rPr lang="en-US" dirty="0" err="1" smtClean="0"/>
              <a:t>Idempotency</a:t>
            </a:r>
            <a:endParaRPr lang="en-US" dirty="0">
              <a:sym typeface="Arial Bold" charset="0"/>
            </a:endParaRPr>
          </a:p>
        </p:txBody>
      </p:sp>
      <p:sp>
        <p:nvSpPr>
          <p:cNvPr id="407554" name="Rectangle 2"/>
          <p:cNvSpPr>
            <a:spLocks noGrp="1" noChangeArrowheads="1"/>
          </p:cNvSpPr>
          <p:nvPr>
            <p:ph idx="1"/>
          </p:nvPr>
        </p:nvSpPr>
        <p:spPr/>
        <p:txBody>
          <a:bodyPr/>
          <a:lstStyle/>
          <a:p>
            <a:pPr>
              <a:defRPr/>
            </a:pPr>
            <a:r>
              <a:rPr lang="en-US" dirty="0">
                <a:sym typeface="Arial Bold" charset="0"/>
              </a:rPr>
              <a:t>Refactoring the </a:t>
            </a:r>
            <a:r>
              <a:rPr lang="en-US" dirty="0" err="1">
                <a:sym typeface="Arial Bold" charset="0"/>
              </a:rPr>
              <a:t>iis_demo</a:t>
            </a:r>
            <a:r>
              <a:rPr lang="en-US" dirty="0">
                <a:sym typeface="Arial Bold" charset="0"/>
              </a:rPr>
              <a:t> Cookbook</a:t>
            </a:r>
            <a:endParaRPr lang="en-US" dirty="0">
              <a:sym typeface="Arial" charset="0"/>
            </a:endParaRPr>
          </a:p>
        </p:txBody>
      </p:sp>
    </p:spTree>
    <p:extLst>
      <p:ext uri="{BB962C8B-B14F-4D97-AF65-F5344CB8AC3E}">
        <p14:creationId xmlns:p14="http://schemas.microsoft.com/office/powerpoint/2010/main" val="67113739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1"/>
          <p:cNvSpPr>
            <a:spLocks noGrp="1" noChangeArrowheads="1"/>
          </p:cNvSpPr>
          <p:nvPr>
            <p:ph type="title"/>
          </p:nvPr>
        </p:nvSpPr>
        <p:spPr/>
        <p:txBody>
          <a:bodyPr/>
          <a:lstStyle/>
          <a:p>
            <a:pPr eaLnBrk="1" hangingPunct="1">
              <a:defRPr/>
            </a:pPr>
            <a:r>
              <a:rPr lang="en-US" dirty="0" smtClean="0">
                <a:sym typeface="Arial Bold" charset="0"/>
              </a:rPr>
              <a:t>Lesson Objectives</a:t>
            </a:r>
            <a:endParaRPr lang="en-US" dirty="0">
              <a:sym typeface="Arial Bold" charset="0"/>
            </a:endParaRPr>
          </a:p>
        </p:txBody>
      </p:sp>
      <p:sp>
        <p:nvSpPr>
          <p:cNvPr id="274435" name="Rectangle 2"/>
          <p:cNvSpPr>
            <a:spLocks noGrp="1" noChangeArrowheads="1"/>
          </p:cNvSpPr>
          <p:nvPr>
            <p:ph type="body" idx="1"/>
          </p:nvPr>
        </p:nvSpPr>
        <p:spPr>
          <a:xfrm>
            <a:off x="368336" y="1651000"/>
            <a:ext cx="15889252" cy="7239000"/>
          </a:xfrm>
        </p:spPr>
        <p:txBody>
          <a:bodyPr/>
          <a:lstStyle/>
          <a:p>
            <a:r>
              <a:rPr lang="en-US" sz="4500" dirty="0"/>
              <a:t>After completing the lesson, you will be able to</a:t>
            </a:r>
          </a:p>
          <a:p>
            <a:pPr lvl="1"/>
            <a:r>
              <a:rPr lang="en-US" sz="4500" dirty="0" smtClean="0"/>
              <a:t>Use the </a:t>
            </a:r>
            <a:r>
              <a:rPr lang="en-US" sz="4500" u="sng" dirty="0" smtClean="0"/>
              <a:t>powershell</a:t>
            </a:r>
            <a:r>
              <a:rPr lang="en-US" sz="4500" dirty="0" smtClean="0"/>
              <a:t> resources</a:t>
            </a:r>
          </a:p>
          <a:p>
            <a:pPr lvl="1"/>
            <a:r>
              <a:rPr lang="en-US" sz="4500" dirty="0" smtClean="0"/>
              <a:t>Control idempotence manually with </a:t>
            </a:r>
            <a:r>
              <a:rPr lang="en-US" sz="4500" dirty="0" smtClean="0">
                <a:latin typeface="Courier"/>
                <a:ea typeface="Courier"/>
                <a:cs typeface="Courier"/>
                <a:sym typeface="Courier"/>
              </a:rPr>
              <a:t>not_if</a:t>
            </a:r>
            <a:r>
              <a:rPr lang="en-US" sz="4500" dirty="0" smtClean="0"/>
              <a:t> and </a:t>
            </a:r>
            <a:r>
              <a:rPr lang="en-US" sz="4500" dirty="0" smtClean="0">
                <a:latin typeface="Courier"/>
                <a:ea typeface="Courier"/>
                <a:cs typeface="Courier"/>
                <a:sym typeface="Courier"/>
              </a:rPr>
              <a:t>only_if</a:t>
            </a:r>
            <a:endParaRPr lang="en-US" sz="4500" dirty="0" smtClean="0"/>
          </a:p>
          <a:p>
            <a:pPr lvl="1"/>
            <a:r>
              <a:rPr lang="en-US" sz="4500" dirty="0" smtClean="0"/>
              <a:t>Navigate the Resources page on </a:t>
            </a:r>
            <a:r>
              <a:rPr lang="en-US" sz="4500" u="sng" dirty="0" smtClean="0"/>
              <a:t>docs.opscode.com</a:t>
            </a:r>
            <a:endParaRPr lang="en-US" sz="4500" dirty="0" smtClean="0"/>
          </a:p>
          <a:p>
            <a:pPr lvl="1">
              <a:spcBef>
                <a:spcPts val="1188"/>
              </a:spcBef>
            </a:pPr>
            <a:r>
              <a:rPr lang="en-US" sz="4500" dirty="0"/>
              <a:t>Describe the Directory resource</a:t>
            </a:r>
          </a:p>
          <a:p>
            <a:pPr lvl="1">
              <a:spcBef>
                <a:spcPts val="1188"/>
              </a:spcBef>
            </a:pPr>
            <a:r>
              <a:rPr lang="en-US" sz="4500" dirty="0"/>
              <a:t>Implement resource notifications</a:t>
            </a:r>
          </a:p>
          <a:p>
            <a:pPr lvl="1">
              <a:spcBef>
                <a:spcPts val="1188"/>
              </a:spcBef>
            </a:pPr>
            <a:r>
              <a:rPr lang="en-US" sz="4500" dirty="0"/>
              <a:t>Explain </a:t>
            </a:r>
            <a:r>
              <a:rPr lang="en-US" sz="4500" dirty="0" smtClean="0"/>
              <a:t>Template Variables, </a:t>
            </a:r>
            <a:r>
              <a:rPr lang="en-US" sz="4500" dirty="0"/>
              <a:t>and how to use them</a:t>
            </a:r>
          </a:p>
          <a:p>
            <a:pPr lvl="1">
              <a:spcBef>
                <a:spcPts val="1188"/>
              </a:spcBef>
            </a:pPr>
            <a:r>
              <a:rPr lang="en-US" sz="4500" dirty="0"/>
              <a:t>Use Ruby variables, loops, and string expansion</a:t>
            </a:r>
          </a:p>
        </p:txBody>
      </p:sp>
    </p:spTree>
    <p:extLst>
      <p:ext uri="{BB962C8B-B14F-4D97-AF65-F5344CB8AC3E}">
        <p14:creationId xmlns:p14="http://schemas.microsoft.com/office/powerpoint/2010/main" val="4141533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1"/>
          <p:cNvSpPr>
            <a:spLocks noGrp="1" noChangeArrowheads="1"/>
          </p:cNvSpPr>
          <p:nvPr>
            <p:ph type="title"/>
          </p:nvPr>
        </p:nvSpPr>
        <p:spPr/>
        <p:txBody>
          <a:bodyPr/>
          <a:lstStyle/>
          <a:p>
            <a:pPr eaLnBrk="1" hangingPunct="1">
              <a:defRPr/>
            </a:pPr>
            <a:r>
              <a:rPr lang="en-US" sz="6300">
                <a:sym typeface="Arial Bold" charset="0"/>
              </a:rPr>
              <a:t>The Problem and the Success Criteria</a:t>
            </a:r>
          </a:p>
        </p:txBody>
      </p:sp>
      <p:sp>
        <p:nvSpPr>
          <p:cNvPr id="275459" name="Rectangle 2"/>
          <p:cNvSpPr>
            <a:spLocks noGrp="1" noChangeArrowheads="1"/>
          </p:cNvSpPr>
          <p:nvPr>
            <p:ph type="body" idx="1"/>
          </p:nvPr>
        </p:nvSpPr>
        <p:spPr/>
        <p:txBody>
          <a:bodyPr/>
          <a:lstStyle/>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The Problem:</a:t>
            </a:r>
            <a:r>
              <a:rPr lang="en-US" b="1" dirty="0" smtClean="0"/>
              <a:t> </a:t>
            </a:r>
            <a:r>
              <a:rPr lang="en-US" dirty="0" smtClean="0"/>
              <a:t>We need to deploy multiple custom home pages running on different ports</a:t>
            </a:r>
          </a:p>
          <a:p>
            <a:pPr marL="685800" indent="-685800" eaLnBrk="1" hangingPunct="1">
              <a:buFont typeface="Arial" pitchFamily="34" charset="0"/>
              <a:buChar char="•"/>
            </a:pPr>
            <a:r>
              <a:rPr lang="en-US" b="1" dirty="0" smtClean="0">
                <a:latin typeface="Arial Bold" pitchFamily="34" charset="0"/>
                <a:cs typeface="Arial Bold" pitchFamily="34" charset="0"/>
                <a:sym typeface="Arial Bold" pitchFamily="34" charset="0"/>
              </a:rPr>
              <a:t>Success Criteria:</a:t>
            </a:r>
            <a:r>
              <a:rPr lang="en-US" b="1" dirty="0" smtClean="0"/>
              <a:t> </a:t>
            </a:r>
            <a:r>
              <a:rPr lang="en-US" dirty="0" smtClean="0"/>
              <a:t>Be able to view our custom home pages</a:t>
            </a:r>
          </a:p>
        </p:txBody>
      </p:sp>
    </p:spTree>
    <p:extLst>
      <p:ext uri="{BB962C8B-B14F-4D97-AF65-F5344CB8AC3E}">
        <p14:creationId xmlns:p14="http://schemas.microsoft.com/office/powerpoint/2010/main" val="1066334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1"/>
          <p:cNvSpPr>
            <a:spLocks/>
          </p:cNvSpPr>
          <p:nvPr/>
        </p:nvSpPr>
        <p:spPr bwMode="auto">
          <a:xfrm>
            <a:off x="838282" y="2381250"/>
            <a:ext cx="14631830" cy="2952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maintainer       </a:t>
            </a:r>
            <a:r>
              <a:rPr lang="en-US" sz="2400" dirty="0">
                <a:solidFill>
                  <a:srgbClr val="BA2121"/>
                </a:solidFill>
                <a:latin typeface="Consolas" panose="020B0609020204030204" pitchFamily="49" charset="0"/>
                <a:cs typeface="Consolas" panose="020B0609020204030204" pitchFamily="49" charset="0"/>
              </a:rPr>
              <a:t>'YOUR_COMPANY_NAME'</a:t>
            </a:r>
          </a:p>
          <a:p>
            <a:r>
              <a:rPr lang="en-US" sz="2400" dirty="0" err="1">
                <a:latin typeface="Consolas" panose="020B0609020204030204" pitchFamily="49" charset="0"/>
                <a:cs typeface="Consolas" panose="020B0609020204030204" pitchFamily="49" charset="0"/>
              </a:rPr>
              <a:t>maintainer_email</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'YOUR_EMAIL'</a:t>
            </a:r>
          </a:p>
          <a:p>
            <a:r>
              <a:rPr lang="en-US" sz="2400" dirty="0">
                <a:latin typeface="Consolas" panose="020B0609020204030204" pitchFamily="49" charset="0"/>
                <a:cs typeface="Consolas" panose="020B0609020204030204" pitchFamily="49" charset="0"/>
              </a:rPr>
              <a:t>license          </a:t>
            </a:r>
            <a:r>
              <a:rPr lang="en-US" sz="2400" dirty="0">
                <a:solidFill>
                  <a:srgbClr val="BA2121"/>
                </a:solidFill>
                <a:latin typeface="Consolas" panose="020B0609020204030204" pitchFamily="49" charset="0"/>
                <a:cs typeface="Consolas" panose="020B0609020204030204" pitchFamily="49" charset="0"/>
              </a:rPr>
              <a:t>'All rights reserved'</a:t>
            </a:r>
          </a:p>
          <a:p>
            <a:r>
              <a:rPr lang="en-US" sz="2400" dirty="0">
                <a:latin typeface="Consolas" panose="020B0609020204030204" pitchFamily="49" charset="0"/>
                <a:cs typeface="Consolas" panose="020B0609020204030204" pitchFamily="49" charset="0"/>
              </a:rPr>
              <a:t>description      </a:t>
            </a:r>
            <a:r>
              <a:rPr lang="en-US" sz="2400" dirty="0" smtClean="0">
                <a:solidFill>
                  <a:srgbClr val="BA2121"/>
                </a:solidFill>
                <a:latin typeface="Consolas" panose="020B0609020204030204" pitchFamily="49" charset="0"/>
                <a:cs typeface="Consolas" panose="020B0609020204030204" pitchFamily="49" charset="0"/>
              </a:rPr>
              <a:t>'Installs/Configures </a:t>
            </a:r>
            <a:r>
              <a:rPr lang="en-US" sz="2400" dirty="0" err="1">
                <a:solidFill>
                  <a:srgbClr val="BA2121"/>
                </a:solidFill>
                <a:latin typeface="Consolas" panose="020B0609020204030204" pitchFamily="49" charset="0"/>
                <a:cs typeface="Consolas" panose="020B0609020204030204" pitchFamily="49" charset="0"/>
              </a:rPr>
              <a:t>iis_demo</a:t>
            </a:r>
            <a:r>
              <a:rPr lang="en-US" sz="2400" dirty="0">
                <a:solidFill>
                  <a:srgbClr val="BA2121"/>
                </a:solidFill>
                <a:latin typeface="Consolas" panose="020B0609020204030204" pitchFamily="49" charset="0"/>
                <a:cs typeface="Consolas" panose="020B0609020204030204" pitchFamily="49" charset="0"/>
              </a:rPr>
              <a:t>'</a:t>
            </a:r>
          </a:p>
          <a:p>
            <a:r>
              <a:rPr lang="en-US" sz="2400" dirty="0" err="1" smtClean="0">
                <a:latin typeface="Consolas" panose="020B0609020204030204" pitchFamily="49" charset="0"/>
                <a:cs typeface="Consolas" panose="020B0609020204030204" pitchFamily="49" charset="0"/>
              </a:rPr>
              <a:t>long_description</a:t>
            </a:r>
            <a:r>
              <a:rPr lang="en-US" sz="2400" dirty="0" smtClean="0">
                <a:latin typeface="Consolas" panose="020B0609020204030204" pitchFamily="49" charset="0"/>
                <a:cs typeface="Consolas" panose="020B0609020204030204" pitchFamily="49" charset="0"/>
              </a:rPr>
              <a:t> </a:t>
            </a:r>
            <a:r>
              <a:rPr lang="en-US" sz="2400" dirty="0" err="1" smtClean="0">
                <a:solidFill>
                  <a:srgbClr val="880000"/>
                </a:solidFill>
                <a:latin typeface="Consolas" panose="020B0609020204030204" pitchFamily="49" charset="0"/>
                <a:cs typeface="Consolas" panose="020B0609020204030204" pitchFamily="49" charset="0"/>
              </a:rPr>
              <a:t>IO</a:t>
            </a:r>
            <a:r>
              <a:rPr lang="en-US" sz="2400" dirty="0" err="1" smtClean="0">
                <a:solidFill>
                  <a:srgbClr val="666666"/>
                </a:solidFill>
                <a:latin typeface="Consolas" panose="020B0609020204030204" pitchFamily="49" charset="0"/>
                <a:cs typeface="Consolas" panose="020B0609020204030204" pitchFamily="49" charset="0"/>
              </a:rPr>
              <a:t>.read</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.join</a:t>
            </a:r>
            <a:r>
              <a:rPr lang="en-US" sz="2400" dirty="0" smtClean="0">
                <a:solidFill>
                  <a:srgbClr val="666666"/>
                </a:solidFill>
                <a:latin typeface="Consolas" panose="020B0609020204030204" pitchFamily="49" charset="0"/>
                <a:cs typeface="Consolas" panose="020B0609020204030204" pitchFamily="49" charset="0"/>
              </a:rPr>
              <a:t>(</a:t>
            </a:r>
            <a:r>
              <a:rPr lang="en-US" sz="2400" dirty="0" err="1" smtClean="0">
                <a:solidFill>
                  <a:srgbClr val="880000"/>
                </a:solidFill>
                <a:latin typeface="Consolas" panose="020B0609020204030204" pitchFamily="49" charset="0"/>
                <a:cs typeface="Consolas" panose="020B0609020204030204" pitchFamily="49" charset="0"/>
              </a:rPr>
              <a:t>File</a:t>
            </a:r>
            <a:r>
              <a:rPr lang="en-US" sz="2400" dirty="0" err="1" smtClean="0">
                <a:solidFill>
                  <a:srgbClr val="666666"/>
                </a:solidFill>
                <a:latin typeface="Consolas" panose="020B0609020204030204" pitchFamily="49" charset="0"/>
                <a:cs typeface="Consolas" panose="020B0609020204030204" pitchFamily="49" charset="0"/>
              </a:rPr>
              <a:t>.dirname</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008000"/>
                </a:solidFill>
                <a:latin typeface="Consolas" panose="020B0609020204030204" pitchFamily="49" charset="0"/>
                <a:cs typeface="Consolas" panose="020B0609020204030204" pitchFamily="49" charset="0"/>
              </a:rPr>
              <a:t>__FILE__), </a:t>
            </a:r>
            <a:r>
              <a:rPr lang="en-US" sz="2400" dirty="0">
                <a:solidFill>
                  <a:srgbClr val="BA2121"/>
                </a:solidFill>
                <a:latin typeface="Consolas" panose="020B0609020204030204" pitchFamily="49" charset="0"/>
                <a:cs typeface="Consolas" panose="020B0609020204030204" pitchFamily="49" charset="0"/>
              </a:rPr>
              <a:t>'README.md'))</a:t>
            </a:r>
          </a:p>
          <a:p>
            <a:r>
              <a:rPr lang="en-US" sz="2400" dirty="0">
                <a:latin typeface="Consolas" panose="020B0609020204030204" pitchFamily="49" charset="0"/>
                <a:cs typeface="Consolas" panose="020B0609020204030204" pitchFamily="49" charset="0"/>
              </a:rPr>
              <a:t>version          </a:t>
            </a:r>
            <a:r>
              <a:rPr lang="en-US" sz="2400" dirty="0">
                <a:solidFill>
                  <a:srgbClr val="BA2121"/>
                </a:solidFill>
                <a:latin typeface="Consolas" panose="020B0609020204030204" pitchFamily="49" charset="0"/>
                <a:cs typeface="Consolas" panose="020B0609020204030204" pitchFamily="49" charset="0"/>
              </a:rPr>
              <a:t>'0.2.0'</a:t>
            </a:r>
          </a:p>
        </p:txBody>
      </p:sp>
      <p:sp>
        <p:nvSpPr>
          <p:cNvPr id="27648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648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cs typeface="Courier"/>
              </a:rPr>
              <a:t>\cookbooks\</a:t>
            </a:r>
            <a:r>
              <a:rPr lang="en-US" dirty="0" err="1">
                <a:latin typeface="Courier"/>
                <a:cs typeface="Courier"/>
              </a:rPr>
              <a:t>iis_demo</a:t>
            </a:r>
            <a:r>
              <a:rPr lang="en-US" dirty="0">
                <a:latin typeface="Courier"/>
                <a:cs typeface="Courier"/>
              </a:rPr>
              <a:t>\</a:t>
            </a:r>
            <a:r>
              <a:rPr lang="en-US" dirty="0" err="1">
                <a:latin typeface="Courier"/>
                <a:cs typeface="Courier"/>
              </a:rPr>
              <a:t>metadata.rb</a:t>
            </a:r>
            <a:endParaRPr lang="en-US" dirty="0">
              <a:solidFill>
                <a:schemeClr val="tx1"/>
              </a:solidFill>
              <a:latin typeface="Courier"/>
              <a:ea typeface="Courier"/>
              <a:cs typeface="Courier"/>
              <a:sym typeface="Courier"/>
            </a:endParaRPr>
          </a:p>
        </p:txBody>
      </p:sp>
      <p:sp>
        <p:nvSpPr>
          <p:cNvPr id="276485" name="Rectangle 4"/>
          <p:cNvSpPr>
            <a:spLocks/>
          </p:cNvSpPr>
          <p:nvPr/>
        </p:nvSpPr>
        <p:spPr bwMode="auto">
          <a:xfrm>
            <a:off x="6642749" y="5537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2677" name="Rectangle 5"/>
          <p:cNvSpPr>
            <a:spLocks noGrp="1" noChangeArrowheads="1"/>
          </p:cNvSpPr>
          <p:nvPr>
            <p:ph type="title"/>
          </p:nvPr>
        </p:nvSpPr>
        <p:spPr/>
        <p:txBody>
          <a:bodyPr/>
          <a:lstStyle/>
          <a:p>
            <a:pPr eaLnBrk="1" hangingPunct="1">
              <a:defRPr/>
            </a:pPr>
            <a:r>
              <a:rPr lang="en-US" sz="3600">
                <a:sym typeface="Arial Bold" charset="0"/>
              </a:rPr>
              <a:t>Exercise: Change the cookbook’s version number in the metadata</a:t>
            </a:r>
          </a:p>
        </p:txBody>
      </p:sp>
      <p:sp>
        <p:nvSpPr>
          <p:cNvPr id="276487" name="Rectangle 6"/>
          <p:cNvSpPr>
            <a:spLocks noGrp="1" noChangeArrowheads="1"/>
          </p:cNvSpPr>
          <p:nvPr>
            <p:ph type="body" idx="1"/>
          </p:nvPr>
        </p:nvSpPr>
        <p:spPr>
          <a:xfrm>
            <a:off x="800185" y="6197600"/>
            <a:ext cx="12944930" cy="2336800"/>
          </a:xfrm>
        </p:spPr>
        <p:txBody>
          <a:bodyPr/>
          <a:lstStyle/>
          <a:p>
            <a:pPr eaLnBrk="1" hangingPunct="1"/>
            <a:r>
              <a:rPr lang="en-US" dirty="0" smtClean="0"/>
              <a:t>Major, Minor, Patch</a:t>
            </a:r>
          </a:p>
          <a:p>
            <a:pPr eaLnBrk="1" hangingPunct="1"/>
            <a:r>
              <a:rPr lang="en-US" dirty="0" smtClean="0"/>
              <a:t>Semantic Versioning Policy: </a:t>
            </a:r>
            <a:r>
              <a:rPr lang="en-US" u="sng" dirty="0" smtClean="0">
                <a:hlinkClick r:id="rId3"/>
              </a:rPr>
              <a:t>http://semver.org</a:t>
            </a:r>
            <a:r>
              <a:rPr lang="en-US" dirty="0" smtClean="0"/>
              <a:t>/</a:t>
            </a:r>
          </a:p>
        </p:txBody>
      </p:sp>
      <p:sp>
        <p:nvSpPr>
          <p:cNvPr id="276488" name="Rectangle 7"/>
          <p:cNvSpPr>
            <a:spLocks/>
          </p:cNvSpPr>
          <p:nvPr/>
        </p:nvSpPr>
        <p:spPr bwMode="auto">
          <a:xfrm>
            <a:off x="842769" y="4745665"/>
            <a:ext cx="5016990" cy="431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4188867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
          <p:cNvSpPr>
            <a:spLocks/>
          </p:cNvSpPr>
          <p:nvPr/>
        </p:nvSpPr>
        <p:spPr bwMode="auto">
          <a:xfrm>
            <a:off x="520822" y="2533650"/>
            <a:ext cx="15203385" cy="14478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latin typeface="Consolas" panose="020B0609020204030204" pitchFamily="49" charset="0"/>
                <a:cs typeface="Consolas" panose="020B0609020204030204" pitchFamily="49" charset="0"/>
              </a:rPr>
              <a:t>default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"clowns"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a:t>
            </a:r>
            <a:r>
              <a:rPr lang="en-US" sz="3600" dirty="0" smtClean="0">
                <a:solidFill>
                  <a:srgbClr val="666666"/>
                </a:solidFill>
                <a:latin typeface="Consolas" panose="020B0609020204030204" pitchFamily="49" charset="0"/>
                <a:cs typeface="Consolas" panose="020B0609020204030204" pitchFamily="49" charset="0"/>
              </a:rPr>
              <a:t>{ </a:t>
            </a:r>
            <a:r>
              <a:rPr lang="en-US" sz="3600" dirty="0" smtClean="0">
                <a:solidFill>
                  <a:srgbClr val="BA2121"/>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80 }</a:t>
            </a:r>
            <a:endParaRPr lang="en-US" sz="3600" dirty="0">
              <a:solidFill>
                <a:srgbClr val="666666"/>
              </a:solidFill>
              <a:latin typeface="Consolas" panose="020B0609020204030204" pitchFamily="49" charset="0"/>
              <a:cs typeface="Consolas" panose="020B0609020204030204" pitchFamily="49" charset="0"/>
            </a:endParaRPr>
          </a:p>
          <a:p>
            <a:r>
              <a:rPr lang="en-US" sz="3600" dirty="0">
                <a:latin typeface="Consolas" panose="020B0609020204030204" pitchFamily="49" charset="0"/>
                <a:cs typeface="Consolas" panose="020B0609020204030204" pitchFamily="49" charset="0"/>
              </a:rPr>
              <a:t>d</a:t>
            </a:r>
            <a:r>
              <a:rPr lang="en-US" sz="3600" dirty="0" smtClean="0">
                <a:latin typeface="Consolas" panose="020B0609020204030204" pitchFamily="49" charset="0"/>
                <a:cs typeface="Consolas" panose="020B0609020204030204" pitchFamily="49" charset="0"/>
              </a:rPr>
              <a:t>efault</a:t>
            </a:r>
            <a:r>
              <a:rPr lang="en-US" sz="3600" dirty="0" smtClean="0">
                <a:solidFill>
                  <a:srgbClr val="666666"/>
                </a:solidFill>
                <a:latin typeface="Consolas" panose="020B0609020204030204" pitchFamily="49" charset="0"/>
                <a:cs typeface="Consolas" panose="020B0609020204030204" pitchFamily="49" charset="0"/>
              </a:rPr>
              <a:t>[</a:t>
            </a:r>
            <a:r>
              <a:rPr lang="en-US" sz="3600" dirty="0">
                <a:solidFill>
                  <a:srgbClr val="BA2121"/>
                </a:solidFill>
                <a:latin typeface="Consolas" panose="020B0609020204030204" pitchFamily="49" charset="0"/>
                <a:cs typeface="Consolas" panose="020B0609020204030204" pitchFamily="49" charset="0"/>
              </a:rPr>
              <a:t>"</a:t>
            </a:r>
            <a:r>
              <a:rPr lang="en-US" sz="3600" dirty="0" err="1" smtClean="0">
                <a:solidFill>
                  <a:srgbClr val="BA2121"/>
                </a:solidFill>
                <a:latin typeface="Consolas" panose="020B0609020204030204" pitchFamily="49" charset="0"/>
                <a:cs typeface="Consolas" panose="020B0609020204030204" pitchFamily="49" charset="0"/>
              </a:rPr>
              <a:t>iis_demo</a:t>
            </a:r>
            <a:r>
              <a:rPr lang="en-US" sz="3600" dirty="0">
                <a:solidFill>
                  <a:srgbClr val="BA2121"/>
                </a:solidFill>
                <a:latin typeface="Consolas" panose="020B0609020204030204" pitchFamily="49" charset="0"/>
                <a:cs typeface="Consolas" panose="020B0609020204030204" pitchFamily="49" charset="0"/>
              </a:rPr>
              <a:t>"</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"sites"</a:t>
            </a:r>
            <a:r>
              <a:rPr lang="en-US" sz="3600" dirty="0" smtClean="0">
                <a:solidFill>
                  <a:srgbClr val="666666"/>
                </a:solidFill>
                <a:latin typeface="Consolas" panose="020B0609020204030204" pitchFamily="49" charset="0"/>
                <a:cs typeface="Consolas" panose="020B0609020204030204" pitchFamily="49" charset="0"/>
              </a:rPr>
              <a:t>][</a:t>
            </a:r>
            <a:r>
              <a:rPr lang="en-US" sz="3600" dirty="0" smtClean="0">
                <a:solidFill>
                  <a:srgbClr val="BA2121"/>
                </a:solidFill>
                <a:latin typeface="Consolas" panose="020B0609020204030204" pitchFamily="49" charset="0"/>
                <a:cs typeface="Consolas" panose="020B0609020204030204" pitchFamily="49" charset="0"/>
              </a:rPr>
              <a:t>"bears"</a:t>
            </a:r>
            <a:r>
              <a:rPr lang="en-US" sz="3600" dirty="0" smtClean="0">
                <a:solidFill>
                  <a:srgbClr val="666666"/>
                </a:solidFill>
                <a:latin typeface="Consolas" panose="020B0609020204030204" pitchFamily="49" charset="0"/>
                <a:cs typeface="Consolas" panose="020B0609020204030204" pitchFamily="49" charset="0"/>
              </a:rPr>
              <a:t>] </a:t>
            </a:r>
            <a:r>
              <a:rPr lang="en-US" sz="3600" dirty="0">
                <a:solidFill>
                  <a:srgbClr val="666666"/>
                </a:solidFill>
                <a:latin typeface="Consolas" panose="020B0609020204030204" pitchFamily="49" charset="0"/>
                <a:cs typeface="Consolas" panose="020B0609020204030204" pitchFamily="49" charset="0"/>
              </a:rPr>
              <a:t>= { </a:t>
            </a:r>
            <a:r>
              <a:rPr lang="en-US" sz="3600" dirty="0">
                <a:solidFill>
                  <a:srgbClr val="BA2121"/>
                </a:solidFill>
                <a:latin typeface="Consolas" panose="020B0609020204030204" pitchFamily="49" charset="0"/>
                <a:cs typeface="Consolas" panose="020B0609020204030204" pitchFamily="49" charset="0"/>
              </a:rPr>
              <a:t>"port" </a:t>
            </a:r>
            <a:r>
              <a:rPr lang="en-US" sz="3600" dirty="0">
                <a:solidFill>
                  <a:srgbClr val="666666"/>
                </a:solidFill>
                <a:latin typeface="Consolas" panose="020B0609020204030204" pitchFamily="49" charset="0"/>
                <a:cs typeface="Consolas" panose="020B0609020204030204" pitchFamily="49" charset="0"/>
              </a:rPr>
              <a:t>=&gt; </a:t>
            </a:r>
            <a:r>
              <a:rPr lang="en-US" sz="3600" dirty="0" smtClean="0">
                <a:solidFill>
                  <a:srgbClr val="666666"/>
                </a:solidFill>
                <a:latin typeface="Consolas" panose="020B0609020204030204" pitchFamily="49" charset="0"/>
                <a:cs typeface="Consolas" panose="020B0609020204030204" pitchFamily="49" charset="0"/>
              </a:rPr>
              <a:t>81 </a:t>
            </a:r>
            <a:r>
              <a:rPr lang="en-US" sz="3600" dirty="0">
                <a:solidFill>
                  <a:srgbClr val="666666"/>
                </a:solidFill>
                <a:latin typeface="Consolas" panose="020B0609020204030204" pitchFamily="49" charset="0"/>
                <a:cs typeface="Consolas" panose="020B0609020204030204" pitchFamily="49" charset="0"/>
              </a:rPr>
              <a:t>}</a:t>
            </a:r>
          </a:p>
        </p:txBody>
      </p:sp>
      <p:sp>
        <p:nvSpPr>
          <p:cNvPr id="277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7508"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smtClean="0">
                <a:latin typeface="Courier"/>
                <a:ea typeface="Courier"/>
                <a:cs typeface="Courier"/>
                <a:sym typeface="Courier"/>
              </a:rPr>
              <a:t>\</a:t>
            </a:r>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\attributes\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7509" name="Rectangle 4"/>
          <p:cNvSpPr>
            <a:spLocks/>
          </p:cNvSpPr>
          <p:nvPr/>
        </p:nvSpPr>
        <p:spPr bwMode="auto">
          <a:xfrm>
            <a:off x="6604645" y="41783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a:solidFill>
                  <a:schemeClr val="tx1"/>
                </a:solidFill>
                <a:latin typeface="Courier"/>
                <a:ea typeface="Courier"/>
                <a:cs typeface="Courier"/>
                <a:sym typeface="Courier"/>
              </a:rPr>
              <a:t>SAVE FILE!</a:t>
            </a:r>
          </a:p>
        </p:txBody>
      </p:sp>
      <p:sp>
        <p:nvSpPr>
          <p:cNvPr id="414725" name="Rectangle 5"/>
          <p:cNvSpPr>
            <a:spLocks noGrp="1" noChangeArrowheads="1"/>
          </p:cNvSpPr>
          <p:nvPr>
            <p:ph type="title"/>
          </p:nvPr>
        </p:nvSpPr>
        <p:spPr/>
        <p:txBody>
          <a:bodyPr/>
          <a:lstStyle/>
          <a:p>
            <a:pPr eaLnBrk="1" hangingPunct="1">
              <a:defRPr/>
            </a:pPr>
            <a:r>
              <a:rPr lang="en-US" sz="4000" dirty="0">
                <a:sym typeface="Arial Bold" charset="0"/>
              </a:rPr>
              <a:t>Exercise: </a:t>
            </a:r>
            <a:r>
              <a:rPr lang="en-US" sz="4000" dirty="0" smtClean="0">
                <a:sym typeface="Arial Bold" charset="0"/>
              </a:rPr>
              <a:t/>
            </a:r>
            <a:br>
              <a:rPr lang="en-US" sz="4000" dirty="0" smtClean="0">
                <a:sym typeface="Arial Bold" charset="0"/>
              </a:rPr>
            </a:br>
            <a:r>
              <a:rPr lang="en-US" sz="4000" dirty="0" smtClean="0">
                <a:sym typeface="Arial Bold" charset="0"/>
              </a:rPr>
              <a:t>Edit </a:t>
            </a:r>
            <a:r>
              <a:rPr lang="en-US" sz="4000" dirty="0" smtClean="0"/>
              <a:t>the </a:t>
            </a:r>
            <a:r>
              <a:rPr lang="en-US" sz="4000" dirty="0" err="1" smtClean="0">
                <a:sym typeface="Arial Bold" charset="0"/>
              </a:rPr>
              <a:t>default.rb</a:t>
            </a:r>
            <a:r>
              <a:rPr lang="en-US" sz="4000" dirty="0" smtClean="0">
                <a:sym typeface="Arial Bold" charset="0"/>
              </a:rPr>
              <a:t> </a:t>
            </a:r>
            <a:r>
              <a:rPr lang="en-US" sz="4000" dirty="0">
                <a:sym typeface="Arial Bold" charset="0"/>
              </a:rPr>
              <a:t>attribute file in the </a:t>
            </a:r>
            <a:r>
              <a:rPr lang="en-US" sz="4000" dirty="0" err="1" smtClean="0">
                <a:sym typeface="Arial Bold" charset="0"/>
              </a:rPr>
              <a:t>iis_demo</a:t>
            </a:r>
            <a:r>
              <a:rPr lang="en-US" sz="4000" dirty="0" smtClean="0">
                <a:sym typeface="Arial Bold" charset="0"/>
              </a:rPr>
              <a:t> cookbook</a:t>
            </a:r>
            <a:endParaRPr lang="en-US" sz="4000" dirty="0">
              <a:sym typeface="Arial Bold" charset="0"/>
            </a:endParaRPr>
          </a:p>
        </p:txBody>
      </p:sp>
      <p:sp>
        <p:nvSpPr>
          <p:cNvPr id="277511" name="Rectangle 6"/>
          <p:cNvSpPr>
            <a:spLocks noGrp="1" noChangeArrowheads="1"/>
          </p:cNvSpPr>
          <p:nvPr>
            <p:ph type="body" idx="1"/>
          </p:nvPr>
        </p:nvSpPr>
        <p:spPr>
          <a:xfrm>
            <a:off x="787548" y="5003800"/>
            <a:ext cx="14669933" cy="3289300"/>
          </a:xfrm>
        </p:spPr>
        <p:txBody>
          <a:bodyPr/>
          <a:lstStyle/>
          <a:p>
            <a:pPr eaLnBrk="1" hangingPunct="1"/>
            <a:r>
              <a:rPr lang="en-US" dirty="0" smtClean="0"/>
              <a:t>We add information about the sites we need to deploy</a:t>
            </a:r>
          </a:p>
          <a:p>
            <a:pPr lvl="1" eaLnBrk="1" hangingPunct="1"/>
            <a:r>
              <a:rPr lang="en-US" dirty="0" smtClean="0"/>
              <a:t>One about Clowns, running on port 80</a:t>
            </a:r>
          </a:p>
          <a:p>
            <a:pPr lvl="1" eaLnBrk="1" hangingPunct="1"/>
            <a:r>
              <a:rPr lang="en-US" dirty="0" smtClean="0"/>
              <a:t>One about Bears, running on port 81</a:t>
            </a:r>
          </a:p>
        </p:txBody>
      </p:sp>
    </p:spTree>
    <p:extLst>
      <p:ext uri="{BB962C8B-B14F-4D97-AF65-F5344CB8AC3E}">
        <p14:creationId xmlns:p14="http://schemas.microsoft.com/office/powerpoint/2010/main" val="3061838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John Fitzpatrick</a:t>
            </a:r>
          </a:p>
          <a:p>
            <a:r>
              <a:rPr lang="en-US" b="1" dirty="0"/>
              <a:t>Current job role:</a:t>
            </a:r>
            <a:r>
              <a:rPr lang="en-US" dirty="0"/>
              <a:t> Curriculum Development/Trainer at Chef</a:t>
            </a:r>
          </a:p>
          <a:p>
            <a:r>
              <a:rPr lang="en-US" b="1" dirty="0"/>
              <a:t>Previous job roles/background:</a:t>
            </a:r>
            <a:r>
              <a:rPr lang="en-US" dirty="0"/>
              <a:t> Before Chef I spent 3 years on Cloud Management at </a:t>
            </a:r>
            <a:r>
              <a:rPr lang="en-US" dirty="0" err="1"/>
              <a:t>RightScale</a:t>
            </a:r>
            <a:r>
              <a:rPr lang="en-US" dirty="0"/>
              <a:t>, and before that working in mobile internet at </a:t>
            </a:r>
            <a:r>
              <a:rPr lang="en-US" dirty="0" err="1"/>
              <a:t>Openwave</a:t>
            </a:r>
            <a:endParaRPr lang="en-US" dirty="0"/>
          </a:p>
          <a:p>
            <a:r>
              <a:rPr lang="en-US" b="1" dirty="0"/>
              <a:t>Experience with Chef/</a:t>
            </a:r>
            <a:r>
              <a:rPr lang="en-US" b="1" dirty="0" err="1"/>
              <a:t>Config</a:t>
            </a:r>
            <a:r>
              <a:rPr lang="en-US" b="1" dirty="0"/>
              <a:t> Management:</a:t>
            </a:r>
            <a:r>
              <a:rPr lang="en-US" dirty="0"/>
              <a:t> Two years experience with Chef initially at </a:t>
            </a:r>
            <a:r>
              <a:rPr lang="en-US" dirty="0" err="1"/>
              <a:t>RightScale</a:t>
            </a:r>
            <a:endParaRPr lang="en-US" dirty="0"/>
          </a:p>
          <a:p>
            <a:r>
              <a:rPr lang="en-US" b="1" dirty="0"/>
              <a:t>Favorite Text Editor:</a:t>
            </a:r>
            <a:r>
              <a:rPr lang="en-US" dirty="0"/>
              <a:t> </a:t>
            </a:r>
            <a:r>
              <a:rPr lang="en-US" dirty="0" err="1" smtClean="0"/>
              <a:t>SublimeText</a:t>
            </a:r>
            <a:endParaRPr lang="en-US" dirty="0"/>
          </a:p>
        </p:txBody>
      </p:sp>
    </p:spTree>
    <p:extLst>
      <p:ext uri="{BB962C8B-B14F-4D97-AF65-F5344CB8AC3E}">
        <p14:creationId xmlns:p14="http://schemas.microsoft.com/office/powerpoint/2010/main" val="146320609"/>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AutoShape 1"/>
          <p:cNvSpPr>
            <a:spLocks/>
          </p:cNvSpPr>
          <p:nvPr/>
        </p:nvSpPr>
        <p:spPr bwMode="auto">
          <a:xfrm>
            <a:off x="6693554" y="26035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6" name="Rectangle 2"/>
          <p:cNvSpPr>
            <a:spLocks/>
          </p:cNvSpPr>
          <p:nvPr/>
        </p:nvSpPr>
        <p:spPr bwMode="auto">
          <a:xfrm>
            <a:off x="8247869" y="3016706"/>
            <a:ext cx="11778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a:t>
            </a:r>
          </a:p>
        </p:txBody>
      </p:sp>
      <p:sp>
        <p:nvSpPr>
          <p:cNvPr id="134147" name="AutoShape 3"/>
          <p:cNvSpPr>
            <a:spLocks/>
          </p:cNvSpPr>
          <p:nvPr/>
        </p:nvSpPr>
        <p:spPr bwMode="auto">
          <a:xfrm>
            <a:off x="6693554"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48" name="Rectangle 4"/>
          <p:cNvSpPr>
            <a:spLocks/>
          </p:cNvSpPr>
          <p:nvPr/>
        </p:nvSpPr>
        <p:spPr bwMode="auto">
          <a:xfrm>
            <a:off x="10008577" y="45788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4149" name="AutoShape 5"/>
          <p:cNvSpPr>
            <a:spLocks/>
          </p:cNvSpPr>
          <p:nvPr/>
        </p:nvSpPr>
        <p:spPr bwMode="auto">
          <a:xfrm>
            <a:off x="5131301"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0" name="AutoShape 6"/>
          <p:cNvSpPr>
            <a:spLocks/>
          </p:cNvSpPr>
          <p:nvPr/>
        </p:nvSpPr>
        <p:spPr bwMode="auto">
          <a:xfrm>
            <a:off x="8357416" y="41656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1" name="AutoShape 7"/>
          <p:cNvSpPr>
            <a:spLocks/>
          </p:cNvSpPr>
          <p:nvPr/>
        </p:nvSpPr>
        <p:spPr bwMode="auto">
          <a:xfrm>
            <a:off x="5131301"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2" name="AutoShape 8"/>
          <p:cNvSpPr>
            <a:spLocks/>
          </p:cNvSpPr>
          <p:nvPr/>
        </p:nvSpPr>
        <p:spPr bwMode="auto">
          <a:xfrm>
            <a:off x="6693554" y="57404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4153" name="Rectangle 9"/>
          <p:cNvSpPr>
            <a:spLocks/>
          </p:cNvSpPr>
          <p:nvPr/>
        </p:nvSpPr>
        <p:spPr bwMode="auto">
          <a:xfrm>
            <a:off x="8243106" y="61536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4154" name="Rectangle 10"/>
          <p:cNvSpPr>
            <a:spLocks noGrp="1" noChangeArrowheads="1"/>
          </p:cNvSpPr>
          <p:nvPr>
            <p:ph type="title"/>
          </p:nvPr>
        </p:nvSpPr>
        <p:spPr>
          <a:ln/>
        </p:spPr>
        <p:txBody>
          <a:bodyPr/>
          <a:lstStyle/>
          <a:p>
            <a:r>
              <a:rPr lang="en-US"/>
              <a:t>Add a load balancer</a:t>
            </a:r>
          </a:p>
        </p:txBody>
      </p:sp>
    </p:spTree>
    <p:extLst>
      <p:ext uri="{BB962C8B-B14F-4D97-AF65-F5344CB8AC3E}">
        <p14:creationId xmlns:p14="http://schemas.microsoft.com/office/powerpoint/2010/main" val="419821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8531" name="Rectangle 2"/>
          <p:cNvSpPr>
            <a:spLocks/>
          </p:cNvSpPr>
          <p:nvPr/>
        </p:nvSpPr>
        <p:spPr bwMode="auto">
          <a:xfrm>
            <a:off x="6642749" y="8521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278532"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solidFill>
                <a:schemeClr val="tx1"/>
              </a:solidFill>
              <a:latin typeface="Courier"/>
              <a:ea typeface="Courier"/>
              <a:cs typeface="Courier"/>
              <a:sym typeface="Courier"/>
            </a:endParaRPr>
          </a:p>
        </p:txBody>
      </p:sp>
      <p:sp>
        <p:nvSpPr>
          <p:cNvPr id="278533" name="Rectangle 4"/>
          <p:cNvSpPr>
            <a:spLocks/>
          </p:cNvSpPr>
          <p:nvPr/>
        </p:nvSpPr>
        <p:spPr bwMode="auto">
          <a:xfrm>
            <a:off x="838282" y="2260600"/>
            <a:ext cx="14631830" cy="6369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600" i="1" dirty="0" smtClean="0">
                <a:solidFill>
                  <a:srgbClr val="408080"/>
                </a:solidFill>
                <a:ea typeface="Courier"/>
                <a:cs typeface="Courier"/>
              </a:rPr>
              <a:t>…</a:t>
            </a:r>
            <a:r>
              <a:rPr lang="en-US" sz="2600" i="1" dirty="0">
                <a:solidFill>
                  <a:srgbClr val="408080"/>
                </a:solidFill>
                <a:ea typeface="Courier"/>
                <a:cs typeface="Courier"/>
              </a:rPr>
              <a:t/>
            </a:r>
            <a:br>
              <a:rPr lang="en-US" sz="2600" i="1" dirty="0">
                <a:solidFill>
                  <a:srgbClr val="408080"/>
                </a:solidFill>
                <a:ea typeface="Courier"/>
                <a:cs typeface="Courier"/>
              </a:rPr>
            </a:br>
            <a:r>
              <a:rPr lang="en-US" sz="2600" i="1" dirty="0">
                <a:solidFill>
                  <a:srgbClr val="408080"/>
                </a:solidFill>
                <a:ea typeface="Courier"/>
                <a:cs typeface="Courier"/>
              </a:rPr>
              <a:t>#</a:t>
            </a:r>
            <a:endParaRPr lang="en-US" sz="2600" dirty="0"/>
          </a:p>
          <a:p>
            <a:r>
              <a:rPr lang="en-US" sz="2600" dirty="0" err="1">
                <a:latin typeface="Courier"/>
              </a:rPr>
              <a:t>powershell_script</a:t>
            </a:r>
            <a:r>
              <a:rPr lang="en-US" sz="2600" dirty="0">
                <a:latin typeface="Courier"/>
              </a:rPr>
              <a:t> </a:t>
            </a:r>
            <a:r>
              <a:rPr lang="en-US" sz="2600" dirty="0">
                <a:solidFill>
                  <a:srgbClr val="BA2121"/>
                </a:solidFill>
                <a:latin typeface="Courier"/>
              </a:rPr>
              <a:t>"Install IIS" </a:t>
            </a:r>
            <a:r>
              <a:rPr lang="en-US" sz="2600" b="1" dirty="0">
                <a:solidFill>
                  <a:srgbClr val="008000"/>
                </a:solidFill>
                <a:latin typeface="Courier"/>
              </a:rPr>
              <a:t>do </a:t>
            </a:r>
          </a:p>
          <a:p>
            <a:r>
              <a:rPr lang="en-US" sz="2600" dirty="0">
                <a:latin typeface="Courier"/>
              </a:rPr>
              <a:t>  code </a:t>
            </a:r>
            <a:r>
              <a:rPr lang="en-US" sz="2600" dirty="0">
                <a:solidFill>
                  <a:srgbClr val="BA2121"/>
                </a:solidFill>
                <a:latin typeface="Courier"/>
              </a:rPr>
              <a:t>"add-</a:t>
            </a:r>
            <a:r>
              <a:rPr lang="en-US" sz="2600" dirty="0" err="1">
                <a:solidFill>
                  <a:srgbClr val="BA2121"/>
                </a:solidFill>
                <a:latin typeface="Courier"/>
              </a:rPr>
              <a:t>windowsfeature</a:t>
            </a:r>
            <a:r>
              <a:rPr lang="en-US" sz="2600" dirty="0">
                <a:solidFill>
                  <a:srgbClr val="BA2121"/>
                </a:solidFill>
                <a:latin typeface="Courier"/>
              </a:rPr>
              <a:t> Web-Server"</a:t>
            </a:r>
          </a:p>
          <a:p>
            <a:r>
              <a:rPr lang="en-US" sz="2600" dirty="0">
                <a:latin typeface="Courier"/>
              </a:rPr>
              <a:t>  action </a:t>
            </a:r>
            <a:r>
              <a:rPr lang="en-US" sz="2600" dirty="0">
                <a:solidFill>
                  <a:srgbClr val="19177C"/>
                </a:solidFill>
                <a:latin typeface="Courier"/>
              </a:rPr>
              <a:t>:run</a:t>
            </a:r>
          </a:p>
          <a:p>
            <a:r>
              <a:rPr lang="en-US" sz="2600" b="1" dirty="0" smtClean="0">
                <a:solidFill>
                  <a:srgbClr val="008000"/>
                </a:solidFill>
                <a:latin typeface="Courier"/>
              </a:rPr>
              <a:t>end</a:t>
            </a:r>
          </a:p>
          <a:p>
            <a:endParaRPr lang="en-US" sz="1400" dirty="0" smtClean="0">
              <a:latin typeface="Courier"/>
            </a:endParaRPr>
          </a:p>
          <a:p>
            <a:r>
              <a:rPr lang="en-US" sz="2600" dirty="0" smtClean="0">
                <a:latin typeface="Courier"/>
              </a:rPr>
              <a:t>service </a:t>
            </a:r>
            <a:r>
              <a:rPr lang="en-US" sz="2600" dirty="0">
                <a:solidFill>
                  <a:srgbClr val="BA2121"/>
                </a:solidFill>
                <a:latin typeface="Courier"/>
              </a:rPr>
              <a:t>"w3svc" </a:t>
            </a:r>
            <a:r>
              <a:rPr lang="en-US" sz="2600" b="1" dirty="0">
                <a:solidFill>
                  <a:srgbClr val="008000"/>
                </a:solidFill>
                <a:latin typeface="Courier"/>
              </a:rPr>
              <a:t>do</a:t>
            </a:r>
          </a:p>
          <a:p>
            <a:r>
              <a:rPr lang="en-US" sz="2600" dirty="0">
                <a:latin typeface="Courier"/>
              </a:rPr>
              <a:t>  action </a:t>
            </a:r>
            <a:r>
              <a:rPr lang="en-US" sz="2600" dirty="0">
                <a:solidFill>
                  <a:srgbClr val="666666"/>
                </a:solidFill>
                <a:latin typeface="Courier"/>
              </a:rPr>
              <a:t>[</a:t>
            </a:r>
            <a:r>
              <a:rPr lang="en-US" sz="2600" dirty="0">
                <a:solidFill>
                  <a:srgbClr val="19177C"/>
                </a:solidFill>
                <a:latin typeface="Courier"/>
              </a:rPr>
              <a:t>:enable, :start </a:t>
            </a:r>
            <a:r>
              <a:rPr lang="en-US" sz="2600" dirty="0">
                <a:solidFill>
                  <a:srgbClr val="666666"/>
                </a:solidFill>
                <a:latin typeface="Courier"/>
              </a:rPr>
              <a:t>]</a:t>
            </a:r>
          </a:p>
          <a:p>
            <a:r>
              <a:rPr lang="en-US" sz="2600" b="1" dirty="0">
                <a:solidFill>
                  <a:srgbClr val="008000"/>
                </a:solidFill>
                <a:latin typeface="Courier"/>
              </a:rPr>
              <a:t>end</a:t>
            </a:r>
          </a:p>
          <a:p>
            <a:endParaRPr lang="en-US" sz="1400" dirty="0">
              <a:latin typeface="Courier"/>
            </a:endParaRPr>
          </a:p>
          <a:p>
            <a:r>
              <a:rPr lang="en-US" sz="2600" dirty="0" err="1">
                <a:latin typeface="Courier" charset="0"/>
                <a:ea typeface="ＭＳ Ｐゴシック" charset="0"/>
                <a:cs typeface="Courier" charset="0"/>
                <a:sym typeface="Courier" charset="0"/>
              </a:rPr>
              <a:t>node.default</a:t>
            </a:r>
            <a:r>
              <a:rPr lang="en-US" sz="2600" dirty="0">
                <a:latin typeface="Courier" charset="0"/>
                <a:ea typeface="ＭＳ Ｐゴシック" charset="0"/>
                <a:cs typeface="Courier" charset="0"/>
                <a:sym typeface="Courier" charset="0"/>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charset="0"/>
                <a:ea typeface="ＭＳ Ｐゴシック" charset="0"/>
                <a:cs typeface="Courier" charset="0"/>
                <a:sym typeface="Courier" charset="0"/>
              </a:rPr>
              <a:t>] = </a:t>
            </a:r>
            <a:r>
              <a:rPr lang="en-US" sz="2600" dirty="0">
                <a:solidFill>
                  <a:srgbClr val="BA2121"/>
                </a:solidFill>
                <a:latin typeface="Courier" charset="0"/>
                <a:ea typeface="ＭＳ Ｐゴシック" charset="0"/>
                <a:cs typeface="Courier" charset="0"/>
                <a:sym typeface="Courier" charset="0"/>
              </a:rPr>
              <a:t>"Default2.</a:t>
            </a:r>
            <a:r>
              <a:rPr lang="en-US" sz="2600" dirty="0" smtClean="0">
                <a:solidFill>
                  <a:srgbClr val="BA2121"/>
                </a:solidFill>
                <a:latin typeface="Courier" charset="0"/>
                <a:ea typeface="ＭＳ Ｐゴシック" charset="0"/>
                <a:cs typeface="Courier" charset="0"/>
                <a:sym typeface="Courier" charset="0"/>
              </a:rPr>
              <a:t>htm.erb"</a:t>
            </a:r>
            <a:endParaRPr lang="en-US" sz="2600" dirty="0" smtClean="0">
              <a:latin typeface="Courier"/>
            </a:endParaRPr>
          </a:p>
          <a:p>
            <a:r>
              <a:rPr lang="en-US" sz="2600" dirty="0" smtClean="0">
                <a:latin typeface="Courier"/>
              </a:rPr>
              <a:t>template </a:t>
            </a:r>
            <a:r>
              <a:rPr lang="en-US" sz="2600" dirty="0" smtClean="0">
                <a:solidFill>
                  <a:srgbClr val="BA2121"/>
                </a:solidFill>
                <a:latin typeface="Courier"/>
              </a:rPr>
              <a:t>"</a:t>
            </a:r>
            <a:r>
              <a:rPr lang="en-US" sz="2600" dirty="0">
                <a:solidFill>
                  <a:srgbClr val="BA2121"/>
                </a:solidFill>
                <a:latin typeface="Courier"/>
              </a:rPr>
              <a:t>c:</a:t>
            </a:r>
            <a:r>
              <a:rPr lang="en-US" sz="2600" b="1" dirty="0">
                <a:solidFill>
                  <a:srgbClr val="BB6622"/>
                </a:solidFill>
                <a:latin typeface="Courier"/>
              </a:rPr>
              <a:t>\\</a:t>
            </a:r>
            <a:r>
              <a:rPr lang="en-US" sz="2600" b="1" dirty="0">
                <a:solidFill>
                  <a:srgbClr val="BA2121"/>
                </a:solidFill>
                <a:latin typeface="Courier"/>
              </a:rPr>
              <a:t>inetpub</a:t>
            </a:r>
            <a:r>
              <a:rPr lang="en-US" sz="2600" b="1" dirty="0">
                <a:solidFill>
                  <a:srgbClr val="BB6622"/>
                </a:solidFill>
                <a:latin typeface="Courier"/>
              </a:rPr>
              <a:t>\\</a:t>
            </a:r>
            <a:r>
              <a:rPr lang="en-US" sz="2600" b="1" dirty="0">
                <a:solidFill>
                  <a:srgbClr val="BA2121"/>
                </a:solidFill>
                <a:latin typeface="Courier"/>
              </a:rPr>
              <a:t>wwwroot</a:t>
            </a:r>
            <a:r>
              <a:rPr lang="en-US" sz="2600" b="1" dirty="0">
                <a:solidFill>
                  <a:srgbClr val="BB6622"/>
                </a:solidFill>
                <a:latin typeface="Courier"/>
              </a:rPr>
              <a:t>\\</a:t>
            </a:r>
            <a:r>
              <a:rPr lang="en-US" sz="2600" b="1" dirty="0">
                <a:solidFill>
                  <a:srgbClr val="BA2121"/>
                </a:solidFill>
                <a:latin typeface="Courier"/>
              </a:rPr>
              <a:t>Default.htm" </a:t>
            </a:r>
            <a:r>
              <a:rPr lang="en-US" sz="2600" b="1" dirty="0">
                <a:solidFill>
                  <a:srgbClr val="008000"/>
                </a:solidFill>
                <a:latin typeface="Courier"/>
              </a:rPr>
              <a:t>do</a:t>
            </a:r>
          </a:p>
          <a:p>
            <a:r>
              <a:rPr lang="en-US" sz="2600" dirty="0">
                <a:latin typeface="Courier"/>
              </a:rPr>
              <a:t>  source </a:t>
            </a:r>
            <a:r>
              <a:rPr lang="en-US" sz="2600" dirty="0">
                <a:latin typeface="Courier" charset="0"/>
                <a:ea typeface="ＭＳ Ｐゴシック" charset="0"/>
                <a:cs typeface="Courier" charset="0"/>
                <a:sym typeface="Courier" charset="0"/>
              </a:rPr>
              <a:t>node[</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iis_demo</a:t>
            </a:r>
            <a:r>
              <a:rPr lang="en-US" sz="2600" dirty="0">
                <a:solidFill>
                  <a:srgbClr val="BA2121"/>
                </a:solidFill>
                <a:latin typeface="Courier" charset="0"/>
                <a:ea typeface="ＭＳ Ｐゴシック" charset="0"/>
                <a:cs typeface="Courier" charset="0"/>
                <a:sym typeface="Courier" charset="0"/>
              </a:rPr>
              <a:t>"</a:t>
            </a:r>
            <a:r>
              <a:rPr lang="en-US" sz="2600" dirty="0">
                <a:latin typeface="Courier"/>
                <a:ea typeface="Courier"/>
                <a:cs typeface="Courier"/>
                <a:sym typeface="Courier"/>
              </a:rPr>
              <a:t>][</a:t>
            </a:r>
            <a:r>
              <a:rPr lang="en-US" sz="2600" dirty="0">
                <a:solidFill>
                  <a:srgbClr val="BA2121"/>
                </a:solidFill>
                <a:latin typeface="Courier" charset="0"/>
                <a:ea typeface="ＭＳ Ｐゴシック" charset="0"/>
                <a:cs typeface="Courier" charset="0"/>
                <a:sym typeface="Courier" charset="0"/>
              </a:rPr>
              <a:t>"</a:t>
            </a:r>
            <a:r>
              <a:rPr lang="en-US" sz="2600" dirty="0" err="1">
                <a:solidFill>
                  <a:srgbClr val="C4413D"/>
                </a:solidFill>
                <a:latin typeface="Courier"/>
                <a:ea typeface="Courier"/>
                <a:cs typeface="Courier"/>
                <a:sym typeface="Courier"/>
              </a:rPr>
              <a:t>indexfile</a:t>
            </a:r>
            <a:r>
              <a:rPr lang="en-US" sz="2600" dirty="0">
                <a:solidFill>
                  <a:srgbClr val="BA2121"/>
                </a:solidFill>
                <a:latin typeface="Courier" charset="0"/>
                <a:ea typeface="ＭＳ Ｐゴシック" charset="0"/>
                <a:cs typeface="Courier" charset="0"/>
                <a:sym typeface="Courier" charset="0"/>
              </a:rPr>
              <a:t>"</a:t>
            </a:r>
            <a:r>
              <a:rPr lang="en-US" sz="2600" dirty="0" smtClean="0">
                <a:latin typeface="Courier" charset="0"/>
                <a:ea typeface="ＭＳ Ｐゴシック" charset="0"/>
                <a:cs typeface="Courier" charset="0"/>
                <a:sym typeface="Courier" charset="0"/>
              </a:rPr>
              <a:t>]</a:t>
            </a:r>
            <a:endParaRPr lang="en-US" sz="2600" dirty="0">
              <a:solidFill>
                <a:srgbClr val="BA2121"/>
              </a:solidFill>
              <a:latin typeface="Courier"/>
            </a:endParaRPr>
          </a:p>
          <a:p>
            <a:r>
              <a:rPr lang="en-US" sz="2600" dirty="0">
                <a:latin typeface="Courier"/>
              </a:rPr>
              <a:t>  rights </a:t>
            </a:r>
            <a:r>
              <a:rPr lang="en-US" sz="2600" dirty="0" smtClean="0">
                <a:solidFill>
                  <a:srgbClr val="19177C"/>
                </a:solidFill>
                <a:latin typeface="Courier"/>
              </a:rPr>
              <a:t>:read, </a:t>
            </a:r>
            <a:r>
              <a:rPr lang="en-US" sz="2600" dirty="0">
                <a:solidFill>
                  <a:srgbClr val="BA2121"/>
                </a:solidFill>
                <a:latin typeface="Courier"/>
              </a:rPr>
              <a:t>"Everyone"</a:t>
            </a:r>
          </a:p>
          <a:p>
            <a:r>
              <a:rPr lang="en-US" sz="2600" b="1" dirty="0">
                <a:solidFill>
                  <a:srgbClr val="008000"/>
                </a:solidFill>
                <a:latin typeface="Courier"/>
              </a:rPr>
              <a:t>end</a:t>
            </a:r>
          </a:p>
        </p:txBody>
      </p:sp>
      <p:sp>
        <p:nvSpPr>
          <p:cNvPr id="416773" name="Rectangle 5"/>
          <p:cNvSpPr>
            <a:spLocks noGrp="1" noChangeArrowheads="1"/>
          </p:cNvSpPr>
          <p:nvPr>
            <p:ph type="title"/>
          </p:nvPr>
        </p:nvSpPr>
        <p:spPr/>
        <p:txBody>
          <a:bodyPr/>
          <a:lstStyle/>
          <a:p>
            <a:pPr eaLnBrk="1" hangingPunct="1">
              <a:defRPr/>
            </a:pPr>
            <a:r>
              <a:rPr lang="en-US" sz="4000" dirty="0">
                <a:sym typeface="Arial Bold" charset="0"/>
              </a:rPr>
              <a:t>Exercise: Open the default </a:t>
            </a:r>
            <a:r>
              <a:rPr lang="en-US" sz="4000" dirty="0" err="1" smtClean="0">
                <a:latin typeface="Courier"/>
                <a:cs typeface="Courier"/>
              </a:rPr>
              <a:t>iis_demo</a:t>
            </a:r>
            <a:r>
              <a:rPr lang="en-US" sz="4000" dirty="0" smtClean="0"/>
              <a:t> </a:t>
            </a:r>
            <a:r>
              <a:rPr lang="en-US" sz="4000" dirty="0" smtClean="0">
                <a:sym typeface="Arial Bold" charset="0"/>
              </a:rPr>
              <a:t>recipe </a:t>
            </a:r>
            <a:r>
              <a:rPr lang="en-US" sz="4000" dirty="0">
                <a:sym typeface="Arial Bold" charset="0"/>
              </a:rPr>
              <a:t>in your editor</a:t>
            </a:r>
          </a:p>
        </p:txBody>
      </p:sp>
    </p:spTree>
    <p:extLst>
      <p:ext uri="{BB962C8B-B14F-4D97-AF65-F5344CB8AC3E}">
        <p14:creationId xmlns:p14="http://schemas.microsoft.com/office/powerpoint/2010/main" val="1479728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513911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200" dirty="0">
                <a:latin typeface="Courier"/>
                <a:cs typeface="Courier"/>
              </a:rPr>
              <a:t>service </a:t>
            </a:r>
            <a:r>
              <a:rPr lang="en-US" sz="2200" dirty="0">
                <a:solidFill>
                  <a:srgbClr val="BA2121"/>
                </a:solidFill>
                <a:latin typeface="Courier"/>
                <a:cs typeface="Courier"/>
              </a:rPr>
              <a:t>"w3svc" </a:t>
            </a:r>
            <a:r>
              <a:rPr lang="en-US" sz="2200" b="1" dirty="0">
                <a:solidFill>
                  <a:srgbClr val="008000"/>
                </a:solidFill>
                <a:latin typeface="Courier"/>
                <a:cs typeface="Courier"/>
              </a:rPr>
              <a:t>do</a:t>
            </a:r>
          </a:p>
          <a:p>
            <a:r>
              <a:rPr lang="en-US" sz="2200" dirty="0">
                <a:latin typeface="Courier"/>
                <a:cs typeface="Courier"/>
              </a:rPr>
              <a:t>  action </a:t>
            </a:r>
            <a:r>
              <a:rPr lang="en-US" sz="2200" dirty="0">
                <a:solidFill>
                  <a:srgbClr val="666666"/>
                </a:solidFill>
                <a:latin typeface="Courier"/>
                <a:cs typeface="Courier"/>
              </a:rPr>
              <a:t>[</a:t>
            </a:r>
            <a:r>
              <a:rPr lang="en-US" sz="2200" dirty="0">
                <a:solidFill>
                  <a:srgbClr val="19177C"/>
                </a:solidFill>
                <a:latin typeface="Courier"/>
                <a:cs typeface="Courier"/>
              </a:rPr>
              <a:t>:enable, :start </a:t>
            </a:r>
            <a:r>
              <a:rPr lang="en-US" sz="2200" dirty="0">
                <a:solidFill>
                  <a:srgbClr val="666666"/>
                </a:solidFill>
                <a:latin typeface="Courier"/>
                <a:cs typeface="Courier"/>
              </a:rPr>
              <a:t>]</a:t>
            </a:r>
          </a:p>
          <a:p>
            <a:r>
              <a:rPr lang="en-US" sz="2200" b="1" dirty="0">
                <a:solidFill>
                  <a:srgbClr val="008000"/>
                </a:solidFill>
                <a:latin typeface="Courier"/>
                <a:cs typeface="Courier"/>
              </a:rPr>
              <a:t>end</a:t>
            </a:r>
          </a:p>
          <a:p>
            <a:endParaRPr lang="en-US" sz="2200" dirty="0">
              <a:latin typeface="Courier"/>
              <a:cs typeface="Courier"/>
            </a:endParaRPr>
          </a:p>
          <a:p>
            <a:r>
              <a:rPr lang="en-US" sz="2400" dirty="0" smtClean="0">
                <a:solidFill>
                  <a:schemeClr val="bg1">
                    <a:lumMod val="85000"/>
                  </a:schemeClr>
                </a:solidFill>
                <a:latin typeface="Courier" charset="0"/>
                <a:ea typeface="ＭＳ Ｐゴシック" charset="0"/>
                <a:cs typeface="Courier" charset="0"/>
                <a:sym typeface="Courier" charset="0"/>
              </a:rPr>
              <a:t>#</a:t>
            </a:r>
            <a:r>
              <a:rPr lang="en-US" sz="2400" dirty="0" err="1" smtClean="0">
                <a:solidFill>
                  <a:schemeClr val="bg1">
                    <a:lumMod val="85000"/>
                  </a:schemeClr>
                </a:solidFill>
                <a:latin typeface="Courier" charset="0"/>
                <a:ea typeface="ＭＳ Ｐゴシック" charset="0"/>
                <a:cs typeface="Courier" charset="0"/>
                <a:sym typeface="Courier" charset="0"/>
              </a:rPr>
              <a:t>node.default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 = "Default2.htm"</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a:t>
            </a:r>
            <a:r>
              <a:rPr lang="en-US" sz="2400" dirty="0" err="1" smtClean="0">
                <a:solidFill>
                  <a:schemeClr val="bg1">
                    <a:lumMod val="85000"/>
                  </a:schemeClr>
                </a:solidFill>
                <a:latin typeface="Courier"/>
              </a:rPr>
              <a:t>cookbook_file</a:t>
            </a:r>
            <a:r>
              <a:rPr lang="en-US" sz="2400" dirty="0" smtClean="0">
                <a:solidFill>
                  <a:schemeClr val="bg1">
                    <a:lumMod val="85000"/>
                  </a:schemeClr>
                </a:solidFill>
                <a:latin typeface="Courier"/>
              </a:rPr>
              <a:t> </a:t>
            </a:r>
            <a:r>
              <a:rPr lang="en-US" sz="2400" dirty="0">
                <a:solidFill>
                  <a:schemeClr val="bg1">
                    <a:lumMod val="85000"/>
                  </a:schemeClr>
                </a:solidFill>
                <a:latin typeface="Courier"/>
              </a:rPr>
              <a:t>"c:\\</a:t>
            </a:r>
            <a:r>
              <a:rPr lang="en-US" sz="2400" dirty="0" err="1">
                <a:solidFill>
                  <a:schemeClr val="bg1">
                    <a:lumMod val="85000"/>
                  </a:schemeClr>
                </a:solidFill>
                <a:latin typeface="Courier"/>
              </a:rPr>
              <a:t>inetpub</a:t>
            </a:r>
            <a:r>
              <a:rPr lang="en-US" sz="2400" dirty="0">
                <a:solidFill>
                  <a:schemeClr val="bg1">
                    <a:lumMod val="85000"/>
                  </a:schemeClr>
                </a:solidFill>
                <a:latin typeface="Courier"/>
              </a:rPr>
              <a:t>\\</a:t>
            </a:r>
            <a:r>
              <a:rPr lang="en-US" sz="2400" dirty="0" err="1">
                <a:solidFill>
                  <a:schemeClr val="bg1">
                    <a:lumMod val="85000"/>
                  </a:schemeClr>
                </a:solidFill>
                <a:latin typeface="Courier"/>
              </a:rPr>
              <a:t>wwwroot</a:t>
            </a:r>
            <a:r>
              <a:rPr lang="en-US" sz="2400" dirty="0">
                <a:solidFill>
                  <a:schemeClr val="bg1">
                    <a:lumMod val="85000"/>
                  </a:schemeClr>
                </a:solidFill>
                <a:latin typeface="Courier"/>
              </a:rPr>
              <a:t>\\</a:t>
            </a:r>
            <a:r>
              <a:rPr lang="en-US" sz="2400" dirty="0" err="1">
                <a:solidFill>
                  <a:schemeClr val="bg1">
                    <a:lumMod val="85000"/>
                  </a:schemeClr>
                </a:solidFill>
                <a:latin typeface="Courier"/>
              </a:rPr>
              <a:t>Default.htm</a:t>
            </a:r>
            <a:r>
              <a:rPr lang="en-US" sz="2400" dirty="0">
                <a:solidFill>
                  <a:schemeClr val="bg1">
                    <a:lumMod val="85000"/>
                  </a:schemeClr>
                </a:solidFill>
                <a:latin typeface="Courier"/>
              </a:rPr>
              <a:t>" do</a:t>
            </a: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source </a:t>
            </a:r>
            <a:r>
              <a:rPr lang="en-US" sz="2400" dirty="0">
                <a:solidFill>
                  <a:schemeClr val="bg1">
                    <a:lumMod val="85000"/>
                  </a:schemeClr>
                </a:solidFill>
                <a:latin typeface="Courier" charset="0"/>
                <a:ea typeface="ＭＳ Ｐゴシック" charset="0"/>
                <a:cs typeface="Courier" charset="0"/>
                <a:sym typeface="Courier" charset="0"/>
              </a:rPr>
              <a:t>node["</a:t>
            </a:r>
            <a:r>
              <a:rPr lang="en-US" sz="2400" dirty="0" err="1">
                <a:solidFill>
                  <a:schemeClr val="bg1">
                    <a:lumMod val="85000"/>
                  </a:schemeClr>
                </a:solidFill>
                <a:latin typeface="Courier"/>
                <a:ea typeface="Courier"/>
                <a:cs typeface="Courier"/>
                <a:sym typeface="Courier"/>
              </a:rPr>
              <a:t>iis_demo</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a:solidFill>
                  <a:schemeClr val="bg1">
                    <a:lumMod val="85000"/>
                  </a:schemeClr>
                </a:solidFill>
                <a:latin typeface="Courier"/>
                <a:ea typeface="Courier"/>
                <a:cs typeface="Courier"/>
                <a:sym typeface="Courier"/>
              </a:rPr>
              <a:t>][</a:t>
            </a:r>
            <a:r>
              <a:rPr lang="en-US" sz="2400" dirty="0">
                <a:solidFill>
                  <a:schemeClr val="bg1">
                    <a:lumMod val="85000"/>
                  </a:schemeClr>
                </a:solidFill>
                <a:latin typeface="Courier" charset="0"/>
                <a:ea typeface="ＭＳ Ｐゴシック" charset="0"/>
                <a:cs typeface="Courier" charset="0"/>
                <a:sym typeface="Courier" charset="0"/>
              </a:rPr>
              <a:t>"</a:t>
            </a:r>
            <a:r>
              <a:rPr lang="en-US" sz="2400" dirty="0" err="1">
                <a:solidFill>
                  <a:schemeClr val="bg1">
                    <a:lumMod val="85000"/>
                  </a:schemeClr>
                </a:solidFill>
                <a:latin typeface="Courier"/>
                <a:ea typeface="Courier"/>
                <a:cs typeface="Courier"/>
                <a:sym typeface="Courier"/>
              </a:rPr>
              <a:t>indexfile</a:t>
            </a:r>
            <a:r>
              <a:rPr lang="en-US" sz="2400" dirty="0">
                <a:solidFill>
                  <a:schemeClr val="bg1">
                    <a:lumMod val="85000"/>
                  </a:schemeClr>
                </a:solidFill>
                <a:latin typeface="Courier" charset="0"/>
                <a:ea typeface="ＭＳ Ｐゴシック" charset="0"/>
                <a:cs typeface="Courier" charset="0"/>
                <a:sym typeface="Courier" charset="0"/>
              </a:rPr>
              <a:t>"]</a:t>
            </a:r>
            <a:endParaRPr lang="en-US" sz="2400" dirty="0">
              <a:solidFill>
                <a:schemeClr val="bg1">
                  <a:lumMod val="85000"/>
                </a:schemeClr>
              </a:solidFill>
              <a:latin typeface="Courier"/>
            </a:endParaRPr>
          </a:p>
          <a:p>
            <a:r>
              <a:rPr lang="en-US" sz="2400" dirty="0" smtClean="0">
                <a:solidFill>
                  <a:schemeClr val="bg1">
                    <a:lumMod val="85000"/>
                  </a:schemeClr>
                </a:solidFill>
                <a:latin typeface="Courier"/>
              </a:rPr>
              <a:t>#  </a:t>
            </a:r>
            <a:r>
              <a:rPr lang="en-US" sz="2400" dirty="0">
                <a:solidFill>
                  <a:schemeClr val="bg1">
                    <a:lumMod val="85000"/>
                  </a:schemeClr>
                </a:solidFill>
                <a:latin typeface="Courier"/>
              </a:rPr>
              <a:t>rights :read, "Everyone"</a:t>
            </a:r>
          </a:p>
          <a:p>
            <a:r>
              <a:rPr lang="en-US" sz="2400" dirty="0" smtClean="0">
                <a:solidFill>
                  <a:schemeClr val="bg1">
                    <a:lumMod val="85000"/>
                  </a:schemeClr>
                </a:solidFill>
                <a:latin typeface="Courier"/>
              </a:rPr>
              <a:t>#end</a:t>
            </a:r>
          </a:p>
          <a:p>
            <a:endParaRPr lang="en-US" sz="2200" dirty="0">
              <a:latin typeface="Courier"/>
              <a:cs typeface="Courier"/>
            </a:endParaRPr>
          </a:p>
          <a:p>
            <a:r>
              <a:rPr lang="en-US" sz="2200" dirty="0" err="1">
                <a:latin typeface="Courier"/>
                <a:cs typeface="Courier"/>
              </a:rPr>
              <a:t>powershell_script</a:t>
            </a:r>
            <a:r>
              <a:rPr lang="en-US" sz="2200" dirty="0">
                <a:latin typeface="Courier"/>
                <a:cs typeface="Courier"/>
              </a:rPr>
              <a:t> </a:t>
            </a:r>
            <a:r>
              <a:rPr lang="en-US" sz="2200" dirty="0">
                <a:solidFill>
                  <a:srgbClr val="BA2121"/>
                </a:solidFill>
                <a:latin typeface="Courier"/>
                <a:cs typeface="Courier"/>
              </a:rPr>
              <a:t>"disable default site" </a:t>
            </a:r>
            <a:r>
              <a:rPr lang="en-US" sz="2200" b="1" dirty="0">
                <a:solidFill>
                  <a:srgbClr val="008000"/>
                </a:solidFill>
                <a:latin typeface="Courier"/>
                <a:cs typeface="Courier"/>
              </a:rPr>
              <a:t>do</a:t>
            </a:r>
          </a:p>
          <a:p>
            <a:r>
              <a:rPr lang="en-US" sz="2200" dirty="0">
                <a:latin typeface="Courier"/>
                <a:cs typeface="Courier"/>
              </a:rPr>
              <a:t>  </a:t>
            </a:r>
            <a:r>
              <a:rPr lang="en-US" sz="2200" dirty="0" smtClean="0">
                <a:latin typeface="Courier"/>
                <a:cs typeface="Courier"/>
              </a:rPr>
              <a:t>code </a:t>
            </a:r>
            <a:r>
              <a:rPr lang="en-US" sz="2200" dirty="0">
                <a:solidFill>
                  <a:srgbClr val="BA2121"/>
                </a:solidFill>
                <a:latin typeface="Courier"/>
                <a:cs typeface="Courier"/>
              </a:rPr>
              <a:t>'get-website "Default Web Site*" | where {$_.state -ne "</a:t>
            </a:r>
            <a:r>
              <a:rPr lang="en-US" sz="2200" dirty="0" smtClean="0">
                <a:solidFill>
                  <a:srgbClr val="BA2121"/>
                </a:solidFill>
                <a:latin typeface="Courier"/>
                <a:cs typeface="Courier"/>
              </a:rPr>
              <a:t>Stopped"} </a:t>
            </a:r>
            <a:r>
              <a:rPr lang="en-US" sz="2200" dirty="0">
                <a:solidFill>
                  <a:srgbClr val="BA2121"/>
                </a:solidFill>
                <a:latin typeface="Courier"/>
                <a:cs typeface="Courier"/>
              </a:rPr>
              <a:t>| </a:t>
            </a:r>
            <a:r>
              <a:rPr lang="en-US" sz="2200" dirty="0" smtClean="0">
                <a:solidFill>
                  <a:srgbClr val="BA2121"/>
                </a:solidFill>
                <a:latin typeface="Courier"/>
                <a:cs typeface="Courier"/>
              </a:rPr>
              <a:t>Stop-Website'</a:t>
            </a:r>
          </a:p>
          <a:p>
            <a:r>
              <a:rPr lang="en-US" sz="2200" b="1" dirty="0" smtClean="0">
                <a:solidFill>
                  <a:srgbClr val="008000"/>
                </a:solidFill>
                <a:latin typeface="Courier"/>
                <a:cs typeface="Courier"/>
              </a:rPr>
              <a:t>end</a:t>
            </a:r>
            <a:endParaRPr lang="en-US" sz="2200" b="1" dirty="0">
              <a:solidFill>
                <a:srgbClr val="008000"/>
              </a:solidFill>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04794" y="723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eaLnBrk="1" hangingPunct="1">
              <a:defRPr/>
            </a:pPr>
            <a:r>
              <a:rPr lang="en-US" sz="3500" dirty="0">
                <a:sym typeface="Arial Bold" charset="0"/>
              </a:rPr>
              <a:t>Exercise: </a:t>
            </a:r>
            <a:r>
              <a:rPr lang="en-US" sz="3500" dirty="0" smtClean="0">
                <a:sym typeface="Arial Bold" charset="0"/>
              </a:rPr>
              <a:t>Stop the Default Web Site with </a:t>
            </a:r>
            <a:r>
              <a:rPr lang="en-US" sz="3500" dirty="0" smtClean="0"/>
              <a:t>Powershell </a:t>
            </a:r>
            <a:r>
              <a:rPr lang="en-US" sz="3500" dirty="0" smtClean="0">
                <a:sym typeface="Arial Bold" charset="0"/>
              </a:rPr>
              <a:t>resource</a:t>
            </a:r>
            <a:endParaRPr lang="en-US" sz="3500" dirty="0">
              <a:sym typeface="Arial Bold" charset="0"/>
            </a:endParaRPr>
          </a:p>
        </p:txBody>
      </p:sp>
      <p:sp>
        <p:nvSpPr>
          <p:cNvPr id="279559" name="Rectangle 6"/>
          <p:cNvSpPr>
            <a:spLocks noGrp="1" noChangeArrowheads="1"/>
          </p:cNvSpPr>
          <p:nvPr>
            <p:ph type="body" idx="1"/>
          </p:nvPr>
        </p:nvSpPr>
        <p:spPr>
          <a:xfrm>
            <a:off x="800179" y="7620000"/>
            <a:ext cx="14669933" cy="1498600"/>
          </a:xfrm>
        </p:spPr>
        <p:txBody>
          <a:bodyPr/>
          <a:lstStyle/>
          <a:p>
            <a:pPr marL="571500" indent="-571500">
              <a:buFont typeface="Arial" pitchFamily="34" charset="0"/>
              <a:buChar char="•"/>
            </a:pPr>
            <a:r>
              <a:rPr lang="en-US" sz="3600" dirty="0" smtClean="0">
                <a:latin typeface="Lucida Grande"/>
                <a:ea typeface="Lucida Grande"/>
                <a:cs typeface="Lucida Grande"/>
                <a:sym typeface="Lucida Grande"/>
              </a:rPr>
              <a:t>Comment out the </a:t>
            </a:r>
            <a:r>
              <a:rPr lang="en-US" sz="3600" dirty="0" err="1" smtClean="0">
                <a:latin typeface="Courier"/>
                <a:ea typeface="Lucida Grande"/>
                <a:cs typeface="Courier"/>
                <a:sym typeface="Lucida Grande"/>
              </a:rPr>
              <a:t>cookbook_file</a:t>
            </a:r>
            <a:r>
              <a:rPr lang="en-US" sz="3600" dirty="0" smtClean="0">
                <a:latin typeface="Lucida Grande"/>
                <a:ea typeface="Lucida Grande"/>
                <a:cs typeface="Lucida Grande"/>
                <a:sym typeface="Lucida Grande"/>
              </a:rPr>
              <a:t> resource from recipe</a:t>
            </a:r>
          </a:p>
          <a:p>
            <a:pPr marL="571500" indent="-571500">
              <a:buFont typeface="Arial" pitchFamily="34" charset="0"/>
              <a:buChar char="•"/>
            </a:pPr>
            <a:r>
              <a:rPr lang="en-US" sz="3600" dirty="0" smtClean="0">
                <a:latin typeface="Lucida Grande"/>
                <a:ea typeface="Lucida Grande"/>
                <a:cs typeface="Lucida Grande"/>
                <a:sym typeface="Lucida Grande"/>
              </a:rPr>
              <a:t>Use </a:t>
            </a:r>
            <a:r>
              <a:rPr lang="en-US" sz="3600" dirty="0" smtClean="0">
                <a:latin typeface="Courier"/>
                <a:ea typeface="Lucida Grande"/>
                <a:cs typeface="Courier"/>
                <a:sym typeface="Lucida Grande"/>
              </a:rPr>
              <a:t>powershell</a:t>
            </a:r>
            <a:r>
              <a:rPr lang="en-US" sz="3600" dirty="0" smtClean="0">
                <a:latin typeface="Lucida Grande"/>
                <a:ea typeface="Lucida Grande"/>
                <a:cs typeface="Lucida Grande"/>
                <a:sym typeface="Lucida Grande"/>
              </a:rPr>
              <a:t> resource </a:t>
            </a:r>
            <a:r>
              <a:rPr lang="en-US" sz="3600" dirty="0">
                <a:latin typeface="Lucida Grande"/>
                <a:ea typeface="Lucida Grande"/>
                <a:cs typeface="Lucida Grande"/>
                <a:sym typeface="Lucida Grande"/>
              </a:rPr>
              <a:t>to </a:t>
            </a:r>
            <a:r>
              <a:rPr lang="en-US" sz="3600" dirty="0" smtClean="0">
                <a:latin typeface="Lucida Grande"/>
                <a:ea typeface="Lucida Grande"/>
                <a:cs typeface="Lucida Grande"/>
                <a:sym typeface="Lucida Grande"/>
              </a:rPr>
              <a:t>stop Default </a:t>
            </a:r>
            <a:r>
              <a:rPr lang="en-US" sz="3600" dirty="0">
                <a:latin typeface="Lucida Grande"/>
                <a:ea typeface="Lucida Grande"/>
                <a:cs typeface="Lucida Grande"/>
                <a:sym typeface="Lucida Grande"/>
              </a:rPr>
              <a:t>Web </a:t>
            </a:r>
            <a:r>
              <a:rPr lang="en-US" sz="3600" dirty="0" smtClean="0">
                <a:latin typeface="Lucida Grande"/>
                <a:ea typeface="Lucida Grande"/>
                <a:cs typeface="Lucida Grande"/>
                <a:sym typeface="Lucida Grande"/>
              </a:rPr>
              <a:t>Site</a:t>
            </a:r>
            <a:r>
              <a:rPr lang="en-US" sz="3600" dirty="0" smtClean="0"/>
              <a:t> </a:t>
            </a:r>
            <a:r>
              <a:rPr lang="en-US" sz="3600" u="sng" dirty="0" smtClean="0"/>
              <a:t>if </a:t>
            </a:r>
            <a:r>
              <a:rPr lang="en-US" sz="3600" u="sng" dirty="0" smtClean="0"/>
              <a:t>running</a:t>
            </a:r>
            <a:endParaRPr lang="en-US" sz="3600" dirty="0" smtClean="0"/>
          </a:p>
        </p:txBody>
      </p:sp>
      <p:sp>
        <p:nvSpPr>
          <p:cNvPr id="279562" name="Rectangle 9"/>
          <p:cNvSpPr>
            <a:spLocks/>
          </p:cNvSpPr>
          <p:nvPr/>
        </p:nvSpPr>
        <p:spPr bwMode="auto">
          <a:xfrm>
            <a:off x="863685" y="2540010"/>
            <a:ext cx="10618237" cy="1211943"/>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
        <p:nvSpPr>
          <p:cNvPr id="11" name="Rectangle 7"/>
          <p:cNvSpPr>
            <a:spLocks/>
          </p:cNvSpPr>
          <p:nvPr/>
        </p:nvSpPr>
        <p:spPr bwMode="auto">
          <a:xfrm>
            <a:off x="889794" y="5943600"/>
            <a:ext cx="14954092" cy="119084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8516584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dirty="0" err="1" smtClean="0">
                <a:sym typeface="Arial Bold" charset="0"/>
              </a:rPr>
              <a:t>Idempotency</a:t>
            </a:r>
            <a:r>
              <a:rPr lang="en-US" sz="5400" dirty="0" smtClean="0">
                <a:sym typeface="Arial Bold" charset="0"/>
              </a:rPr>
              <a:t> Guarantees</a:t>
            </a:r>
            <a:endParaRPr lang="en-US" sz="5400" dirty="0">
              <a:sym typeface="Arial Bold" charset="0"/>
            </a:endParaRPr>
          </a:p>
        </p:txBody>
      </p:sp>
      <p:sp>
        <p:nvSpPr>
          <p:cNvPr id="281603" name="Rectangle 2"/>
          <p:cNvSpPr>
            <a:spLocks noGrp="1" noChangeArrowheads="1"/>
          </p:cNvSpPr>
          <p:nvPr>
            <p:ph type="body" idx="1"/>
          </p:nvPr>
        </p:nvSpPr>
        <p:spPr>
          <a:xfrm>
            <a:off x="800178" y="4800600"/>
            <a:ext cx="14657232" cy="3784600"/>
          </a:xfrm>
        </p:spPr>
        <p:txBody>
          <a:bodyPr/>
          <a:lstStyle/>
          <a:p>
            <a:r>
              <a:rPr lang="en-US" dirty="0" smtClean="0"/>
              <a:t>With </a:t>
            </a:r>
            <a:r>
              <a:rPr lang="en-US" dirty="0" err="1" smtClean="0">
                <a:latin typeface="Courier"/>
                <a:cs typeface="Courier"/>
              </a:rPr>
              <a:t>powershell_script</a:t>
            </a:r>
            <a:r>
              <a:rPr lang="en-US" dirty="0" smtClean="0"/>
              <a:t> resource it’s </a:t>
            </a:r>
            <a:r>
              <a:rPr lang="en-US" dirty="0"/>
              <a:t>up to you to make </a:t>
            </a:r>
            <a:r>
              <a:rPr lang="en-US" dirty="0" smtClean="0"/>
              <a:t>resources idempotent</a:t>
            </a:r>
          </a:p>
          <a:p>
            <a:r>
              <a:rPr lang="en-US" dirty="0" smtClean="0"/>
              <a:t>Either do it in </a:t>
            </a:r>
            <a:r>
              <a:rPr lang="en-US" dirty="0" err="1" smtClean="0"/>
              <a:t>Powershell</a:t>
            </a:r>
            <a:r>
              <a:rPr lang="en-US" dirty="0" smtClean="0"/>
              <a:t>, or Chef </a:t>
            </a:r>
            <a:r>
              <a:rPr lang="en-US" dirty="0" err="1" smtClean="0"/>
              <a:t>idempotency</a:t>
            </a:r>
            <a:r>
              <a:rPr lang="en-US" dirty="0" smtClean="0"/>
              <a:t> guards (later)</a:t>
            </a:r>
            <a:endParaRPr lang="en-US" dirty="0"/>
          </a:p>
          <a:p>
            <a:pPr eaLnBrk="1" hangingPunct="1"/>
            <a:endParaRPr lang="en-US" altLang="en-US" dirty="0" smtClean="0"/>
          </a:p>
        </p:txBody>
      </p:sp>
      <p:sp>
        <p:nvSpPr>
          <p:cNvPr id="281604" name="Rectangle 3"/>
          <p:cNvSpPr>
            <a:spLocks/>
          </p:cNvSpPr>
          <p:nvPr/>
        </p:nvSpPr>
        <p:spPr bwMode="auto">
          <a:xfrm>
            <a:off x="432595" y="1854200"/>
            <a:ext cx="15468600" cy="2413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buNone/>
            </a:pPr>
            <a:r>
              <a:rPr lang="en-US" sz="2200" dirty="0" err="1" smtClean="0">
                <a:latin typeface="Courier"/>
              </a:rPr>
              <a:t>powershell_script</a:t>
            </a:r>
            <a:r>
              <a:rPr lang="en-US" sz="2200" dirty="0" smtClean="0">
                <a:latin typeface="Courier"/>
              </a:rPr>
              <a:t> </a:t>
            </a:r>
            <a:r>
              <a:rPr lang="en-US" sz="2200" dirty="0" smtClean="0">
                <a:solidFill>
                  <a:srgbClr val="BA2121"/>
                </a:solidFill>
                <a:latin typeface="Courier"/>
              </a:rPr>
              <a:t>"disable default site" </a:t>
            </a:r>
            <a:r>
              <a:rPr lang="en-US" sz="2200" b="1" dirty="0" smtClean="0">
                <a:solidFill>
                  <a:srgbClr val="008000"/>
                </a:solidFill>
                <a:latin typeface="Courier"/>
              </a:rPr>
              <a:t>do</a:t>
            </a:r>
          </a:p>
          <a:p>
            <a:pPr marL="0" indent="0">
              <a:buNone/>
            </a:pPr>
            <a:r>
              <a:rPr lang="en-US" sz="2200" dirty="0" smtClean="0">
                <a:latin typeface="Courier"/>
              </a:rPr>
              <a:t>  code </a:t>
            </a:r>
            <a:r>
              <a:rPr lang="en-US" sz="2200" dirty="0" smtClean="0">
                <a:solidFill>
                  <a:srgbClr val="BA2121"/>
                </a:solidFill>
                <a:latin typeface="Courier"/>
              </a:rPr>
              <a:t>'get-website "Default Web Site*" | where {$_.state -ne "Stopped"} | Stop-Website'</a:t>
            </a:r>
          </a:p>
          <a:p>
            <a:pPr marL="0" indent="0">
              <a:buNone/>
            </a:pPr>
            <a:r>
              <a:rPr lang="en-US" sz="2200" b="1" dirty="0" smtClean="0">
                <a:solidFill>
                  <a:srgbClr val="008000"/>
                </a:solidFill>
                <a:latin typeface="Courier"/>
              </a:rPr>
              <a:t>end</a:t>
            </a:r>
            <a:endParaRPr lang="en-US" sz="2200" b="1" dirty="0">
              <a:solidFill>
                <a:srgbClr val="008000"/>
              </a:solidFill>
              <a:latin typeface="Courier"/>
            </a:endParaRPr>
          </a:p>
        </p:txBody>
      </p:sp>
      <p:sp>
        <p:nvSpPr>
          <p:cNvPr id="5" name="Rectangle 7"/>
          <p:cNvSpPr>
            <a:spLocks/>
          </p:cNvSpPr>
          <p:nvPr/>
        </p:nvSpPr>
        <p:spPr bwMode="auto">
          <a:xfrm>
            <a:off x="813594" y="2514601"/>
            <a:ext cx="14706600" cy="5334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103530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1"/>
          <p:cNvSpPr>
            <a:spLocks noGrp="1" noChangeArrowheads="1"/>
          </p:cNvSpPr>
          <p:nvPr>
            <p:ph type="title"/>
          </p:nvPr>
        </p:nvSpPr>
        <p:spPr/>
        <p:txBody>
          <a:bodyPr/>
          <a:lstStyle/>
          <a:p>
            <a:pPr eaLnBrk="1" hangingPunct="1">
              <a:defRPr/>
            </a:pPr>
            <a:r>
              <a:rPr lang="en-US" sz="4900" dirty="0">
                <a:sym typeface="Arial Bold" charset="0"/>
              </a:rPr>
              <a:t>Execute resources are generally not idempotent</a:t>
            </a:r>
          </a:p>
        </p:txBody>
      </p:sp>
      <p:sp>
        <p:nvSpPr>
          <p:cNvPr id="280579" name="Rectangle 2"/>
          <p:cNvSpPr>
            <a:spLocks noGrp="1" noChangeArrowheads="1"/>
          </p:cNvSpPr>
          <p:nvPr>
            <p:ph type="body" idx="1"/>
          </p:nvPr>
        </p:nvSpPr>
        <p:spPr/>
        <p:txBody>
          <a:bodyPr/>
          <a:lstStyle/>
          <a:p>
            <a:pPr eaLnBrk="1" hangingPunct="1"/>
            <a:r>
              <a:rPr lang="en-US" dirty="0" smtClean="0"/>
              <a:t>Chef will stop your run if a resource fails</a:t>
            </a:r>
          </a:p>
          <a:p>
            <a:pPr eaLnBrk="1" hangingPunct="1"/>
            <a:endParaRPr lang="en-US" dirty="0" smtClean="0"/>
          </a:p>
          <a:p>
            <a:pPr eaLnBrk="1" hangingPunct="1"/>
            <a:r>
              <a:rPr lang="en-US" dirty="0" smtClean="0"/>
              <a:t>Most command line utilities are not idempotent - they assume a human being is interacting with, and understands, the state of the system</a:t>
            </a:r>
          </a:p>
          <a:p>
            <a:pPr eaLnBrk="1" hangingPunct="1"/>
            <a:endParaRPr lang="en-US" dirty="0" smtClean="0"/>
          </a:p>
          <a:p>
            <a:pPr eaLnBrk="1" hangingPunct="1"/>
            <a:r>
              <a:rPr lang="en-US" dirty="0" smtClean="0"/>
              <a:t>The result is - it’s up to you to make execute resources idempotent</a:t>
            </a:r>
          </a:p>
        </p:txBody>
      </p:sp>
    </p:spTree>
    <p:extLst>
      <p:ext uri="{BB962C8B-B14F-4D97-AF65-F5344CB8AC3E}">
        <p14:creationId xmlns:p14="http://schemas.microsoft.com/office/powerpoint/2010/main" val="24417312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1"/>
          <p:cNvSpPr>
            <a:spLocks noGrp="1" noChangeArrowheads="1"/>
          </p:cNvSpPr>
          <p:nvPr>
            <p:ph type="title"/>
          </p:nvPr>
        </p:nvSpPr>
        <p:spPr/>
        <p:txBody>
          <a:bodyPr/>
          <a:lstStyle/>
          <a:p>
            <a:pPr eaLnBrk="1" hangingPunct="1">
              <a:defRPr/>
            </a:pPr>
            <a:r>
              <a:rPr lang="en-US" sz="5400">
                <a:sym typeface="Arial Bold" charset="0"/>
              </a:rPr>
              <a:t>Enter the not_if and only_if metaparameters</a:t>
            </a:r>
          </a:p>
        </p:txBody>
      </p:sp>
      <p:sp>
        <p:nvSpPr>
          <p:cNvPr id="281603" name="Rectangle 2"/>
          <p:cNvSpPr>
            <a:spLocks noGrp="1" noChangeArrowheads="1"/>
          </p:cNvSpPr>
          <p:nvPr>
            <p:ph type="body" idx="1"/>
          </p:nvPr>
        </p:nvSpPr>
        <p:spPr>
          <a:xfrm>
            <a:off x="800178" y="3987800"/>
            <a:ext cx="14657232" cy="4622800"/>
          </a:xfrm>
        </p:spPr>
        <p:txBody>
          <a:bodyPr/>
          <a:lstStyle/>
          <a:p>
            <a:pPr eaLnBrk="1" hangingPunct="1"/>
            <a:r>
              <a:rPr lang="en-US" altLang="en-US" dirty="0" smtClean="0"/>
              <a:t>The </a:t>
            </a:r>
            <a:r>
              <a:rPr lang="en-US" altLang="en-US" b="1" dirty="0" smtClean="0">
                <a:latin typeface="Courier"/>
                <a:ea typeface="Courier"/>
                <a:cs typeface="Courier"/>
                <a:sym typeface="Courier"/>
              </a:rPr>
              <a:t>only_if</a:t>
            </a:r>
            <a:r>
              <a:rPr lang="en-US" altLang="en-US" dirty="0" smtClean="0"/>
              <a:t> parameter causes the resources actions to be taken only if its argument returns true</a:t>
            </a:r>
          </a:p>
          <a:p>
            <a:pPr eaLnBrk="1" hangingPunct="1"/>
            <a:r>
              <a:rPr lang="en-US" altLang="en-US" dirty="0" smtClean="0"/>
              <a:t>The </a:t>
            </a:r>
            <a:r>
              <a:rPr lang="en-US" altLang="en-US" b="1" dirty="0" smtClean="0">
                <a:latin typeface="Courier"/>
                <a:ea typeface="Courier"/>
                <a:cs typeface="Courier"/>
                <a:sym typeface="Courier"/>
              </a:rPr>
              <a:t>not_if</a:t>
            </a:r>
            <a:r>
              <a:rPr lang="en-US" altLang="en-US" dirty="0" smtClean="0"/>
              <a:t> parameter is the opposite of only_if - the actions are taken only if its argument returns false</a:t>
            </a:r>
          </a:p>
        </p:txBody>
      </p:sp>
      <p:sp>
        <p:nvSpPr>
          <p:cNvPr id="281604" name="Rectangle 3"/>
          <p:cNvSpPr>
            <a:spLocks/>
          </p:cNvSpPr>
          <p:nvPr/>
        </p:nvSpPr>
        <p:spPr bwMode="auto">
          <a:xfrm>
            <a:off x="432595" y="1854200"/>
            <a:ext cx="14999486" cy="19304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lvl="4" eaLnBrk="1" hangingPunct="1">
              <a:spcBef>
                <a:spcPct val="0"/>
              </a:spcBef>
              <a:buClrTx/>
              <a:buSzTx/>
              <a:buFontTx/>
              <a:buNone/>
            </a:pPr>
            <a:r>
              <a:rPr lang="en-US" sz="4000" dirty="0" smtClean="0">
                <a:latin typeface="Consolas" panose="020B0609020204030204" pitchFamily="49" charset="0"/>
                <a:cs typeface="Consolas" panose="020B0609020204030204" pitchFamily="49" charset="0"/>
              </a:rPr>
              <a:t>not_if </a:t>
            </a:r>
            <a:r>
              <a:rPr lang="en-US" sz="4000" dirty="0">
                <a:solidFill>
                  <a:srgbClr val="BA2121"/>
                </a:solidFill>
                <a:latin typeface="Consolas" panose="020B0609020204030204" pitchFamily="49" charset="0"/>
                <a:cs typeface="Consolas" panose="020B0609020204030204" pitchFamily="49" charset="0"/>
              </a:rPr>
              <a:t>"C:</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Windows</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System32</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inetsrv</a:t>
            </a:r>
            <a:r>
              <a:rPr lang="en-US" sz="4000" b="1" dirty="0">
                <a:solidFill>
                  <a:srgbClr val="BB6622"/>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appcmd.exe </a:t>
            </a:r>
            <a:r>
              <a:rPr lang="en-US" sz="4000" b="1" dirty="0" smtClean="0">
                <a:solidFill>
                  <a:srgbClr val="BA2121"/>
                </a:solidFill>
                <a:latin typeface="Consolas" panose="020B0609020204030204" pitchFamily="49" charset="0"/>
                <a:cs typeface="Consolas" panose="020B0609020204030204" pitchFamily="49" charset="0"/>
              </a:rPr>
              <a:t>list </a:t>
            </a:r>
            <a:r>
              <a:rPr lang="en-US" sz="4000" b="1" dirty="0" err="1">
                <a:solidFill>
                  <a:srgbClr val="BA2121"/>
                </a:solidFill>
                <a:latin typeface="Consolas" panose="020B0609020204030204" pitchFamily="49" charset="0"/>
                <a:cs typeface="Consolas" panose="020B0609020204030204" pitchFamily="49" charset="0"/>
              </a:rPr>
              <a:t>apppool</a:t>
            </a:r>
            <a:r>
              <a:rPr lang="en-US" sz="4000" b="1" dirty="0">
                <a:solidFill>
                  <a:srgbClr val="BA2121"/>
                </a:solidFill>
                <a:latin typeface="Consolas" panose="020B0609020204030204" pitchFamily="49" charset="0"/>
                <a:cs typeface="Consolas" panose="020B0609020204030204" pitchFamily="49" charset="0"/>
              </a:rPr>
              <a:t> </a:t>
            </a:r>
            <a:r>
              <a:rPr lang="en-US" sz="4000" b="1" dirty="0">
                <a:solidFill>
                  <a:srgbClr val="BB6688"/>
                </a:solidFill>
                <a:latin typeface="Consolas" panose="020B0609020204030204" pitchFamily="49" charset="0"/>
                <a:cs typeface="Consolas" panose="020B0609020204030204" pitchFamily="49" charset="0"/>
              </a:rPr>
              <a:t>#{</a:t>
            </a:r>
            <a:r>
              <a:rPr lang="en-US" sz="4000" b="1" dirty="0" err="1">
                <a:solidFill>
                  <a:srgbClr val="BB6688"/>
                </a:solidFill>
                <a:latin typeface="Consolas" panose="020B0609020204030204" pitchFamily="49" charset="0"/>
                <a:cs typeface="Consolas" panose="020B0609020204030204" pitchFamily="49" charset="0"/>
              </a:rPr>
              <a:t>site_name</a:t>
            </a:r>
            <a:r>
              <a:rPr lang="en-US" sz="4000" b="1" dirty="0">
                <a:solidFill>
                  <a:srgbClr val="BB6688"/>
                </a:solidFill>
                <a:latin typeface="Consolas" panose="020B0609020204030204" pitchFamily="49" charset="0"/>
                <a:cs typeface="Consolas" panose="020B0609020204030204" pitchFamily="49" charset="0"/>
              </a:rPr>
              <a:t>}</a:t>
            </a:r>
            <a:r>
              <a:rPr lang="en-US" sz="4000" b="1" dirty="0">
                <a:solidFill>
                  <a:srgbClr val="BA2121"/>
                </a:solidFill>
                <a:latin typeface="Consolas" panose="020B0609020204030204" pitchFamily="49" charset="0"/>
                <a:cs typeface="Consolas" panose="020B0609020204030204" pitchFamily="49" charset="0"/>
              </a:rPr>
              <a:t>"</a:t>
            </a:r>
            <a:endParaRPr lang="en-US" altLang="en-US" sz="4000" dirty="0">
              <a:solidFill>
                <a:srgbClr val="3F691E"/>
              </a:solidFill>
              <a:latin typeface="Consolas" panose="020B0609020204030204" pitchFamily="49" charset="0"/>
              <a:ea typeface="Courier"/>
              <a:cs typeface="Consolas" panose="020B0609020204030204" pitchFamily="49" charset="0"/>
              <a:sym typeface="Courier"/>
            </a:endParaRPr>
          </a:p>
        </p:txBody>
      </p:sp>
    </p:spTree>
    <p:extLst>
      <p:ext uri="{BB962C8B-B14F-4D97-AF65-F5344CB8AC3E}">
        <p14:creationId xmlns:p14="http://schemas.microsoft.com/office/powerpoint/2010/main" val="14691083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a:ln/>
        </p:spPr>
        <p:txBody>
          <a:bodyPr/>
          <a:lstStyle/>
          <a:p>
            <a:r>
              <a:rPr lang="en-US" sz="5600"/>
              <a:t>Building the resource collection - revisited</a:t>
            </a:r>
          </a:p>
        </p:txBody>
      </p:sp>
      <p:sp>
        <p:nvSpPr>
          <p:cNvPr id="728066" name="Rectangle 2"/>
          <p:cNvSpPr>
            <a:spLocks noGrp="1" noChangeArrowheads="1"/>
          </p:cNvSpPr>
          <p:nvPr>
            <p:ph type="body" idx="1"/>
          </p:nvPr>
        </p:nvSpPr>
        <p:spPr>
          <a:xfrm>
            <a:off x="800178" y="1778000"/>
            <a:ext cx="15279592" cy="7340600"/>
          </a:xfrm>
          <a:ln/>
        </p:spPr>
        <p:txBody>
          <a:bodyPr/>
          <a:lstStyle/>
          <a:p>
            <a:r>
              <a:rPr lang="en-US"/>
              <a:t>It is important to understand the difference between these two pieces of code</a:t>
            </a:r>
          </a:p>
          <a:p>
            <a:endParaRPr lang="en-US"/>
          </a:p>
        </p:txBody>
      </p:sp>
      <p:sp>
        <p:nvSpPr>
          <p:cNvPr id="728067" name="Rectangle 3"/>
          <p:cNvSpPr>
            <a:spLocks/>
          </p:cNvSpPr>
          <p:nvPr/>
        </p:nvSpPr>
        <p:spPr bwMode="auto">
          <a:xfrm>
            <a:off x="838282" y="3460750"/>
            <a:ext cx="8204912" cy="18288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do</a:t>
            </a:r>
            <a:r>
              <a:rPr lang="en-US" sz="2300" dirty="0">
                <a:solidFill>
                  <a:schemeClr val="tx1"/>
                </a:solidFill>
                <a:latin typeface="Courier" charset="0"/>
                <a:ea typeface="ＭＳ Ｐゴシック" charset="0"/>
                <a:cs typeface="Courier" charset="0"/>
                <a:sym typeface="Courier" charset="0"/>
              </a:rPr>
              <a:t>	</a:t>
            </a:r>
            <a:endParaRPr lang="en-US" sz="2300" dirty="0" smtClean="0">
              <a:solidFill>
                <a:schemeClr val="tx1"/>
              </a:solidFill>
              <a:latin typeface="Courier" charset="0"/>
              <a:ea typeface="ＭＳ Ｐゴシック" charset="0"/>
              <a:cs typeface="Courier" charset="0"/>
              <a:sym typeface="Courier" charset="0"/>
            </a:endParaRPr>
          </a:p>
          <a:p>
            <a:pPr marL="0" lvl="4" algn="l"/>
            <a:r>
              <a:rPr lang="en-US" sz="2300" dirty="0">
                <a:latin typeface="Courier" charset="0"/>
                <a:ea typeface="ＭＳ Ｐゴシック" charset="0"/>
                <a:cs typeface="Courier" charset="0"/>
                <a:sym typeface="Courier" charset="0"/>
              </a:rPr>
              <a:t> </a:t>
            </a:r>
            <a:r>
              <a:rPr lang="en-US" sz="2300" dirty="0" err="1" smtClean="0">
                <a:solidFill>
                  <a:schemeClr val="tx1"/>
                </a:solidFill>
                <a:latin typeface="Courier" charset="0"/>
                <a:ea typeface="ＭＳ Ｐゴシック" charset="0"/>
                <a:cs typeface="Courier" charset="0"/>
                <a:sym typeface="Courier" charset="0"/>
              </a:rPr>
              <a:t>not_if</a:t>
            </a:r>
            <a:r>
              <a:rPr lang="en-US" sz="2300" dirty="0" smtClean="0">
                <a:solidFill>
                  <a:schemeClr val="tx1"/>
                </a:solidFill>
                <a:latin typeface="Courier" charset="0"/>
                <a:ea typeface="ＭＳ Ｐゴシック" charset="0"/>
                <a:cs typeface="Courier" charset="0"/>
                <a:sym typeface="Courier" charset="0"/>
              </a:rPr>
              <a:t>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68" name="Rectangle 4"/>
          <p:cNvSpPr>
            <a:spLocks/>
          </p:cNvSpPr>
          <p:nvPr/>
        </p:nvSpPr>
        <p:spPr bwMode="auto">
          <a:xfrm>
            <a:off x="9500528" y="5816600"/>
            <a:ext cx="6617346"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executed during the 'compile' phase before any Chef DSL</a:t>
            </a:r>
          </a:p>
          <a:p>
            <a:pPr algn="l">
              <a:spcBef>
                <a:spcPts val="1200"/>
              </a:spcBef>
            </a:pPr>
            <a:r>
              <a:rPr lang="en-US" sz="2400" dirty="0">
                <a:solidFill>
                  <a:schemeClr val="tx1"/>
                </a:solidFill>
                <a:latin typeface="Arial" charset="0"/>
                <a:ea typeface="ＭＳ Ｐゴシック" charset="0"/>
                <a:cs typeface="Arial" charset="0"/>
                <a:sym typeface="Arial" charset="0"/>
              </a:rPr>
              <a:t>Executing code during the compile phase could potentially prevent the resource from getting added to the resource collection </a:t>
            </a:r>
          </a:p>
        </p:txBody>
      </p:sp>
      <p:sp>
        <p:nvSpPr>
          <p:cNvPr id="728069" name="Rectangle 5"/>
          <p:cNvSpPr>
            <a:spLocks/>
          </p:cNvSpPr>
          <p:nvPr/>
        </p:nvSpPr>
        <p:spPr bwMode="auto">
          <a:xfrm>
            <a:off x="838282" y="5854700"/>
            <a:ext cx="8204912" cy="218440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marL="0" lvl="4" algn="l"/>
            <a:r>
              <a:rPr lang="en-US" sz="2300" dirty="0">
                <a:solidFill>
                  <a:schemeClr val="tx1"/>
                </a:solidFill>
                <a:latin typeface="Courier" charset="0"/>
                <a:ea typeface="ＭＳ Ｐゴシック" charset="0"/>
                <a:cs typeface="Courier" charset="0"/>
                <a:sym typeface="Courier" charset="0"/>
              </a:rPr>
              <a:t>if !</a:t>
            </a:r>
            <a:r>
              <a:rPr lang="en-US" sz="2300" dirty="0">
                <a:solidFill>
                  <a:srgbClr val="3F691E"/>
                </a:solidFill>
                <a:latin typeface="Courier" charset="0"/>
                <a:ea typeface="ＭＳ Ｐゴシック" charset="0"/>
                <a:cs typeface="Courier" charset="0"/>
                <a:sym typeface="Courier" charset="0"/>
              </a:rPr>
              <a:t>&lt;code to check if </a:t>
            </a:r>
            <a:r>
              <a:rPr lang="en-US" sz="2300" dirty="0" smtClean="0">
                <a:solidFill>
                  <a:srgbClr val="3F691E"/>
                </a:solidFill>
                <a:latin typeface="Courier" charset="0"/>
                <a:ea typeface="ＭＳ Ｐゴシック" charset="0"/>
                <a:cs typeface="Courier" charset="0"/>
                <a:sym typeface="Courier" charset="0"/>
              </a:rPr>
              <a:t>IIS is </a:t>
            </a:r>
            <a:r>
              <a:rPr lang="en-US" sz="2300" dirty="0">
                <a:solidFill>
                  <a:srgbClr val="3F691E"/>
                </a:solidFill>
                <a:latin typeface="Courier" charset="0"/>
                <a:ea typeface="ＭＳ Ｐゴシック" charset="0"/>
                <a:cs typeface="Courier" charset="0"/>
                <a:sym typeface="Courier" charset="0"/>
              </a:rPr>
              <a:t>running</a:t>
            </a:r>
            <a:r>
              <a:rPr lang="en-US" sz="2300" dirty="0" smtClean="0">
                <a:solidFill>
                  <a:srgbClr val="3F691E"/>
                </a:solidFill>
                <a:latin typeface="Courier" charset="0"/>
                <a:ea typeface="ＭＳ Ｐゴシック" charset="0"/>
                <a:cs typeface="Courier" charset="0"/>
                <a:sym typeface="Courier" charset="0"/>
              </a:rPr>
              <a:t>&gt;</a:t>
            </a:r>
            <a:endParaRPr lang="en-US" sz="2300" dirty="0" smtClean="0">
              <a:latin typeface="Courier" charset="0"/>
              <a:ea typeface="ＭＳ Ｐゴシック" charset="0"/>
              <a:cs typeface="Courier" charset="0"/>
              <a:sym typeface="Courier" charset="0"/>
            </a:endParaRPr>
          </a:p>
          <a:p>
            <a:pPr marL="0" lvl="4" algn="l"/>
            <a:r>
              <a:rPr lang="en-US" sz="2300" dirty="0">
                <a:solidFill>
                  <a:schemeClr val="tx1"/>
                </a:solidFill>
                <a:latin typeface="Courier" charset="0"/>
                <a:ea typeface="ＭＳ Ｐゴシック" charset="0"/>
                <a:cs typeface="Courier" charset="0"/>
                <a:sym typeface="Courier" charset="0"/>
              </a:rPr>
              <a:t> </a:t>
            </a:r>
            <a:r>
              <a:rPr lang="en-US" sz="2300" dirty="0" smtClean="0">
                <a:solidFill>
                  <a:schemeClr val="tx1"/>
                </a:solidFill>
                <a:latin typeface="Courier" charset="0"/>
                <a:ea typeface="ＭＳ Ｐゴシック" charset="0"/>
                <a:cs typeface="Courier" charset="0"/>
                <a:sym typeface="Courier" charset="0"/>
              </a:rPr>
              <a:t>execute </a:t>
            </a:r>
            <a:r>
              <a:rPr lang="en-US" sz="2300" dirty="0">
                <a:solidFill>
                  <a:srgbClr val="A40800"/>
                </a:solidFill>
                <a:latin typeface="Courier" charset="0"/>
                <a:ea typeface="ＭＳ Ｐゴシック" charset="0"/>
                <a:cs typeface="Courier" charset="0"/>
                <a:sym typeface="Courier" charset="0"/>
              </a:rPr>
              <a:t>"start</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solidFill>
                  <a:schemeClr val="tx1"/>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do</a:t>
            </a:r>
          </a:p>
          <a:p>
            <a:pPr marL="0" lvl="4" algn="l"/>
            <a:r>
              <a:rPr lang="en-US" sz="2300" dirty="0" smtClean="0">
                <a:solidFill>
                  <a:schemeClr val="tx1"/>
                </a:solidFill>
                <a:latin typeface="Courier" charset="0"/>
                <a:ea typeface="ＭＳ Ｐゴシック" charset="0"/>
                <a:cs typeface="Courier" charset="0"/>
                <a:sym typeface="Courier" charset="0"/>
              </a:rPr>
              <a:t>  notifies </a:t>
            </a:r>
            <a:r>
              <a:rPr lang="en-US" sz="2300" dirty="0">
                <a:solidFill>
                  <a:srgbClr val="A40800"/>
                </a:solidFill>
                <a:latin typeface="Courier" charset="0"/>
                <a:ea typeface="ＭＳ Ｐゴシック" charset="0"/>
                <a:cs typeface="Courier" charset="0"/>
                <a:sym typeface="Courier" charset="0"/>
              </a:rPr>
              <a:t>:start</a:t>
            </a:r>
            <a:r>
              <a:rPr lang="en-US" sz="2300" dirty="0">
                <a:solidFill>
                  <a:schemeClr val="tx1"/>
                </a:solidFill>
                <a:latin typeface="Courier" charset="0"/>
                <a:ea typeface="ＭＳ Ｐゴシック" charset="0"/>
                <a:cs typeface="Courier" charset="0"/>
                <a:sym typeface="Courier" charset="0"/>
              </a:rPr>
              <a:t>, </a:t>
            </a:r>
            <a:r>
              <a:rPr lang="en-US" sz="2300" dirty="0">
                <a:solidFill>
                  <a:srgbClr val="A40800"/>
                </a:solidFill>
                <a:latin typeface="Courier" charset="0"/>
                <a:ea typeface="ＭＳ Ｐゴシック" charset="0"/>
                <a:cs typeface="Courier" charset="0"/>
                <a:sym typeface="Courier" charset="0"/>
              </a:rPr>
              <a:t>"service</a:t>
            </a:r>
            <a:r>
              <a:rPr lang="en-US" sz="2300" dirty="0" smtClean="0">
                <a:solidFill>
                  <a:srgbClr val="A40800"/>
                </a:solidFill>
                <a:latin typeface="Courier" charset="0"/>
                <a:ea typeface="ＭＳ Ｐゴシック" charset="0"/>
                <a:cs typeface="Courier" charset="0"/>
                <a:sym typeface="Courier" charset="0"/>
              </a:rPr>
              <a:t>[</a:t>
            </a:r>
            <a:r>
              <a:rPr lang="en-US" sz="2300" dirty="0" err="1" smtClean="0">
                <a:solidFill>
                  <a:srgbClr val="A40800"/>
                </a:solidFill>
                <a:latin typeface="Courier" charset="0"/>
                <a:ea typeface="ＭＳ Ｐゴシック" charset="0"/>
                <a:cs typeface="Courier" charset="0"/>
                <a:sym typeface="Courier" charset="0"/>
              </a:rPr>
              <a:t>iis</a:t>
            </a:r>
            <a:r>
              <a:rPr lang="en-US" sz="2300" dirty="0" smtClean="0">
                <a:solidFill>
                  <a:srgbClr val="A40800"/>
                </a:solidFill>
                <a:latin typeface="Courier" charset="0"/>
                <a:ea typeface="ＭＳ Ｐゴシック" charset="0"/>
                <a:cs typeface="Courier" charset="0"/>
                <a:sym typeface="Courier" charset="0"/>
              </a:rPr>
              <a:t>]”</a:t>
            </a:r>
            <a:r>
              <a:rPr lang="en-US" sz="2300" dirty="0" smtClean="0">
                <a:latin typeface="Courier" charset="0"/>
                <a:ea typeface="ＭＳ Ｐゴシック" charset="0"/>
                <a:cs typeface="Courier" charset="0"/>
                <a:sym typeface="Courier" charset="0"/>
              </a:rPr>
              <a:t> </a:t>
            </a:r>
          </a:p>
          <a:p>
            <a:pPr marL="0" lvl="4" algn="l"/>
            <a:r>
              <a:rPr lang="en-US" sz="2300" dirty="0">
                <a:solidFill>
                  <a:srgbClr val="3F691E"/>
                </a:solidFill>
                <a:latin typeface="Courier" charset="0"/>
                <a:ea typeface="ＭＳ Ｐゴシック" charset="0"/>
                <a:cs typeface="Courier" charset="0"/>
                <a:sym typeface="Courier" charset="0"/>
              </a:rPr>
              <a:t> </a:t>
            </a:r>
            <a:r>
              <a:rPr lang="en-US" sz="2300" dirty="0" smtClean="0">
                <a:solidFill>
                  <a:srgbClr val="3F691E"/>
                </a:solidFill>
                <a:latin typeface="Courier" charset="0"/>
                <a:ea typeface="ＭＳ Ｐゴシック" charset="0"/>
                <a:cs typeface="Courier" charset="0"/>
                <a:sym typeface="Courier" charset="0"/>
              </a:rPr>
              <a:t>end</a:t>
            </a:r>
          </a:p>
          <a:p>
            <a:pPr marL="0" lvl="4" algn="l"/>
            <a:r>
              <a:rPr lang="en-US" sz="2300" dirty="0" smtClean="0">
                <a:solidFill>
                  <a:srgbClr val="3F691E"/>
                </a:solidFill>
                <a:latin typeface="Courier" charset="0"/>
                <a:ea typeface="ＭＳ Ｐゴシック" charset="0"/>
                <a:cs typeface="Courier" charset="0"/>
                <a:sym typeface="Courier" charset="0"/>
              </a:rPr>
              <a:t>end</a:t>
            </a:r>
            <a:endParaRPr lang="en-US" sz="2300" dirty="0">
              <a:solidFill>
                <a:srgbClr val="3F691E"/>
              </a:solidFill>
              <a:latin typeface="Courier" charset="0"/>
              <a:ea typeface="ＭＳ Ｐゴシック" charset="0"/>
              <a:cs typeface="Courier" charset="0"/>
              <a:sym typeface="Courier" charset="0"/>
            </a:endParaRPr>
          </a:p>
        </p:txBody>
      </p:sp>
      <p:sp>
        <p:nvSpPr>
          <p:cNvPr id="728070" name="Rectangle 6"/>
          <p:cNvSpPr>
            <a:spLocks/>
          </p:cNvSpPr>
          <p:nvPr/>
        </p:nvSpPr>
        <p:spPr bwMode="auto">
          <a:xfrm>
            <a:off x="9373516" y="3505200"/>
            <a:ext cx="6617346"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l">
              <a:spcBef>
                <a:spcPts val="1200"/>
              </a:spcBef>
            </a:pPr>
            <a:r>
              <a:rPr lang="en-US" sz="2400" dirty="0">
                <a:solidFill>
                  <a:schemeClr val="tx1"/>
                </a:solidFill>
                <a:latin typeface="Arial" charset="0"/>
                <a:ea typeface="ＭＳ Ｐゴシック" charset="0"/>
                <a:cs typeface="Arial" charset="0"/>
                <a:sym typeface="Arial" charset="0"/>
              </a:rPr>
              <a:t>This code is placed in the resource collection during the 'compile' phase and executed during the 'execute' phase</a:t>
            </a:r>
          </a:p>
        </p:txBody>
      </p:sp>
    </p:spTree>
    <p:extLst>
      <p:ext uri="{BB962C8B-B14F-4D97-AF65-F5344CB8AC3E}">
        <p14:creationId xmlns:p14="http://schemas.microsoft.com/office/powerpoint/2010/main" val="2255081109"/>
      </p:ext>
    </p:extLst>
  </p:cSld>
  <p:clrMapOvr>
    <a:masterClrMapping/>
  </p:clrMapOvr>
  <p:transition xmlns:p14="http://schemas.microsoft.com/office/powerpoint/2010/main"/>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1"/>
          <p:cNvSpPr>
            <a:spLocks noGrp="1" noChangeArrowheads="1"/>
          </p:cNvSpPr>
          <p:nvPr>
            <p:ph type="title"/>
          </p:nvPr>
        </p:nvSpPr>
        <p:spPr/>
        <p:txBody>
          <a:bodyPr/>
          <a:lstStyle/>
          <a:p>
            <a:pPr eaLnBrk="1" hangingPunct="1">
              <a:defRPr/>
            </a:pPr>
            <a:r>
              <a:rPr lang="en-US" sz="7100">
                <a:sym typeface="Arial Bold" charset="0"/>
              </a:rPr>
              <a:t>Best Practice: The Chef Docs Site</a:t>
            </a:r>
          </a:p>
        </p:txBody>
      </p:sp>
      <p:sp>
        <p:nvSpPr>
          <p:cNvPr id="282627"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The Chef Docs Site is the home for all of the documentation about Chef.</a:t>
            </a:r>
          </a:p>
          <a:p>
            <a:pPr marL="1092377" lvl="1" indent="-685800" eaLnBrk="1" hangingPunct="1">
              <a:buFont typeface="Arial" pitchFamily="34" charset="0"/>
              <a:buChar char="•"/>
            </a:pPr>
            <a:r>
              <a:rPr lang="en-US" dirty="0" smtClean="0"/>
              <a:t>It is very comprehensive</a:t>
            </a:r>
          </a:p>
          <a:p>
            <a:pPr marL="1092377" lvl="1" indent="-685800" eaLnBrk="1" hangingPunct="1">
              <a:buFont typeface="Arial" pitchFamily="34" charset="0"/>
              <a:buChar char="•"/>
            </a:pPr>
            <a:r>
              <a:rPr lang="en-US" dirty="0" smtClean="0"/>
              <a:t>It has a page on every topic</a:t>
            </a:r>
          </a:p>
          <a:p>
            <a:pPr marL="685800" indent="-685800">
              <a:buFont typeface="Arial" pitchFamily="34" charset="0"/>
              <a:buChar char="•"/>
            </a:pPr>
            <a:r>
              <a:rPr lang="en-US" u="sng" dirty="0" smtClean="0">
                <a:hlinkClick r:id="rId3"/>
              </a:rPr>
              <a:t>http://docs.getchef.com</a:t>
            </a:r>
            <a:endParaRPr lang="en-US" dirty="0" smtClean="0"/>
          </a:p>
          <a:p>
            <a:pPr marL="685800" indent="-685800" eaLnBrk="1" hangingPunct="1">
              <a:buFont typeface="Arial" pitchFamily="34" charset="0"/>
              <a:buChar char="•"/>
            </a:pPr>
            <a:r>
              <a:rPr lang="en-US" dirty="0" smtClean="0"/>
              <a:t>Let’s use the docs to learn more about </a:t>
            </a:r>
            <a:r>
              <a:rPr lang="en-US" b="1" dirty="0" smtClean="0">
                <a:latin typeface="Courier"/>
                <a:ea typeface="Courier"/>
                <a:cs typeface="Courier"/>
                <a:sym typeface="Courier"/>
              </a:rPr>
              <a:t>not_if</a:t>
            </a:r>
            <a:r>
              <a:rPr lang="en-US" dirty="0" smtClean="0"/>
              <a:t> and </a:t>
            </a:r>
            <a:r>
              <a:rPr lang="en-US" b="1" dirty="0" smtClean="0">
                <a:latin typeface="Courier"/>
                <a:ea typeface="Courier"/>
                <a:cs typeface="Courier"/>
                <a:sym typeface="Courier"/>
              </a:rPr>
              <a:t>only_if</a:t>
            </a:r>
            <a:endParaRPr lang="en-US" b="1" dirty="0" smtClean="0">
              <a:latin typeface="Courier"/>
              <a:ea typeface="ヒラギノ角ゴ ProN W6"/>
              <a:cs typeface="ヒラギノ角ゴ ProN W6"/>
              <a:sym typeface="Courier"/>
            </a:endParaRPr>
          </a:p>
        </p:txBody>
      </p:sp>
    </p:spTree>
    <p:extLst>
      <p:ext uri="{BB962C8B-B14F-4D97-AF65-F5344CB8AC3E}">
        <p14:creationId xmlns:p14="http://schemas.microsoft.com/office/powerpoint/2010/main" val="1001264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94" y="1600200"/>
            <a:ext cx="13462000" cy="6604000"/>
          </a:xfrm>
          <a:prstGeom prst="rect">
            <a:avLst/>
          </a:prstGeom>
        </p:spPr>
      </p:pic>
      <p:sp>
        <p:nvSpPr>
          <p:cNvPr id="427009"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sp>
        <p:nvSpPr>
          <p:cNvPr id="283651" name="Rectangle 2"/>
          <p:cNvSpPr>
            <a:spLocks/>
          </p:cNvSpPr>
          <p:nvPr/>
        </p:nvSpPr>
        <p:spPr bwMode="auto">
          <a:xfrm>
            <a:off x="5614194" y="8305800"/>
            <a:ext cx="49534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D34825"/>
              </a:buClr>
              <a:buSzPct val="171000"/>
              <a:buFont typeface="Arial" pitchFamily="34" charset="0"/>
              <a:buChar char="•"/>
            </a:pPr>
            <a:r>
              <a:rPr lang="en-US" dirty="0">
                <a:solidFill>
                  <a:srgbClr val="222320"/>
                </a:solidFill>
                <a:latin typeface="Arial" pitchFamily="34" charset="0"/>
                <a:cs typeface="Arial" pitchFamily="34" charset="0"/>
                <a:sym typeface="Arial" pitchFamily="34" charset="0"/>
              </a:rPr>
              <a:t>Search for “Resources</a:t>
            </a:r>
            <a:r>
              <a:rPr lang="en-US" dirty="0" smtClean="0">
                <a:solidFill>
                  <a:srgbClr val="222320"/>
                </a:solidFill>
                <a:latin typeface="Arial" pitchFamily="34" charset="0"/>
                <a:cs typeface="Arial" pitchFamily="34" charset="0"/>
                <a:sym typeface="Arial" pitchFamily="34" charset="0"/>
              </a:rPr>
              <a:t>”</a:t>
            </a:r>
            <a:endParaRPr lang="en-US"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1777871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1"/>
          <p:cNvSpPr>
            <a:spLocks noGrp="1" noChangeArrowheads="1"/>
          </p:cNvSpPr>
          <p:nvPr>
            <p:ph type="title"/>
          </p:nvPr>
        </p:nvSpPr>
        <p:spPr/>
        <p:txBody>
          <a:bodyPr/>
          <a:lstStyle/>
          <a:p>
            <a:pPr eaLnBrk="1" hangingPunct="1">
              <a:defRPr/>
            </a:pPr>
            <a:r>
              <a:rPr lang="en-US" sz="4300">
                <a:sym typeface="Arial Bold" charset="0"/>
              </a:rPr>
              <a:t>Exercise: Search for more information about Resources</a:t>
            </a:r>
          </a:p>
        </p:txBody>
      </p:sp>
      <p:pic>
        <p:nvPicPr>
          <p:cNvPr id="284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99" y="1625600"/>
            <a:ext cx="12815552"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4676" name="Rectangle 3"/>
          <p:cNvSpPr>
            <a:spLocks noGrp="1" noChangeArrowheads="1"/>
          </p:cNvSpPr>
          <p:nvPr>
            <p:ph type="body" idx="1"/>
          </p:nvPr>
        </p:nvSpPr>
        <p:spPr>
          <a:xfrm>
            <a:off x="3175310" y="8039100"/>
            <a:ext cx="11506684" cy="787400"/>
          </a:xfrm>
        </p:spPr>
        <p:txBody>
          <a:bodyPr/>
          <a:lstStyle/>
          <a:p>
            <a:pPr eaLnBrk="1" hangingPunct="1"/>
            <a:r>
              <a:rPr lang="en-US" sz="3900" dirty="0" smtClean="0"/>
              <a:t>Find “Resources and Providers Reference”</a:t>
            </a:r>
          </a:p>
        </p:txBody>
      </p:sp>
      <p:sp>
        <p:nvSpPr>
          <p:cNvPr id="284677" name="Oval 4"/>
          <p:cNvSpPr>
            <a:spLocks/>
          </p:cNvSpPr>
          <p:nvPr/>
        </p:nvSpPr>
        <p:spPr bwMode="auto">
          <a:xfrm>
            <a:off x="1130411" y="6540500"/>
            <a:ext cx="5271015" cy="723900"/>
          </a:xfrm>
          <a:prstGeom prst="ellipse">
            <a:avLst/>
          </a:prstGeom>
          <a:noFill/>
          <a:ln w="63500">
            <a:solidFill>
              <a:srgbClr val="FDA53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579016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9" name="Rectangle 3"/>
          <p:cNvSpPr>
            <a:spLocks noGrp="1" noChangeArrowheads="1"/>
          </p:cNvSpPr>
          <p:nvPr>
            <p:ph type="title"/>
          </p:nvPr>
        </p:nvSpPr>
        <p:spPr/>
        <p:txBody>
          <a:bodyPr/>
          <a:lstStyle/>
          <a:p>
            <a:pPr eaLnBrk="1" hangingPunct="1">
              <a:defRPr/>
            </a:pPr>
            <a:r>
              <a:rPr lang="en-US">
                <a:sym typeface="Arial Bold" charset="0"/>
              </a:rPr>
              <a:t>The Resources Page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794" y="1752600"/>
            <a:ext cx="12217400" cy="6972300"/>
          </a:xfrm>
          <a:prstGeom prst="rect">
            <a:avLst/>
          </a:prstGeom>
        </p:spPr>
      </p:pic>
    </p:spTree>
    <p:extLst>
      <p:ext uri="{BB962C8B-B14F-4D97-AF65-F5344CB8AC3E}">
        <p14:creationId xmlns:p14="http://schemas.microsoft.com/office/powerpoint/2010/main" val="1724810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6693554"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4" name="Rectangle 2"/>
          <p:cNvSpPr>
            <a:spLocks/>
          </p:cNvSpPr>
          <p:nvPr/>
        </p:nvSpPr>
        <p:spPr bwMode="auto">
          <a:xfrm>
            <a:off x="10013342" y="2991306"/>
            <a:ext cx="1357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LBs</a:t>
            </a:r>
          </a:p>
        </p:txBody>
      </p:sp>
      <p:sp>
        <p:nvSpPr>
          <p:cNvPr id="136195" name="AutoShape 3"/>
          <p:cNvSpPr>
            <a:spLocks/>
          </p:cNvSpPr>
          <p:nvPr/>
        </p:nvSpPr>
        <p:spPr bwMode="auto">
          <a:xfrm>
            <a:off x="6693554"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6" name="Rectangle 4"/>
          <p:cNvSpPr>
            <a:spLocks/>
          </p:cNvSpPr>
          <p:nvPr/>
        </p:nvSpPr>
        <p:spPr bwMode="auto">
          <a:xfrm>
            <a:off x="13234693" y="4553406"/>
            <a:ext cx="1975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Servers</a:t>
            </a:r>
          </a:p>
        </p:txBody>
      </p:sp>
      <p:sp>
        <p:nvSpPr>
          <p:cNvPr id="136197" name="AutoShape 5"/>
          <p:cNvSpPr>
            <a:spLocks/>
          </p:cNvSpPr>
          <p:nvPr/>
        </p:nvSpPr>
        <p:spPr bwMode="auto">
          <a:xfrm>
            <a:off x="513130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8" name="AutoShape 6"/>
          <p:cNvSpPr>
            <a:spLocks/>
          </p:cNvSpPr>
          <p:nvPr/>
        </p:nvSpPr>
        <p:spPr bwMode="auto">
          <a:xfrm>
            <a:off x="8357416"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199" name="AutoShape 7"/>
          <p:cNvSpPr>
            <a:spLocks/>
          </p:cNvSpPr>
          <p:nvPr/>
        </p:nvSpPr>
        <p:spPr bwMode="auto">
          <a:xfrm>
            <a:off x="6718956"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0" name="AutoShape 8"/>
          <p:cNvSpPr>
            <a:spLocks/>
          </p:cNvSpPr>
          <p:nvPr/>
        </p:nvSpPr>
        <p:spPr bwMode="auto">
          <a:xfrm>
            <a:off x="8281209" y="5803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1" name="Rectangle 9"/>
          <p:cNvSpPr>
            <a:spLocks/>
          </p:cNvSpPr>
          <p:nvPr/>
        </p:nvSpPr>
        <p:spPr bwMode="auto">
          <a:xfrm>
            <a:off x="9830761" y="6217106"/>
            <a:ext cx="2455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App Databases</a:t>
            </a:r>
          </a:p>
        </p:txBody>
      </p:sp>
      <p:sp>
        <p:nvSpPr>
          <p:cNvPr id="136202" name="AutoShape 10"/>
          <p:cNvSpPr>
            <a:spLocks/>
          </p:cNvSpPr>
          <p:nvPr/>
        </p:nvSpPr>
        <p:spPr bwMode="auto">
          <a:xfrm>
            <a:off x="8357416" y="2578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3" name="AutoShape 11"/>
          <p:cNvSpPr>
            <a:spLocks/>
          </p:cNvSpPr>
          <p:nvPr/>
        </p:nvSpPr>
        <p:spPr bwMode="auto">
          <a:xfrm>
            <a:off x="10021279"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4" name="AutoShape 12"/>
          <p:cNvSpPr>
            <a:spLocks/>
          </p:cNvSpPr>
          <p:nvPr/>
        </p:nvSpPr>
        <p:spPr bwMode="auto">
          <a:xfrm>
            <a:off x="11583531" y="4140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6205" name="Rectangle 13"/>
          <p:cNvSpPr>
            <a:spLocks noGrp="1" noChangeArrowheads="1"/>
          </p:cNvSpPr>
          <p:nvPr>
            <p:ph type="title"/>
          </p:nvPr>
        </p:nvSpPr>
        <p:spPr>
          <a:ln/>
        </p:spPr>
        <p:txBody>
          <a:bodyPr/>
          <a:lstStyle/>
          <a:p>
            <a:r>
              <a:rPr lang="en-US"/>
              <a:t>Webscale!</a:t>
            </a:r>
          </a:p>
        </p:txBody>
      </p:sp>
    </p:spTree>
    <p:extLst>
      <p:ext uri="{BB962C8B-B14F-4D97-AF65-F5344CB8AC3E}">
        <p14:creationId xmlns:p14="http://schemas.microsoft.com/office/powerpoint/2010/main" val="32955908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49" name="Rectangle 1"/>
          <p:cNvSpPr>
            <a:spLocks noGrp="1" noChangeArrowheads="1"/>
          </p:cNvSpPr>
          <p:nvPr>
            <p:ph type="title"/>
          </p:nvPr>
        </p:nvSpPr>
        <p:spPr/>
        <p:txBody>
          <a:bodyPr/>
          <a:lstStyle/>
          <a:p>
            <a:r>
              <a:rPr lang="en-US" smtClean="0">
                <a:sym typeface="Rockwell" charset="0"/>
              </a:rPr>
              <a:t>Chef resources on Windows</a:t>
            </a:r>
          </a:p>
        </p:txBody>
      </p:sp>
      <p:sp>
        <p:nvSpPr>
          <p:cNvPr id="3" name="Content Placeholder 2"/>
          <p:cNvSpPr>
            <a:spLocks noGrp="1"/>
          </p:cNvSpPr>
          <p:nvPr>
            <p:ph idx="1"/>
          </p:nvPr>
        </p:nvSpPr>
        <p:spPr>
          <a:xfrm>
            <a:off x="812880" y="1524000"/>
            <a:ext cx="14631830" cy="6567488"/>
          </a:xfrm>
        </p:spPr>
        <p:txBody>
          <a:bodyPr/>
          <a:lstStyle/>
          <a:p>
            <a:r>
              <a:rPr lang="en-US" sz="3600" dirty="0" smtClean="0">
                <a:sym typeface="Rockwell" pitchFamily="18" charset="0"/>
              </a:rPr>
              <a:t>Resources in Chef that work on Windows:</a:t>
            </a:r>
          </a:p>
          <a:p>
            <a:pPr lvl="1"/>
            <a:r>
              <a:rPr lang="en-US" sz="3600" dirty="0" smtClean="0">
                <a:latin typeface="Courier"/>
                <a:cs typeface="Courier"/>
                <a:sym typeface="Rockwell" pitchFamily="18" charset="0"/>
              </a:rPr>
              <a:t>file</a:t>
            </a:r>
            <a:r>
              <a:rPr lang="en-US" sz="3600" dirty="0" smtClean="0">
                <a:sym typeface="Rockwell" pitchFamily="18" charset="0"/>
              </a:rPr>
              <a:t>, </a:t>
            </a:r>
            <a:r>
              <a:rPr lang="en-US" sz="3600" dirty="0" err="1" smtClean="0">
                <a:latin typeface="Courier"/>
                <a:cs typeface="Courier"/>
                <a:sym typeface="Rockwell" pitchFamily="18" charset="0"/>
              </a:rPr>
              <a:t>remote_file</a:t>
            </a:r>
            <a:r>
              <a:rPr lang="en-US" sz="3600" dirty="0" smtClean="0">
                <a:sym typeface="Rockwell" pitchFamily="18" charset="0"/>
              </a:rPr>
              <a:t>, </a:t>
            </a:r>
            <a:r>
              <a:rPr lang="en-US" sz="3600" dirty="0" err="1" smtClean="0">
                <a:latin typeface="Courier"/>
                <a:cs typeface="Courier"/>
                <a:sym typeface="Rockwell" pitchFamily="18" charset="0"/>
              </a:rPr>
              <a:t>cookbook_file</a:t>
            </a:r>
            <a:r>
              <a:rPr lang="en-US" sz="3600" dirty="0" smtClean="0">
                <a:sym typeface="Rockwell" pitchFamily="18" charset="0"/>
              </a:rPr>
              <a:t>, </a:t>
            </a:r>
            <a:r>
              <a:rPr lang="en-US" sz="3600" dirty="0" smtClean="0">
                <a:latin typeface="Courier"/>
                <a:cs typeface="Courier"/>
                <a:sym typeface="Rockwell" pitchFamily="18" charset="0"/>
              </a:rPr>
              <a:t>template</a:t>
            </a:r>
          </a:p>
          <a:p>
            <a:pPr lvl="1"/>
            <a:r>
              <a:rPr lang="en-US" sz="3600" dirty="0" smtClean="0">
                <a:latin typeface="Courier"/>
                <a:cs typeface="Courier"/>
                <a:sym typeface="Rockwell" pitchFamily="18" charset="0"/>
              </a:rPr>
              <a:t>registry</a:t>
            </a:r>
          </a:p>
          <a:p>
            <a:pPr lvl="1"/>
            <a:r>
              <a:rPr lang="en-US" sz="3600" dirty="0" smtClean="0">
                <a:latin typeface="Courier"/>
                <a:cs typeface="Courier"/>
                <a:sym typeface="Rockwell" pitchFamily="18" charset="0"/>
              </a:rPr>
              <a:t>directory</a:t>
            </a:r>
            <a:r>
              <a:rPr lang="en-US" sz="3600" dirty="0" smtClean="0">
                <a:sym typeface="Rockwell" pitchFamily="18" charset="0"/>
              </a:rPr>
              <a:t>, </a:t>
            </a:r>
            <a:r>
              <a:rPr lang="en-US" sz="3600" dirty="0" err="1" smtClean="0">
                <a:latin typeface="Courier"/>
                <a:cs typeface="Courier"/>
                <a:sym typeface="Rockwell" pitchFamily="18" charset="0"/>
              </a:rPr>
              <a:t>remote_directory</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user</a:t>
            </a:r>
            <a:r>
              <a:rPr lang="en-US" sz="3600" dirty="0" smtClean="0">
                <a:sym typeface="Rockwell" pitchFamily="18" charset="0"/>
              </a:rPr>
              <a:t>, </a:t>
            </a:r>
            <a:r>
              <a:rPr lang="en-US" sz="3600" dirty="0" smtClean="0">
                <a:latin typeface="Courier"/>
                <a:cs typeface="Courier"/>
                <a:sym typeface="Rockwell" pitchFamily="18" charset="0"/>
              </a:rPr>
              <a:t>group</a:t>
            </a:r>
          </a:p>
          <a:p>
            <a:pPr lvl="1"/>
            <a:r>
              <a:rPr lang="en-US" sz="3600" dirty="0" smtClean="0">
                <a:latin typeface="Courier"/>
                <a:cs typeface="Courier"/>
                <a:sym typeface="Rockwell" pitchFamily="18" charset="0"/>
              </a:rPr>
              <a:t>mount</a:t>
            </a:r>
          </a:p>
          <a:p>
            <a:pPr lvl="1"/>
            <a:r>
              <a:rPr lang="en-US" sz="3600" dirty="0" err="1" smtClean="0">
                <a:latin typeface="Courier"/>
                <a:cs typeface="Courier"/>
                <a:sym typeface="Rockwell" pitchFamily="18" charset="0"/>
              </a:rPr>
              <a:t>env</a:t>
            </a:r>
            <a:endParaRPr lang="en-US" sz="3600" dirty="0" smtClean="0">
              <a:latin typeface="Courier"/>
              <a:cs typeface="Courier"/>
              <a:sym typeface="Rockwell" pitchFamily="18" charset="0"/>
            </a:endParaRPr>
          </a:p>
          <a:p>
            <a:pPr lvl="1"/>
            <a:r>
              <a:rPr lang="en-US" sz="3600" dirty="0" smtClean="0">
                <a:latin typeface="Courier"/>
                <a:cs typeface="Courier"/>
                <a:sym typeface="Rockwell" pitchFamily="18" charset="0"/>
              </a:rPr>
              <a:t>service</a:t>
            </a:r>
          </a:p>
          <a:p>
            <a:pPr lvl="1"/>
            <a:r>
              <a:rPr lang="en-US" sz="3600" dirty="0" smtClean="0">
                <a:latin typeface="Courier"/>
                <a:cs typeface="Courier"/>
                <a:sym typeface="Rockwell" pitchFamily="18" charset="0"/>
              </a:rPr>
              <a:t>execute</a:t>
            </a:r>
          </a:p>
          <a:p>
            <a:pPr lvl="1"/>
            <a:r>
              <a:rPr lang="en-US" sz="3600" dirty="0" err="1" smtClean="0">
                <a:latin typeface="Courier"/>
                <a:cs typeface="Courier"/>
                <a:sym typeface="Rockwell" pitchFamily="18" charset="0"/>
              </a:rPr>
              <a:t>ruby_block</a:t>
            </a:r>
            <a:r>
              <a:rPr lang="en-US" sz="3600" dirty="0" smtClean="0">
                <a:sym typeface="Rockwell" pitchFamily="18" charset="0"/>
              </a:rPr>
              <a:t>, </a:t>
            </a:r>
            <a:r>
              <a:rPr lang="en-US" sz="3600" dirty="0" err="1" smtClean="0">
                <a:latin typeface="Courier"/>
                <a:cs typeface="Courier"/>
                <a:sym typeface="Rockwell" pitchFamily="18" charset="0"/>
              </a:rPr>
              <a:t>powershell_script</a:t>
            </a:r>
            <a:r>
              <a:rPr lang="en-US" sz="3600" dirty="0" smtClean="0">
                <a:sym typeface="Rockwell" pitchFamily="18" charset="0"/>
              </a:rPr>
              <a:t>,  </a:t>
            </a:r>
            <a:r>
              <a:rPr lang="en-US" sz="3600" dirty="0" smtClean="0">
                <a:latin typeface="Courier"/>
                <a:cs typeface="Courier"/>
                <a:sym typeface="Rockwell" pitchFamily="18" charset="0"/>
              </a:rPr>
              <a:t>batch</a:t>
            </a:r>
          </a:p>
          <a:p>
            <a:r>
              <a:rPr lang="en-US" sz="3600" dirty="0" smtClean="0">
                <a:sym typeface="Rockwell" pitchFamily="18" charset="0"/>
              </a:rPr>
              <a:t>Check the Docs…</a:t>
            </a:r>
            <a:endParaRPr lang="en-US" sz="3600" dirty="0">
              <a:sym typeface="Rockwell" pitchFamily="18" charset="0"/>
            </a:endParaRPr>
          </a:p>
        </p:txBody>
      </p:sp>
    </p:spTree>
    <p:extLst>
      <p:ext uri="{BB962C8B-B14F-4D97-AF65-F5344CB8AC3E}">
        <p14:creationId xmlns:p14="http://schemas.microsoft.com/office/powerpoint/2010/main" val="255066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1"/>
          <p:cNvSpPr>
            <a:spLocks/>
          </p:cNvSpPr>
          <p:nvPr/>
        </p:nvSpPr>
        <p:spPr bwMode="auto">
          <a:xfrm>
            <a:off x="838282" y="2381250"/>
            <a:ext cx="14631830" cy="459105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"disable default site" </a:t>
            </a:r>
            <a:r>
              <a:rPr lang="en-US" sz="2400" b="1" dirty="0">
                <a:solidFill>
                  <a:srgbClr val="008000"/>
                </a:solidFill>
                <a:latin typeface="Courier"/>
                <a:cs typeface="Courier"/>
              </a:rPr>
              <a:t>do</a:t>
            </a:r>
          </a:p>
          <a:p>
            <a:r>
              <a:rPr lang="en-US" sz="2400" dirty="0">
                <a:latin typeface="Courier"/>
                <a:cs typeface="Courier"/>
              </a:rPr>
              <a:t>    code </a:t>
            </a:r>
            <a:r>
              <a:rPr lang="en-US" sz="2400" dirty="0">
                <a:solidFill>
                  <a:srgbClr val="BA2121"/>
                </a:solidFill>
                <a:latin typeface="Courier"/>
                <a:cs typeface="Courier"/>
              </a:rPr>
              <a:t>'get-website "Default Web Site*" | where {$_.state -ne "Stopped"} | Stop-Website'</a:t>
            </a:r>
          </a:p>
          <a:p>
            <a:r>
              <a:rPr lang="en-US" sz="2400" b="1" dirty="0">
                <a:solidFill>
                  <a:srgbClr val="008000"/>
                </a:solidFill>
                <a:latin typeface="Courier"/>
                <a:cs typeface="Courier"/>
              </a:rPr>
              <a:t>end</a:t>
            </a:r>
          </a:p>
          <a:p>
            <a:endParaRPr lang="en-US" sz="2400" dirty="0" smtClean="0">
              <a:latin typeface="Courier"/>
              <a:ea typeface="Courier"/>
              <a:cs typeface="Courier"/>
              <a:sym typeface="Courier"/>
            </a:endParaRPr>
          </a:p>
          <a:p>
            <a:r>
              <a:rPr lang="en-US" sz="2400" dirty="0">
                <a:latin typeface="Courier"/>
                <a:cs typeface="Courier"/>
              </a:rPr>
              <a:t>node</a:t>
            </a:r>
            <a:r>
              <a:rPr lang="en-US" sz="2400" dirty="0" smtClean="0">
                <a:solidFill>
                  <a:srgbClr val="666666"/>
                </a:solidFill>
                <a:latin typeface="Courier"/>
                <a:cs typeface="Courier"/>
              </a:rPr>
              <a:t>[</a:t>
            </a:r>
            <a:r>
              <a:rPr lang="en-US" sz="2400" dirty="0" smtClean="0">
                <a:solidFill>
                  <a:srgbClr val="BA2121"/>
                </a:solidFill>
                <a:latin typeface="Courier"/>
                <a:cs typeface="Courier"/>
              </a:rPr>
              <a:t>"</a:t>
            </a:r>
            <a:r>
              <a:rPr lang="en-US" sz="2400" dirty="0" err="1" smtClean="0">
                <a:solidFill>
                  <a:srgbClr val="BA2121"/>
                </a:solidFill>
                <a:latin typeface="Courier"/>
                <a:cs typeface="Courier"/>
              </a:rPr>
              <a:t>iis_demo</a:t>
            </a:r>
            <a:r>
              <a:rPr lang="en-US" sz="2400" dirty="0" smtClean="0">
                <a:solidFill>
                  <a:srgbClr val="BA2121"/>
                </a:solidFill>
                <a:latin typeface="Courier"/>
                <a:cs typeface="Courier"/>
              </a:rPr>
              <a:t>"</a:t>
            </a:r>
            <a:r>
              <a:rPr lang="en-US" sz="2400" dirty="0" smtClean="0">
                <a:solidFill>
                  <a:srgbClr val="666666"/>
                </a:solidFill>
                <a:latin typeface="Courier"/>
                <a:cs typeface="Courier"/>
              </a:rPr>
              <a:t>][</a:t>
            </a:r>
            <a:r>
              <a:rPr lang="en-US" sz="2400" dirty="0" smtClean="0">
                <a:solidFill>
                  <a:srgbClr val="BA2121"/>
                </a:solidFill>
                <a:latin typeface="Courier"/>
                <a:cs typeface="Courier"/>
              </a:rPr>
              <a:t>"sites"</a:t>
            </a:r>
            <a:r>
              <a:rPr lang="en-US" sz="2400" dirty="0" smtClean="0">
                <a:solidFill>
                  <a:srgbClr val="666666"/>
                </a:solidFill>
                <a:latin typeface="Courier"/>
                <a:cs typeface="Courier"/>
              </a:rPr>
              <a:t>]</a:t>
            </a:r>
            <a:r>
              <a:rPr lang="en-US" sz="2400" dirty="0">
                <a:solidFill>
                  <a:srgbClr val="666666"/>
                </a:solidFill>
                <a:latin typeface="Courier"/>
                <a:cs typeface="Courier"/>
              </a:rPr>
              <a:t>.each </a:t>
            </a:r>
            <a:r>
              <a:rPr lang="en-US" sz="2400" b="1" dirty="0">
                <a:solidFill>
                  <a:srgbClr val="008000"/>
                </a:solidFill>
                <a:latin typeface="Courier"/>
                <a:cs typeface="Courier"/>
              </a:rPr>
              <a:t>do </a:t>
            </a:r>
            <a:r>
              <a:rPr lang="en-US" sz="2400" b="1" dirty="0">
                <a:solidFill>
                  <a:srgbClr val="666666"/>
                </a:solidFill>
                <a:latin typeface="Courier"/>
                <a:cs typeface="Courier"/>
              </a:rPr>
              <a:t>|</a:t>
            </a:r>
            <a:r>
              <a:rPr lang="en-US" sz="2400" b="1" dirty="0" err="1">
                <a:solidFill>
                  <a:srgbClr val="666666"/>
                </a:solidFill>
                <a:latin typeface="Courier"/>
                <a:cs typeface="Courier"/>
              </a:rPr>
              <a:t>site_name</a:t>
            </a:r>
            <a:r>
              <a:rPr lang="en-US" sz="2400" b="1" dirty="0">
                <a:solidFill>
                  <a:srgbClr val="666666"/>
                </a:solidFill>
                <a:latin typeface="Courier"/>
                <a:cs typeface="Courier"/>
              </a:rPr>
              <a:t>, </a:t>
            </a:r>
            <a:r>
              <a:rPr lang="en-US" sz="2400" b="1" dirty="0" err="1">
                <a:solidFill>
                  <a:srgbClr val="666666"/>
                </a:solidFill>
                <a:latin typeface="Courier"/>
                <a:cs typeface="Courier"/>
              </a:rPr>
              <a:t>site_data</a:t>
            </a:r>
            <a:r>
              <a:rPr lang="en-US" sz="2400" b="1" dirty="0">
                <a:solidFill>
                  <a:srgbClr val="666666"/>
                </a:solidFill>
                <a:latin typeface="Courier"/>
                <a:cs typeface="Courier"/>
              </a:rPr>
              <a:t>|</a:t>
            </a:r>
          </a:p>
          <a:p>
            <a:r>
              <a:rPr lang="pt-BR" sz="2400" dirty="0" smtClean="0">
                <a:latin typeface="Courier"/>
                <a:cs typeface="Courier"/>
              </a:rPr>
              <a:t>    site_dir </a:t>
            </a:r>
            <a:r>
              <a:rPr lang="pt-BR" sz="2400" dirty="0">
                <a:solidFill>
                  <a:srgbClr val="666666"/>
                </a:solidFill>
                <a:latin typeface="Courier"/>
                <a:cs typeface="Courier"/>
              </a:rPr>
              <a:t>= </a:t>
            </a:r>
            <a:r>
              <a:rPr lang="pt-BR" sz="2400" dirty="0">
                <a:solidFill>
                  <a:srgbClr val="BA2121"/>
                </a:solidFill>
                <a:latin typeface="Courier"/>
                <a:cs typeface="Courier"/>
              </a:rPr>
              <a:t>"</a:t>
            </a:r>
            <a:r>
              <a:rPr lang="pt-BR" sz="2400" b="1" dirty="0">
                <a:solidFill>
                  <a:srgbClr val="BB6688"/>
                </a:solidFill>
                <a:latin typeface="Courier"/>
                <a:cs typeface="Courier"/>
              </a:rPr>
              <a:t>#{</a:t>
            </a:r>
            <a:r>
              <a:rPr lang="pt-BR" sz="2400" b="1" dirty="0">
                <a:solidFill>
                  <a:srgbClr val="880000"/>
                </a:solidFill>
                <a:latin typeface="Courier"/>
                <a:cs typeface="Courier"/>
              </a:rPr>
              <a:t>ENV</a:t>
            </a:r>
            <a:r>
              <a:rPr lang="pt-BR" sz="2400" b="1" dirty="0">
                <a:solidFill>
                  <a:srgbClr val="666666"/>
                </a:solidFill>
                <a:latin typeface="Courier"/>
                <a:cs typeface="Courier"/>
              </a:rPr>
              <a:t>[</a:t>
            </a:r>
            <a:r>
              <a:rPr lang="pt-BR" sz="2400" b="1" dirty="0">
                <a:solidFill>
                  <a:srgbClr val="BA2121"/>
                </a:solidFill>
                <a:latin typeface="Courier"/>
                <a:cs typeface="Courier"/>
              </a:rPr>
              <a:t>'SYSTEMDRIVE'</a:t>
            </a:r>
            <a:r>
              <a:rPr lang="pt-BR" sz="2400" b="1" dirty="0">
                <a:solidFill>
                  <a:srgbClr val="666666"/>
                </a:solidFill>
                <a:latin typeface="Courier"/>
                <a:cs typeface="Courier"/>
              </a:rPr>
              <a:t>]</a:t>
            </a:r>
            <a:r>
              <a:rPr lang="pt-BR" sz="2400" b="1" dirty="0">
                <a:solidFill>
                  <a:srgbClr val="BB6688"/>
                </a:solidFill>
                <a:latin typeface="Courier"/>
                <a:cs typeface="Courier"/>
              </a:rPr>
              <a:t>}</a:t>
            </a:r>
            <a:r>
              <a:rPr lang="pt-BR" sz="2400" b="1" dirty="0">
                <a:solidFill>
                  <a:srgbClr val="BB6622"/>
                </a:solidFill>
                <a:latin typeface="Courier"/>
                <a:cs typeface="Courier"/>
              </a:rPr>
              <a:t>\\</a:t>
            </a:r>
            <a:r>
              <a:rPr lang="pt-BR" sz="2400" b="1" dirty="0">
                <a:solidFill>
                  <a:srgbClr val="BA2121"/>
                </a:solidFill>
                <a:latin typeface="Courier"/>
                <a:cs typeface="Courier"/>
              </a:rPr>
              <a:t>inetpub</a:t>
            </a:r>
            <a:r>
              <a:rPr lang="pt-BR" sz="2400" b="1" dirty="0">
                <a:solidFill>
                  <a:srgbClr val="BB6622"/>
                </a:solidFill>
                <a:latin typeface="Courier"/>
                <a:cs typeface="Courier"/>
              </a:rPr>
              <a:t>\\</a:t>
            </a:r>
            <a:r>
              <a:rPr lang="pt-BR" sz="2400" b="1" dirty="0">
                <a:solidFill>
                  <a:srgbClr val="BA2121"/>
                </a:solidFill>
                <a:latin typeface="Courier"/>
                <a:cs typeface="Courier"/>
              </a:rPr>
              <a:t>wwwroot</a:t>
            </a:r>
            <a:r>
              <a:rPr lang="pt-BR" sz="2400" b="1" dirty="0">
                <a:solidFill>
                  <a:srgbClr val="BB6622"/>
                </a:solidFill>
                <a:latin typeface="Courier"/>
                <a:cs typeface="Courier"/>
              </a:rPr>
              <a:t>\\</a:t>
            </a:r>
            <a:r>
              <a:rPr lang="pt-BR" sz="2400" b="1" dirty="0">
                <a:solidFill>
                  <a:srgbClr val="BB6688"/>
                </a:solidFill>
                <a:latin typeface="Courier"/>
                <a:cs typeface="Courier"/>
              </a:rPr>
              <a:t>#{</a:t>
            </a:r>
            <a:r>
              <a:rPr lang="pt-BR" sz="2400" b="1" dirty="0" err="1">
                <a:solidFill>
                  <a:srgbClr val="BB6688"/>
                </a:solidFill>
                <a:latin typeface="Courier"/>
                <a:cs typeface="Courier"/>
              </a:rPr>
              <a:t>site_name</a:t>
            </a:r>
            <a:r>
              <a:rPr lang="pt-BR" sz="2400" b="1" dirty="0" smtClean="0">
                <a:solidFill>
                  <a:srgbClr val="BB6688"/>
                </a:solidFill>
                <a:latin typeface="Courier"/>
                <a:cs typeface="Courier"/>
              </a:rPr>
              <a:t>}</a:t>
            </a:r>
            <a:r>
              <a:rPr lang="pt-BR" sz="2400" b="1" dirty="0" smtClean="0">
                <a:solidFill>
                  <a:srgbClr val="BA2121"/>
                </a:solidFill>
                <a:latin typeface="Courier"/>
                <a:cs typeface="Courier"/>
              </a:rPr>
              <a:t>”</a:t>
            </a:r>
          </a:p>
          <a:p>
            <a:endParaRPr lang="pt-BR" sz="2400" b="1" dirty="0" smtClean="0">
              <a:solidFill>
                <a:srgbClr val="BA2121"/>
              </a:solidFill>
              <a:latin typeface="Courier"/>
              <a:cs typeface="Courier"/>
            </a:endParaRPr>
          </a:p>
          <a:p>
            <a:r>
              <a:rPr lang="pt-BR" sz="2400" dirty="0" smtClean="0">
                <a:latin typeface="Courier"/>
                <a:cs typeface="Courier"/>
              </a:rPr>
              <a:t>    </a:t>
            </a:r>
            <a:r>
              <a:rPr lang="pt-BR" sz="2400" dirty="0" err="1" smtClean="0">
                <a:latin typeface="Courier"/>
                <a:cs typeface="Courier"/>
              </a:rPr>
              <a:t>directory</a:t>
            </a:r>
            <a:r>
              <a:rPr lang="pt-BR" sz="2400" dirty="0" smtClean="0">
                <a:latin typeface="Courier"/>
                <a:cs typeface="Courier"/>
              </a:rPr>
              <a:t> </a:t>
            </a:r>
            <a:r>
              <a:rPr lang="pt-BR" sz="2400" dirty="0" err="1" smtClean="0">
                <a:latin typeface="Courier"/>
                <a:cs typeface="Courier"/>
              </a:rPr>
              <a:t>site_dir</a:t>
            </a:r>
            <a:endParaRPr lang="pt-BR" sz="2400" dirty="0">
              <a:latin typeface="Courier"/>
              <a:cs typeface="Courier"/>
            </a:endParaRPr>
          </a:p>
        </p:txBody>
      </p:sp>
      <p:sp>
        <p:nvSpPr>
          <p:cNvPr id="2795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279556" name="Rectangle 3"/>
          <p:cNvSpPr>
            <a:spLocks/>
          </p:cNvSpPr>
          <p:nvPr/>
        </p:nvSpPr>
        <p:spPr bwMode="auto">
          <a:xfrm>
            <a:off x="5048743" y="1612900"/>
            <a:ext cx="1465723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300" dirty="0">
                <a:latin typeface="Courier"/>
                <a:ea typeface="Courier"/>
                <a:cs typeface="Courier"/>
                <a:sym typeface="Courier"/>
              </a:rPr>
              <a:t>\cookbooks\</a:t>
            </a:r>
            <a:r>
              <a:rPr lang="en-US" sz="3300" dirty="0" err="1">
                <a:latin typeface="Courier"/>
                <a:ea typeface="Courier"/>
                <a:cs typeface="Courier"/>
                <a:sym typeface="Courier"/>
              </a:rPr>
              <a:t>iis_demo</a:t>
            </a:r>
            <a:r>
              <a:rPr lang="en-US" sz="3300" dirty="0">
                <a:latin typeface="Courier"/>
                <a:ea typeface="Courier"/>
                <a:cs typeface="Courier"/>
                <a:sym typeface="Courier"/>
              </a:rPr>
              <a:t>\recipes\</a:t>
            </a:r>
            <a:r>
              <a:rPr lang="en-US" sz="3300" dirty="0" err="1">
                <a:latin typeface="Courier"/>
                <a:ea typeface="Courier"/>
                <a:cs typeface="Courier"/>
                <a:sym typeface="Courier"/>
              </a:rPr>
              <a:t>default.rb</a:t>
            </a:r>
            <a:endParaRPr lang="en-US" sz="3300" dirty="0">
              <a:latin typeface="Courier"/>
              <a:ea typeface="Courier"/>
              <a:cs typeface="Courier"/>
              <a:sym typeface="Courier"/>
            </a:endParaRPr>
          </a:p>
        </p:txBody>
      </p:sp>
      <p:sp>
        <p:nvSpPr>
          <p:cNvPr id="279557" name="Rectangle 4"/>
          <p:cNvSpPr>
            <a:spLocks/>
          </p:cNvSpPr>
          <p:nvPr/>
        </p:nvSpPr>
        <p:spPr bwMode="auto">
          <a:xfrm>
            <a:off x="6642749" y="7061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418821" name="Rectangle 5"/>
          <p:cNvSpPr>
            <a:spLocks noGrp="1" noChangeArrowheads="1"/>
          </p:cNvSpPr>
          <p:nvPr>
            <p:ph type="title"/>
          </p:nvPr>
        </p:nvSpPr>
        <p:spPr/>
        <p:txBody>
          <a:bodyPr/>
          <a:lstStyle/>
          <a:p>
            <a:pPr>
              <a:defRPr/>
            </a:pPr>
            <a:r>
              <a:rPr lang="en-US" dirty="0">
                <a:sym typeface="Rockwell" charset="0"/>
              </a:rPr>
              <a:t>Exercise: Iterate over each IIS site </a:t>
            </a:r>
            <a:endParaRPr lang="en-US" sz="3500" dirty="0">
              <a:sym typeface="Arial Bold" charset="0"/>
            </a:endParaRPr>
          </a:p>
        </p:txBody>
      </p:sp>
      <p:sp>
        <p:nvSpPr>
          <p:cNvPr id="279559" name="Rectangle 6"/>
          <p:cNvSpPr>
            <a:spLocks noGrp="1" noChangeArrowheads="1"/>
          </p:cNvSpPr>
          <p:nvPr>
            <p:ph type="body" idx="1"/>
          </p:nvPr>
        </p:nvSpPr>
        <p:spPr>
          <a:xfrm>
            <a:off x="800179" y="7772400"/>
            <a:ext cx="14669933" cy="1143000"/>
          </a:xfrm>
        </p:spPr>
        <p:txBody>
          <a:bodyPr/>
          <a:lstStyle/>
          <a:p>
            <a:r>
              <a:rPr lang="en-US" sz="3600" dirty="0">
                <a:latin typeface="Courier"/>
                <a:cs typeface="Courier"/>
              </a:rPr>
              <a:t>node</a:t>
            </a:r>
            <a:r>
              <a:rPr lang="en-US" sz="3600" dirty="0" smtClean="0">
                <a:solidFill>
                  <a:srgbClr val="666666"/>
                </a:solidFill>
                <a:latin typeface="Courier"/>
                <a:cs typeface="Courier"/>
              </a:rPr>
              <a:t>[</a:t>
            </a:r>
            <a:r>
              <a:rPr lang="en-US" sz="3600" dirty="0" smtClean="0">
                <a:solidFill>
                  <a:srgbClr val="BA2121"/>
                </a:solidFill>
                <a:latin typeface="Courier"/>
                <a:cs typeface="Courier"/>
              </a:rPr>
              <a:t>"</a:t>
            </a:r>
            <a:r>
              <a:rPr lang="en-US" sz="3600" dirty="0" err="1" smtClean="0">
                <a:solidFill>
                  <a:srgbClr val="BA2121"/>
                </a:solidFill>
                <a:latin typeface="Courier"/>
                <a:cs typeface="Courier"/>
              </a:rPr>
              <a:t>iis_demo</a:t>
            </a:r>
            <a:r>
              <a:rPr lang="en-US" sz="3600" dirty="0" smtClean="0">
                <a:solidFill>
                  <a:srgbClr val="BA2121"/>
                </a:solidFill>
                <a:latin typeface="Courier"/>
                <a:cs typeface="Courier"/>
              </a:rPr>
              <a:t>"</a:t>
            </a:r>
            <a:r>
              <a:rPr lang="en-US" sz="3600" dirty="0" smtClean="0">
                <a:solidFill>
                  <a:srgbClr val="666666"/>
                </a:solidFill>
                <a:latin typeface="Courier"/>
                <a:cs typeface="Courier"/>
              </a:rPr>
              <a:t>][</a:t>
            </a:r>
            <a:r>
              <a:rPr lang="en-US" sz="3600" dirty="0" smtClean="0">
                <a:solidFill>
                  <a:srgbClr val="BA2121"/>
                </a:solidFill>
                <a:latin typeface="Courier"/>
                <a:cs typeface="Courier"/>
              </a:rPr>
              <a:t>"sites"</a:t>
            </a:r>
            <a:r>
              <a:rPr lang="en-US" sz="3600" dirty="0" smtClean="0">
                <a:solidFill>
                  <a:srgbClr val="666666"/>
                </a:solidFill>
                <a:latin typeface="Courier"/>
                <a:cs typeface="Courier"/>
              </a:rPr>
              <a:t>]</a:t>
            </a:r>
            <a:r>
              <a:rPr lang="en-US" sz="3600" dirty="0" smtClean="0">
                <a:solidFill>
                  <a:srgbClr val="222321"/>
                </a:solidFill>
                <a:latin typeface="Courier"/>
                <a:cs typeface="Courier"/>
                <a:sym typeface="Rockwell" pitchFamily="18" charset="0"/>
              </a:rPr>
              <a:t> </a:t>
            </a:r>
            <a:r>
              <a:rPr lang="en-US" sz="3600" dirty="0">
                <a:solidFill>
                  <a:srgbClr val="222321"/>
                </a:solidFill>
                <a:latin typeface="Arial"/>
                <a:cs typeface="Arial"/>
                <a:sym typeface="Rockwell" pitchFamily="18" charset="0"/>
              </a:rPr>
              <a:t>is the </a:t>
            </a:r>
            <a:r>
              <a:rPr lang="en-US" sz="3600" dirty="0" smtClean="0">
                <a:solidFill>
                  <a:srgbClr val="222321"/>
                </a:solidFill>
                <a:latin typeface="Arial"/>
                <a:cs typeface="Arial"/>
                <a:sym typeface="Rockwell" pitchFamily="18" charset="0"/>
              </a:rPr>
              <a:t>Ruby </a:t>
            </a:r>
            <a:r>
              <a:rPr lang="en-US" sz="3600" dirty="0">
                <a:solidFill>
                  <a:srgbClr val="222321"/>
                </a:solidFill>
                <a:latin typeface="Arial"/>
                <a:cs typeface="Arial"/>
                <a:sym typeface="Rockwell" pitchFamily="18" charset="0"/>
              </a:rPr>
              <a:t>hash, with keys and values we defined in our default attributes</a:t>
            </a:r>
          </a:p>
        </p:txBody>
      </p:sp>
      <p:sp>
        <p:nvSpPr>
          <p:cNvPr id="279560" name="Rectangle 7"/>
          <p:cNvSpPr>
            <a:spLocks/>
          </p:cNvSpPr>
          <p:nvPr/>
        </p:nvSpPr>
        <p:spPr bwMode="auto">
          <a:xfrm>
            <a:off x="965994" y="4267200"/>
            <a:ext cx="14137150" cy="11430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dirty="0"/>
          </a:p>
        </p:txBody>
      </p:sp>
      <p:sp>
        <p:nvSpPr>
          <p:cNvPr id="279562" name="Rectangle 9"/>
          <p:cNvSpPr>
            <a:spLocks/>
          </p:cNvSpPr>
          <p:nvPr/>
        </p:nvSpPr>
        <p:spPr bwMode="auto">
          <a:xfrm>
            <a:off x="863757" y="2540000"/>
            <a:ext cx="14123109" cy="14986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317429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7267" name="Rectangle 2"/>
          <p:cNvSpPr>
            <a:spLocks/>
          </p:cNvSpPr>
          <p:nvPr/>
        </p:nvSpPr>
        <p:spPr bwMode="auto">
          <a:xfrm>
            <a:off x="914490" y="2781300"/>
            <a:ext cx="990696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Calling </a:t>
            </a:r>
            <a:r>
              <a:rPr lang="en-US" b="1" dirty="0">
                <a:solidFill>
                  <a:srgbClr val="222321"/>
                </a:solidFill>
                <a:latin typeface="Arial"/>
                <a:ea typeface="Inconsolata"/>
                <a:cs typeface="Arial"/>
                <a:sym typeface="Inconsolata"/>
              </a:rPr>
              <a:t>.each</a:t>
            </a:r>
            <a:r>
              <a:rPr lang="en-US" dirty="0">
                <a:solidFill>
                  <a:srgbClr val="222321"/>
                </a:solidFill>
                <a:latin typeface="Arial"/>
                <a:ea typeface="Inconsolata"/>
                <a:cs typeface="Arial"/>
                <a:sym typeface="Inconsolata"/>
              </a:rPr>
              <a:t> </a:t>
            </a:r>
            <a:r>
              <a:rPr lang="en-US" dirty="0">
                <a:solidFill>
                  <a:srgbClr val="222321"/>
                </a:solidFill>
                <a:latin typeface="Arial"/>
                <a:cs typeface="Arial"/>
                <a:sym typeface="Rockwell" pitchFamily="18" charset="0"/>
              </a:rPr>
              <a:t>loops over each site</a:t>
            </a:r>
          </a:p>
        </p:txBody>
      </p:sp>
      <p:sp>
        <p:nvSpPr>
          <p:cNvPr id="267268" name="Rectangle 3"/>
          <p:cNvSpPr>
            <a:spLocks/>
          </p:cNvSpPr>
          <p:nvPr/>
        </p:nvSpPr>
        <p:spPr bwMode="auto">
          <a:xfrm>
            <a:off x="889794" y="5257800"/>
            <a:ext cx="675706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smtClean="0">
                <a:solidFill>
                  <a:srgbClr val="222321"/>
                </a:solidFill>
                <a:latin typeface="Arial"/>
                <a:cs typeface="Arial"/>
                <a:sym typeface="Rockwell" pitchFamily="18" charset="0"/>
              </a:rPr>
              <a:t>First pass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site_name</a:t>
            </a:r>
            <a:r>
              <a:rPr lang="en-US" dirty="0" smtClean="0">
                <a:solidFill>
                  <a:srgbClr val="222321"/>
                </a:solidFill>
                <a:latin typeface="Courier"/>
                <a:sym typeface="Rockwell" pitchFamily="18" charset="0"/>
              </a:rPr>
              <a:t> = "clowns"</a:t>
            </a:r>
          </a:p>
          <a:p>
            <a:pPr marL="533400" indent="-533400">
              <a:spcBef>
                <a:spcPts val="600"/>
              </a:spcBef>
              <a:buClr>
                <a:srgbClr val="C15332"/>
              </a:buClr>
              <a:buSzPct val="171000"/>
              <a:buFont typeface="Rockwell" pitchFamily="18" charset="0"/>
              <a:buChar char="•"/>
            </a:pPr>
            <a:r>
              <a:rPr lang="en-US" dirty="0" err="1" smtClean="0">
                <a:solidFill>
                  <a:srgbClr val="222321"/>
                </a:solidFill>
                <a:latin typeface="Courier"/>
                <a:sym typeface="Rockwell" pitchFamily="18" charset="0"/>
              </a:rPr>
              <a:t>site_data</a:t>
            </a:r>
            <a:r>
              <a:rPr lang="en-US" dirty="0" smtClean="0">
                <a:solidFill>
                  <a:srgbClr val="222321"/>
                </a:solidFill>
                <a:latin typeface="Courier"/>
                <a:sym typeface="Rockwell" pitchFamily="18" charset="0"/>
              </a:rPr>
              <a:t> </a:t>
            </a:r>
            <a:r>
              <a:rPr lang="en-US" dirty="0">
                <a:solidFill>
                  <a:srgbClr val="222321"/>
                </a:solidFill>
                <a:latin typeface="Courier"/>
                <a:sym typeface="Rockwell" pitchFamily="18" charset="0"/>
              </a:rPr>
              <a:t>= { “port” =&gt; </a:t>
            </a:r>
            <a:r>
              <a:rPr lang="en-US" dirty="0" smtClean="0">
                <a:solidFill>
                  <a:srgbClr val="222321"/>
                </a:solidFill>
                <a:latin typeface="Courier"/>
                <a:sym typeface="Rockwell" pitchFamily="18" charset="0"/>
              </a:rPr>
              <a:t>80 </a:t>
            </a:r>
            <a:r>
              <a:rPr lang="en-US" dirty="0">
                <a:solidFill>
                  <a:srgbClr val="222321"/>
                </a:solidFill>
                <a:latin typeface="Courier"/>
                <a:sym typeface="Rockwell" pitchFamily="18" charset="0"/>
              </a:rPr>
              <a:t>}</a:t>
            </a:r>
          </a:p>
        </p:txBody>
      </p:sp>
      <p:sp>
        <p:nvSpPr>
          <p:cNvPr id="267269" name="Rectangle 4"/>
          <p:cNvSpPr>
            <a:spLocks/>
          </p:cNvSpPr>
          <p:nvPr/>
        </p:nvSpPr>
        <p:spPr bwMode="auto">
          <a:xfrm>
            <a:off x="8128794" y="5334000"/>
            <a:ext cx="7989081"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600"/>
              </a:spcBef>
              <a:buClr>
                <a:srgbClr val="C15332"/>
              </a:buClr>
              <a:buSzPct val="171000"/>
              <a:buFont typeface="Rockwell" pitchFamily="18" charset="0"/>
              <a:buChar char="•"/>
            </a:pPr>
            <a:r>
              <a:rPr lang="en-US" sz="3600" b="1" dirty="0">
                <a:solidFill>
                  <a:srgbClr val="222321"/>
                </a:solidFill>
                <a:latin typeface="Arial"/>
                <a:cs typeface="Arial"/>
                <a:sym typeface="Rockwell" pitchFamily="18" charset="0"/>
              </a:rPr>
              <a:t>Second pass</a:t>
            </a: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site_name</a:t>
            </a:r>
            <a:r>
              <a:rPr lang="en-US" dirty="0">
                <a:solidFill>
                  <a:srgbClr val="222321"/>
                </a:solidFill>
                <a:latin typeface="Courier"/>
                <a:sym typeface="Rockwell" pitchFamily="18" charset="0"/>
              </a:rPr>
              <a:t> = </a:t>
            </a:r>
            <a:r>
              <a:rPr lang="en-US" dirty="0" smtClean="0">
                <a:solidFill>
                  <a:srgbClr val="222321"/>
                </a:solidFill>
                <a:latin typeface="Courier"/>
                <a:sym typeface="Rockwell" pitchFamily="18" charset="0"/>
              </a:rPr>
              <a:t>"bears"</a:t>
            </a:r>
            <a:endParaRPr lang="en-US" dirty="0">
              <a:solidFill>
                <a:srgbClr val="222321"/>
              </a:solidFill>
              <a:latin typeface="Courier"/>
              <a:sym typeface="Rockwell" pitchFamily="18" charset="0"/>
            </a:endParaRPr>
          </a:p>
          <a:p>
            <a:pPr marL="533400" indent="-533400">
              <a:spcBef>
                <a:spcPts val="600"/>
              </a:spcBef>
              <a:buClr>
                <a:srgbClr val="C15332"/>
              </a:buClr>
              <a:buSzPct val="171000"/>
              <a:buFont typeface="Rockwell" pitchFamily="18" charset="0"/>
              <a:buChar char="•"/>
            </a:pPr>
            <a:r>
              <a:rPr lang="en-US" dirty="0" err="1">
                <a:solidFill>
                  <a:srgbClr val="222321"/>
                </a:solidFill>
                <a:latin typeface="Courier"/>
                <a:sym typeface="Rockwell" pitchFamily="18" charset="0"/>
              </a:rPr>
              <a:t>site_data</a:t>
            </a:r>
            <a:r>
              <a:rPr lang="en-US" dirty="0">
                <a:solidFill>
                  <a:srgbClr val="222321"/>
                </a:solidFill>
                <a:latin typeface="Courier"/>
                <a:sym typeface="Rockwell" pitchFamily="18" charset="0"/>
              </a:rPr>
              <a:t> = { “port” =&gt; </a:t>
            </a:r>
            <a:r>
              <a:rPr lang="en-US" dirty="0" smtClean="0">
                <a:solidFill>
                  <a:srgbClr val="222321"/>
                </a:solidFill>
                <a:latin typeface="Courier"/>
                <a:sym typeface="Rockwell" pitchFamily="18" charset="0"/>
              </a:rPr>
              <a:t>81 </a:t>
            </a:r>
            <a:r>
              <a:rPr lang="en-US" dirty="0">
                <a:solidFill>
                  <a:srgbClr val="222321"/>
                </a:solidFill>
                <a:latin typeface="Courier"/>
                <a:sym typeface="Rockwell" pitchFamily="18" charset="0"/>
              </a:rPr>
              <a:t>}</a:t>
            </a:r>
          </a:p>
        </p:txBody>
      </p:sp>
      <p:sp>
        <p:nvSpPr>
          <p:cNvPr id="8" name="Rectangle 7"/>
          <p:cNvSpPr/>
          <p:nvPr/>
        </p:nvSpPr>
        <p:spPr>
          <a:xfrm>
            <a:off x="889866" y="2017693"/>
            <a:ext cx="12420600" cy="523220"/>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p:txBody>
      </p:sp>
      <p:sp>
        <p:nvSpPr>
          <p:cNvPr id="5" name="Rectangle 4"/>
          <p:cNvSpPr/>
          <p:nvPr/>
        </p:nvSpPr>
        <p:spPr>
          <a:xfrm>
            <a:off x="889794" y="3810000"/>
            <a:ext cx="14249400" cy="1077218"/>
          </a:xfrm>
          <a:prstGeom prst="rect">
            <a:avLst/>
          </a:prstGeom>
        </p:spPr>
        <p:txBody>
          <a:bodyPr wrap="square">
            <a:spAutoFit/>
          </a:bodyPr>
          <a:lstStyle/>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"clowns"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80</a:t>
            </a:r>
            <a:r>
              <a:rPr lang="en-US" sz="3200" dirty="0" smtClean="0">
                <a:latin typeface="Courier"/>
                <a:cs typeface="Courier"/>
              </a:rPr>
              <a:t> }</a:t>
            </a:r>
          </a:p>
          <a:p>
            <a:r>
              <a:rPr lang="en-US" sz="3200" dirty="0" smtClean="0">
                <a:latin typeface="Courier"/>
                <a:cs typeface="Courier"/>
              </a:rPr>
              <a:t>default</a:t>
            </a:r>
            <a:r>
              <a:rPr lang="en-US" sz="3200" dirty="0" smtClean="0">
                <a:solidFill>
                  <a:srgbClr val="666666"/>
                </a:solidFill>
                <a:latin typeface="Courier"/>
                <a:cs typeface="Courier"/>
              </a:rPr>
              <a:t>[</a:t>
            </a:r>
            <a:r>
              <a:rPr lang="en-US" sz="3200" dirty="0" smtClean="0">
                <a:solidFill>
                  <a:srgbClr val="BA2121"/>
                </a:solidFill>
                <a:latin typeface="Courier"/>
                <a:cs typeface="Courier"/>
              </a:rPr>
              <a:t>"</a:t>
            </a:r>
            <a:r>
              <a:rPr lang="en-US" sz="3200" dirty="0" err="1" smtClean="0">
                <a:solidFill>
                  <a:srgbClr val="BA2121"/>
                </a:solidFill>
                <a:latin typeface="Courier"/>
                <a:cs typeface="Courier"/>
              </a:rPr>
              <a:t>iis_demo</a:t>
            </a:r>
            <a:r>
              <a:rPr lang="en-US" sz="3200" dirty="0" smtClean="0">
                <a:solidFill>
                  <a:srgbClr val="BA2121"/>
                </a:solidFill>
                <a:latin typeface="Courier"/>
                <a:cs typeface="Courier"/>
              </a:rPr>
              <a:t>"</a:t>
            </a:r>
            <a:r>
              <a:rPr lang="en-US" sz="3200" dirty="0" smtClean="0">
                <a:solidFill>
                  <a:srgbClr val="666666"/>
                </a:solidFill>
                <a:latin typeface="Courier"/>
                <a:cs typeface="Courier"/>
              </a:rPr>
              <a:t>][</a:t>
            </a:r>
            <a:r>
              <a:rPr lang="en-US" sz="3200" dirty="0" smtClean="0">
                <a:solidFill>
                  <a:srgbClr val="BA2121"/>
                </a:solidFill>
                <a:latin typeface="Courier"/>
                <a:cs typeface="Courier"/>
              </a:rPr>
              <a:t>"sites"</a:t>
            </a:r>
            <a:r>
              <a:rPr lang="en-US" sz="3200" dirty="0" smtClean="0">
                <a:solidFill>
                  <a:srgbClr val="666666"/>
                </a:solidFill>
                <a:latin typeface="Courier"/>
                <a:cs typeface="Courier"/>
              </a:rPr>
              <a:t>][</a:t>
            </a:r>
            <a:r>
              <a:rPr lang="en-US" sz="3200" dirty="0" smtClean="0">
                <a:solidFill>
                  <a:srgbClr val="BA2121"/>
                </a:solidFill>
                <a:latin typeface="Courier"/>
                <a:cs typeface="Courier"/>
              </a:rPr>
              <a:t>"bears"</a:t>
            </a:r>
            <a:r>
              <a:rPr lang="en-US" sz="3200" dirty="0" smtClean="0">
                <a:solidFill>
                  <a:srgbClr val="666666"/>
                </a:solidFill>
                <a:latin typeface="Courier"/>
                <a:cs typeface="Courier"/>
              </a:rPr>
              <a:t>]</a:t>
            </a:r>
            <a:r>
              <a:rPr lang="en-US" sz="3200" dirty="0" smtClean="0">
                <a:latin typeface="Courier"/>
                <a:cs typeface="Courier"/>
              </a:rPr>
              <a:t> </a:t>
            </a:r>
            <a:r>
              <a:rPr lang="en-US" sz="3200" dirty="0">
                <a:solidFill>
                  <a:srgbClr val="666666"/>
                </a:solidFill>
                <a:latin typeface="Courier"/>
                <a:cs typeface="Courier"/>
              </a:rPr>
              <a:t>=</a:t>
            </a:r>
            <a:r>
              <a:rPr lang="en-US" sz="3200" dirty="0">
                <a:latin typeface="Courier"/>
                <a:cs typeface="Courier"/>
              </a:rPr>
              <a:t> { </a:t>
            </a:r>
            <a:r>
              <a:rPr lang="en-US" sz="3200" dirty="0">
                <a:solidFill>
                  <a:srgbClr val="BA2121"/>
                </a:solidFill>
                <a:latin typeface="Courier"/>
                <a:cs typeface="Courier"/>
              </a:rPr>
              <a:t>"port"</a:t>
            </a:r>
            <a:r>
              <a:rPr lang="en-US" sz="3200" dirty="0">
                <a:latin typeface="Courier"/>
                <a:cs typeface="Courier"/>
              </a:rPr>
              <a:t> </a:t>
            </a:r>
            <a:r>
              <a:rPr lang="en-US" sz="3200" dirty="0">
                <a:solidFill>
                  <a:srgbClr val="666666"/>
                </a:solidFill>
                <a:latin typeface="Courier"/>
                <a:cs typeface="Courier"/>
              </a:rPr>
              <a:t>=&gt;</a:t>
            </a:r>
            <a:r>
              <a:rPr lang="en-US" sz="3200" dirty="0">
                <a:latin typeface="Courier"/>
                <a:cs typeface="Courier"/>
              </a:rPr>
              <a:t> </a:t>
            </a:r>
            <a:r>
              <a:rPr lang="en-US" sz="3200" dirty="0" smtClean="0">
                <a:solidFill>
                  <a:srgbClr val="666666"/>
                </a:solidFill>
                <a:latin typeface="Courier"/>
                <a:cs typeface="Courier"/>
              </a:rPr>
              <a:t>81</a:t>
            </a:r>
            <a:r>
              <a:rPr lang="en-US" sz="3200" dirty="0" smtClean="0">
                <a:latin typeface="Courier"/>
                <a:cs typeface="Courier"/>
              </a:rPr>
              <a:t> </a:t>
            </a:r>
            <a:r>
              <a:rPr lang="en-US" sz="3200" dirty="0">
                <a:latin typeface="Courier"/>
                <a:cs typeface="Courier"/>
              </a:rPr>
              <a:t>} </a:t>
            </a:r>
            <a:endParaRPr lang="en-US" sz="3200" dirty="0">
              <a:effectLst/>
              <a:latin typeface="Courier"/>
              <a:cs typeface="Courier"/>
            </a:endParaRPr>
          </a:p>
        </p:txBody>
      </p:sp>
      <p:sp>
        <p:nvSpPr>
          <p:cNvPr id="9" name="Rectangle 7"/>
          <p:cNvSpPr>
            <a:spLocks/>
          </p:cNvSpPr>
          <p:nvPr/>
        </p:nvSpPr>
        <p:spPr bwMode="auto">
          <a:xfrm>
            <a:off x="594900" y="1956712"/>
            <a:ext cx="11801094" cy="772877"/>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Tree>
    <p:extLst>
      <p:ext uri="{BB962C8B-B14F-4D97-AF65-F5344CB8AC3E}">
        <p14:creationId xmlns:p14="http://schemas.microsoft.com/office/powerpoint/2010/main" val="1862825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smtClean="0">
                <a:sym typeface="Rockwell" charset="0"/>
              </a:rPr>
              <a:t>Exercise: Iterate over each IIS site </a:t>
            </a:r>
          </a:p>
        </p:txBody>
      </p:sp>
      <p:sp>
        <p:nvSpPr>
          <p:cNvPr id="268291" name="Rectangle 2"/>
          <p:cNvSpPr>
            <a:spLocks/>
          </p:cNvSpPr>
          <p:nvPr/>
        </p:nvSpPr>
        <p:spPr bwMode="auto">
          <a:xfrm>
            <a:off x="889794" y="4572000"/>
            <a:ext cx="1249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Helvetica"/>
                <a:cs typeface="Helvetica"/>
                <a:sym typeface="Rockwell" pitchFamily="18" charset="0"/>
              </a:rPr>
              <a:t>Store directory path in a variable </a:t>
            </a:r>
            <a:r>
              <a:rPr lang="en-US" dirty="0">
                <a:solidFill>
                  <a:srgbClr val="222321"/>
                </a:solidFill>
                <a:latin typeface="Helvetica"/>
                <a:cs typeface="Helvetica"/>
                <a:sym typeface="Rockwell" pitchFamily="18" charset="0"/>
              </a:rPr>
              <a:t>called </a:t>
            </a:r>
            <a:r>
              <a:rPr lang="en-US" b="1" dirty="0" err="1" smtClean="0">
                <a:solidFill>
                  <a:srgbClr val="222321"/>
                </a:solidFill>
                <a:latin typeface="Helvetica"/>
                <a:cs typeface="Helvetica"/>
                <a:sym typeface="Inconsolata"/>
              </a:rPr>
              <a:t>site_dir</a:t>
            </a:r>
            <a:endParaRPr lang="en-US" b="1" dirty="0" smtClean="0">
              <a:solidFill>
                <a:srgbClr val="222321"/>
              </a:solidFill>
              <a:latin typeface="Helvetica"/>
              <a:cs typeface="Helvetica"/>
              <a:sym typeface="Inconsolata"/>
            </a:endParaRPr>
          </a:p>
          <a:p>
            <a:pPr marL="533400" indent="-533400">
              <a:spcBef>
                <a:spcPts val="1500"/>
              </a:spcBef>
              <a:buClr>
                <a:srgbClr val="C15332"/>
              </a:buClr>
              <a:buSzPct val="171000"/>
              <a:buFont typeface="Rockwell" pitchFamily="18" charset="0"/>
              <a:buChar char="•"/>
            </a:pPr>
            <a:r>
              <a:rPr lang="en-US" b="1" dirty="0">
                <a:solidFill>
                  <a:srgbClr val="222321"/>
                </a:solidFill>
                <a:latin typeface="Helvetica"/>
                <a:cs typeface="Helvetica"/>
                <a:sym typeface="Rockwell" pitchFamily="18" charset="0"/>
              </a:rPr>
              <a:t>d</a:t>
            </a:r>
            <a:r>
              <a:rPr lang="en-US" b="1" dirty="0" smtClean="0">
                <a:solidFill>
                  <a:srgbClr val="222321"/>
                </a:solidFill>
                <a:latin typeface="Helvetica"/>
                <a:cs typeface="Helvetica"/>
                <a:sym typeface="Rockwell" pitchFamily="18" charset="0"/>
              </a:rPr>
              <a:t>irectory</a:t>
            </a:r>
            <a:r>
              <a:rPr lang="en-US" dirty="0" smtClean="0">
                <a:solidFill>
                  <a:srgbClr val="2223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resource creates a </a:t>
            </a:r>
            <a:r>
              <a:rPr lang="en-US" dirty="0" smtClean="0">
                <a:solidFill>
                  <a:srgbClr val="222321"/>
                </a:solidFill>
                <a:latin typeface="Helvetica"/>
                <a:cs typeface="Helvetica"/>
                <a:sym typeface="Rockwell" pitchFamily="18" charset="0"/>
              </a:rPr>
              <a:t>directory</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rPr>
              <a:t>#{ENV['SYSTEMDRIVE</a:t>
            </a:r>
            <a:r>
              <a:rPr lang="en-US" b="1" dirty="0" smtClean="0">
                <a:solidFill>
                  <a:srgbClr val="BA2121"/>
                </a:solidFill>
                <a:latin typeface="Helvetica"/>
                <a:cs typeface="Helvetica"/>
              </a:rPr>
              <a:t>'</a:t>
            </a:r>
            <a:r>
              <a:rPr lang="en-US" b="1" dirty="0" smtClean="0">
                <a:solidFill>
                  <a:srgbClr val="666666"/>
                </a:solidFill>
                <a:latin typeface="Helvetica"/>
                <a:cs typeface="Helvetica"/>
              </a:rPr>
              <a:t>]</a:t>
            </a:r>
            <a:r>
              <a:rPr lang="en-US" b="1" dirty="0" smtClean="0">
                <a:solidFill>
                  <a:srgbClr val="BB6688"/>
                </a:solidFill>
                <a:latin typeface="Helvetica"/>
                <a:cs typeface="Helvetica"/>
              </a:rPr>
              <a:t>} </a:t>
            </a:r>
            <a:r>
              <a:rPr lang="en-US" dirty="0">
                <a:solidFill>
                  <a:srgbClr val="222321"/>
                </a:solidFill>
                <a:latin typeface="Helvetica"/>
                <a:cs typeface="Helvetica"/>
              </a:rPr>
              <a:t>– </a:t>
            </a:r>
            <a:r>
              <a:rPr lang="en-US" dirty="0" smtClean="0">
                <a:solidFill>
                  <a:srgbClr val="222321"/>
                </a:solidFill>
                <a:latin typeface="Helvetica"/>
                <a:cs typeface="Helvetica"/>
              </a:rPr>
              <a:t>insert local environment variable</a:t>
            </a:r>
            <a:endParaRPr lang="en-US" dirty="0">
              <a:solidFill>
                <a:srgbClr val="222321"/>
              </a:solidFill>
              <a:latin typeface="Helvetica"/>
              <a:cs typeface="Helvetica"/>
              <a:sym typeface="Rockwell" pitchFamily="18" charset="0"/>
            </a:endParaRPr>
          </a:p>
          <a:p>
            <a:pPr marL="533400" indent="-533400">
              <a:spcBef>
                <a:spcPts val="1500"/>
              </a:spcBef>
              <a:buClr>
                <a:srgbClr val="C15332"/>
              </a:buClr>
              <a:buSzPct val="171000"/>
              <a:buFont typeface="Rockwell" pitchFamily="18" charset="0"/>
              <a:buChar char="•"/>
            </a:pPr>
            <a:r>
              <a:rPr lang="en-US" b="1" dirty="0">
                <a:solidFill>
                  <a:srgbClr val="BA2121"/>
                </a:solidFill>
                <a:latin typeface="Helvetica"/>
                <a:cs typeface="Helvetica"/>
                <a:sym typeface="Inconsolata"/>
              </a:rPr>
              <a:t>#{</a:t>
            </a:r>
            <a:r>
              <a:rPr lang="en-US" b="1" dirty="0" err="1">
                <a:solidFill>
                  <a:srgbClr val="BA2121"/>
                </a:solidFill>
                <a:latin typeface="Helvetica"/>
                <a:cs typeface="Helvetica"/>
                <a:sym typeface="Inconsolata"/>
              </a:rPr>
              <a:t>site_name</a:t>
            </a:r>
            <a:r>
              <a:rPr lang="en-US" b="1" dirty="0">
                <a:solidFill>
                  <a:srgbClr val="BA2121"/>
                </a:solidFill>
                <a:latin typeface="Helvetica"/>
                <a:cs typeface="Helvetica"/>
                <a:sym typeface="Inconsolata"/>
              </a:rPr>
              <a:t>}</a:t>
            </a:r>
            <a:r>
              <a:rPr lang="en-US" b="1" dirty="0">
                <a:solidFill>
                  <a:srgbClr val="BA2121"/>
                </a:solidFill>
                <a:latin typeface="Helvetica"/>
                <a:cs typeface="Helvetica"/>
                <a:sym typeface="Rockwell" pitchFamily="18" charset="0"/>
              </a:rPr>
              <a:t> </a:t>
            </a:r>
            <a:r>
              <a:rPr lang="en-US" dirty="0">
                <a:solidFill>
                  <a:srgbClr val="222321"/>
                </a:solidFill>
                <a:latin typeface="Helvetica"/>
                <a:cs typeface="Helvetica"/>
                <a:sym typeface="Rockwell" pitchFamily="18" charset="0"/>
              </a:rPr>
              <a:t>means “insert the value of </a:t>
            </a:r>
            <a:r>
              <a:rPr lang="en-US" b="1" dirty="0" err="1">
                <a:solidFill>
                  <a:srgbClr val="222321"/>
                </a:solidFill>
                <a:latin typeface="Helvetica"/>
                <a:cs typeface="Helvetica"/>
                <a:sym typeface="Rockwell" pitchFamily="18" charset="0"/>
              </a:rPr>
              <a:t>site_name</a:t>
            </a:r>
            <a:r>
              <a:rPr lang="en-US" dirty="0">
                <a:solidFill>
                  <a:srgbClr val="222321"/>
                </a:solidFill>
                <a:latin typeface="Helvetica"/>
                <a:cs typeface="Helvetica"/>
                <a:sym typeface="Rockwell" pitchFamily="18" charset="0"/>
              </a:rPr>
              <a:t> here</a:t>
            </a:r>
            <a:r>
              <a:rPr lang="en-US" dirty="0" smtClean="0">
                <a:solidFill>
                  <a:srgbClr val="222321"/>
                </a:solidFill>
                <a:latin typeface="Helvetica"/>
                <a:cs typeface="Helvetica"/>
                <a:sym typeface="Rockwell" pitchFamily="18" charset="0"/>
              </a:rPr>
              <a:t>”</a:t>
            </a:r>
            <a:endParaRPr lang="en-US" dirty="0">
              <a:solidFill>
                <a:srgbClr val="222321"/>
              </a:solidFill>
              <a:latin typeface="Helvetica"/>
              <a:cs typeface="Helvetica"/>
              <a:sym typeface="Rockwell" pitchFamily="18" charset="0"/>
            </a:endParaRPr>
          </a:p>
        </p:txBody>
      </p:sp>
      <p:sp>
        <p:nvSpPr>
          <p:cNvPr id="2" name="Rectangle 1"/>
          <p:cNvSpPr/>
          <p:nvPr/>
        </p:nvSpPr>
        <p:spPr>
          <a:xfrm>
            <a:off x="813594" y="1981200"/>
            <a:ext cx="146304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7455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1"/>
          <p:cNvSpPr>
            <a:spLocks noGrp="1" noChangeArrowheads="1"/>
          </p:cNvSpPr>
          <p:nvPr>
            <p:ph type="title"/>
          </p:nvPr>
        </p:nvSpPr>
        <p:spPr/>
        <p:txBody>
          <a:bodyPr/>
          <a:lstStyle/>
          <a:p>
            <a:pPr eaLnBrk="1" hangingPunct="1">
              <a:defRPr/>
            </a:pPr>
            <a:r>
              <a:rPr lang="en-US" dirty="0" smtClean="0">
                <a:sym typeface="Rockwell" charset="0"/>
              </a:rPr>
              <a:t>Exercise: Iterate over each IIS site </a:t>
            </a:r>
          </a:p>
        </p:txBody>
      </p:sp>
      <p:sp>
        <p:nvSpPr>
          <p:cNvPr id="268291" name="Rectangle 2"/>
          <p:cNvSpPr>
            <a:spLocks/>
          </p:cNvSpPr>
          <p:nvPr/>
        </p:nvSpPr>
        <p:spPr bwMode="auto">
          <a:xfrm>
            <a:off x="889794" y="3962400"/>
            <a:ext cx="14097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smtClean="0">
                <a:solidFill>
                  <a:srgbClr val="222321"/>
                </a:solidFill>
                <a:latin typeface="Arial"/>
                <a:cs typeface="Arial"/>
                <a:sym typeface="Rockwell" pitchFamily="18" charset="0"/>
              </a:rPr>
              <a:t>First </a:t>
            </a:r>
            <a:r>
              <a:rPr lang="en-US" dirty="0">
                <a:solidFill>
                  <a:srgbClr val="222321"/>
                </a:solidFill>
                <a:latin typeface="Arial"/>
                <a:cs typeface="Arial"/>
                <a:sym typeface="Rockwell" pitchFamily="18" charset="0"/>
              </a:rPr>
              <a:t>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a:t>
            </a:r>
            <a:r>
              <a:rPr lang="en-US" dirty="0" smtClean="0">
                <a:solidFill>
                  <a:srgbClr val="222321"/>
                </a:solidFill>
                <a:latin typeface="Arial"/>
                <a:cs typeface="Arial"/>
                <a:sym typeface="Rockwell" pitchFamily="18" charset="0"/>
              </a:rPr>
              <a:t>value 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a:t>
            </a:r>
            <a:r>
              <a:rPr lang="en-US" dirty="0">
                <a:solidFill>
                  <a:srgbClr val="222321"/>
                </a:solidFill>
                <a:latin typeface="Arial"/>
                <a:cs typeface="Arial"/>
                <a:sym typeface="Rockwell" pitchFamily="18" charset="0"/>
              </a:rPr>
              <a:t>is 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\clowns</a:t>
            </a:r>
            <a:r>
              <a:rPr lang="en-US" dirty="0">
                <a:solidFill>
                  <a:srgbClr val="222321"/>
                </a:solidFill>
                <a:latin typeface="Arial"/>
                <a:cs typeface="Arial"/>
                <a:sym typeface="Rockwell" pitchFamily="18" charset="0"/>
              </a:rPr>
              <a:t>”</a:t>
            </a: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Second pass</a:t>
            </a:r>
          </a:p>
          <a:p>
            <a:pPr marL="1237433" lvl="1"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The value </a:t>
            </a:r>
            <a:r>
              <a:rPr lang="en-US" dirty="0" smtClean="0">
                <a:solidFill>
                  <a:srgbClr val="222321"/>
                </a:solidFill>
                <a:latin typeface="Arial"/>
                <a:cs typeface="Arial"/>
                <a:sym typeface="Rockwell" pitchFamily="18" charset="0"/>
              </a:rPr>
              <a:t>of </a:t>
            </a:r>
            <a:r>
              <a:rPr lang="en-US" dirty="0" err="1" smtClean="0">
                <a:solidFill>
                  <a:srgbClr val="222321"/>
                </a:solidFill>
                <a:latin typeface="Courier"/>
                <a:cs typeface="Courier"/>
                <a:sym typeface="Rockwell" pitchFamily="18" charset="0"/>
              </a:rPr>
              <a:t>site_dir</a:t>
            </a:r>
            <a:r>
              <a:rPr lang="en-US" dirty="0" smtClean="0">
                <a:solidFill>
                  <a:srgbClr val="222321"/>
                </a:solidFill>
                <a:latin typeface="Arial"/>
                <a:cs typeface="Arial"/>
                <a:sym typeface="Rockwell" pitchFamily="18" charset="0"/>
              </a:rPr>
              <a:t> is </a:t>
            </a:r>
            <a:r>
              <a:rPr lang="en-US" dirty="0">
                <a:solidFill>
                  <a:srgbClr val="222321"/>
                </a:solidFill>
                <a:latin typeface="Arial"/>
                <a:cs typeface="Arial"/>
                <a:sym typeface="Rockwell" pitchFamily="18" charset="0"/>
              </a:rPr>
              <a:t>the string “</a:t>
            </a:r>
            <a:r>
              <a:rPr lang="en-US" dirty="0">
                <a:solidFill>
                  <a:srgbClr val="222321"/>
                </a:solidFill>
                <a:latin typeface="Courier"/>
                <a:cs typeface="Courier"/>
                <a:sym typeface="Rockwell" pitchFamily="18" charset="0"/>
              </a:rPr>
              <a:t>c:</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inetpub</a:t>
            </a:r>
            <a:r>
              <a:rPr lang="en-US" dirty="0">
                <a:solidFill>
                  <a:srgbClr val="222321"/>
                </a:solidFill>
                <a:latin typeface="Courier"/>
                <a:cs typeface="Courier"/>
                <a:sym typeface="Inconsolata"/>
              </a:rPr>
              <a:t>\</a:t>
            </a:r>
            <a:r>
              <a:rPr lang="en-US" dirty="0" err="1">
                <a:solidFill>
                  <a:srgbClr val="222321"/>
                </a:solidFill>
                <a:latin typeface="Courier"/>
                <a:cs typeface="Courier"/>
                <a:sym typeface="Inconsolata"/>
              </a:rPr>
              <a:t>wwwroot</a:t>
            </a:r>
            <a:r>
              <a:rPr lang="en-US" dirty="0">
                <a:solidFill>
                  <a:srgbClr val="222321"/>
                </a:solidFill>
                <a:latin typeface="Courier"/>
                <a:cs typeface="Courier"/>
                <a:sym typeface="Inconsolata"/>
              </a:rPr>
              <a:t>\bears</a:t>
            </a:r>
            <a:r>
              <a:rPr lang="en-US" dirty="0">
                <a:solidFill>
                  <a:srgbClr val="222321"/>
                </a:solidFill>
                <a:latin typeface="Arial"/>
                <a:cs typeface="Arial"/>
                <a:sym typeface="Rockwell" pitchFamily="18" charset="0"/>
              </a:rPr>
              <a:t>”</a:t>
            </a:r>
          </a:p>
        </p:txBody>
      </p:sp>
      <p:sp>
        <p:nvSpPr>
          <p:cNvPr id="6" name="Rectangle 5"/>
          <p:cNvSpPr/>
          <p:nvPr/>
        </p:nvSpPr>
        <p:spPr>
          <a:xfrm>
            <a:off x="813594" y="1981200"/>
            <a:ext cx="15087600" cy="1815882"/>
          </a:xfrm>
          <a:prstGeom prst="rect">
            <a:avLst/>
          </a:prstGeom>
        </p:spPr>
        <p:txBody>
          <a:bodyPr wrap="square">
            <a:spAutoFit/>
          </a:bodyPr>
          <a:lstStyle/>
          <a:p>
            <a:r>
              <a:rPr lang="en-US" dirty="0">
                <a:latin typeface="Consolas" panose="020B0609020204030204" pitchFamily="49" charset="0"/>
                <a:cs typeface="Consolas" panose="020B0609020204030204" pitchFamily="49" charset="0"/>
              </a:rPr>
              <a:t>node</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a:t>
            </a:r>
            <a:r>
              <a:rPr lang="en-US" dirty="0" err="1" smtClean="0">
                <a:solidFill>
                  <a:srgbClr val="BA2121"/>
                </a:solidFill>
                <a:latin typeface="Consolas" panose="020B0609020204030204" pitchFamily="49" charset="0"/>
                <a:cs typeface="Consolas" panose="020B0609020204030204" pitchFamily="49" charset="0"/>
              </a:rPr>
              <a:t>iis_demo</a:t>
            </a:r>
            <a:r>
              <a:rPr lang="en-US" dirty="0" smtClean="0">
                <a:solidFill>
                  <a:srgbClr val="BA2121"/>
                </a:solidFill>
                <a:latin typeface="Consolas" panose="020B0609020204030204" pitchFamily="49" charset="0"/>
                <a:cs typeface="Consolas" panose="020B0609020204030204" pitchFamily="49" charset="0"/>
              </a:rPr>
              <a:t>"</a:t>
            </a:r>
            <a:r>
              <a:rPr lang="en-US" dirty="0" smtClean="0">
                <a:solidFill>
                  <a:srgbClr val="666666"/>
                </a:solidFill>
                <a:latin typeface="Consolas" panose="020B0609020204030204" pitchFamily="49" charset="0"/>
                <a:cs typeface="Consolas" panose="020B0609020204030204" pitchFamily="49" charset="0"/>
              </a:rPr>
              <a:t>][</a:t>
            </a:r>
            <a:r>
              <a:rPr lang="en-US" dirty="0" smtClean="0">
                <a:solidFill>
                  <a:srgbClr val="BA2121"/>
                </a:solidFill>
                <a:latin typeface="Consolas" panose="020B0609020204030204" pitchFamily="49" charset="0"/>
                <a:cs typeface="Consolas" panose="020B0609020204030204" pitchFamily="49" charset="0"/>
              </a:rPr>
              <a:t>"sites"</a:t>
            </a:r>
            <a:r>
              <a:rPr lang="en-US" dirty="0" smtClean="0">
                <a:solidFill>
                  <a:srgbClr val="666666"/>
                </a:solidFill>
                <a:latin typeface="Consolas" panose="020B0609020204030204" pitchFamily="49" charset="0"/>
                <a:cs typeface="Consolas" panose="020B0609020204030204" pitchFamily="49" charset="0"/>
              </a:rPr>
              <a:t>]</a:t>
            </a:r>
            <a:r>
              <a:rPr lang="en-US" dirty="0">
                <a:solidFill>
                  <a:srgbClr val="666666"/>
                </a:solidFill>
                <a:latin typeface="Consolas" panose="020B0609020204030204" pitchFamily="49" charset="0"/>
                <a:cs typeface="Consolas" panose="020B0609020204030204" pitchFamily="49" charset="0"/>
              </a:rPr>
              <a:t>.each </a:t>
            </a:r>
            <a:r>
              <a:rPr lang="en-US" b="1" dirty="0">
                <a:solidFill>
                  <a:srgbClr val="008000"/>
                </a:solidFill>
                <a:latin typeface="Consolas" panose="020B0609020204030204" pitchFamily="49" charset="0"/>
                <a:cs typeface="Consolas" panose="020B0609020204030204" pitchFamily="49" charset="0"/>
              </a:rPr>
              <a:t>do </a:t>
            </a:r>
            <a:r>
              <a:rPr lang="en-US" b="1" dirty="0">
                <a:solidFill>
                  <a:srgbClr val="666666"/>
                </a:solidFill>
                <a:latin typeface="Consolas" panose="020B0609020204030204" pitchFamily="49" charset="0"/>
                <a:cs typeface="Consolas" panose="020B0609020204030204" pitchFamily="49" charset="0"/>
              </a:rPr>
              <a:t>|</a:t>
            </a:r>
            <a:r>
              <a:rPr lang="en-US" b="1" dirty="0" err="1">
                <a:solidFill>
                  <a:srgbClr val="666666"/>
                </a:solidFill>
                <a:latin typeface="Consolas" panose="020B0609020204030204" pitchFamily="49" charset="0"/>
                <a:cs typeface="Consolas" panose="020B0609020204030204" pitchFamily="49" charset="0"/>
              </a:rPr>
              <a:t>site_name</a:t>
            </a:r>
            <a:r>
              <a:rPr lang="en-US" b="1" dirty="0">
                <a:solidFill>
                  <a:srgbClr val="666666"/>
                </a:solidFill>
                <a:latin typeface="Consolas" panose="020B0609020204030204" pitchFamily="49" charset="0"/>
                <a:cs typeface="Consolas" panose="020B0609020204030204" pitchFamily="49" charset="0"/>
              </a:rPr>
              <a:t>, </a:t>
            </a:r>
            <a:r>
              <a:rPr lang="en-US" b="1" dirty="0" err="1">
                <a:solidFill>
                  <a:srgbClr val="666666"/>
                </a:solidFill>
                <a:latin typeface="Consolas" panose="020B0609020204030204" pitchFamily="49" charset="0"/>
                <a:cs typeface="Consolas" panose="020B0609020204030204" pitchFamily="49" charset="0"/>
              </a:rPr>
              <a:t>site_data</a:t>
            </a:r>
            <a:r>
              <a:rPr lang="en-US" b="1" dirty="0">
                <a:solidFill>
                  <a:srgbClr val="666666"/>
                </a:solidFill>
                <a:latin typeface="Consolas" panose="020B0609020204030204" pitchFamily="49" charset="0"/>
                <a:cs typeface="Consolas" panose="020B0609020204030204" pitchFamily="49" charset="0"/>
              </a:rPr>
              <a:t>|</a:t>
            </a:r>
          </a:p>
          <a:p>
            <a:r>
              <a:rPr lang="pt-BR" dirty="0" smtClean="0">
                <a:latin typeface="Consolas" panose="020B0609020204030204" pitchFamily="49" charset="0"/>
                <a:cs typeface="Consolas" panose="020B0609020204030204" pitchFamily="49" charset="0"/>
              </a:rPr>
              <a:t>    site_dir </a:t>
            </a:r>
            <a:r>
              <a:rPr lang="pt-BR" dirty="0">
                <a:solidFill>
                  <a:srgbClr val="666666"/>
                </a:solidFill>
                <a:latin typeface="Consolas" panose="020B0609020204030204" pitchFamily="49" charset="0"/>
                <a:cs typeface="Consolas" panose="020B0609020204030204" pitchFamily="49" charset="0"/>
              </a:rPr>
              <a:t>= </a:t>
            </a:r>
            <a:r>
              <a:rPr lang="pt-BR" dirty="0">
                <a:solidFill>
                  <a:srgbClr val="BA2121"/>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880000"/>
                </a:solidFill>
                <a:latin typeface="Consolas" panose="020B0609020204030204" pitchFamily="49" charset="0"/>
                <a:cs typeface="Consolas" panose="020B0609020204030204" pitchFamily="49" charset="0"/>
              </a:rPr>
              <a:t>ENV</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'SYSTEMDRIVE'</a:t>
            </a:r>
            <a:r>
              <a:rPr lang="pt-BR" b="1" dirty="0">
                <a:solidFill>
                  <a:srgbClr val="666666"/>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inetpub</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A2121"/>
                </a:solidFill>
                <a:latin typeface="Consolas" panose="020B0609020204030204" pitchFamily="49" charset="0"/>
                <a:cs typeface="Consolas" panose="020B0609020204030204" pitchFamily="49" charset="0"/>
              </a:rPr>
              <a:t>wwwroot</a:t>
            </a:r>
            <a:r>
              <a:rPr lang="pt-BR" b="1" dirty="0">
                <a:solidFill>
                  <a:srgbClr val="BB6622"/>
                </a:solidFill>
                <a:latin typeface="Consolas" panose="020B0609020204030204" pitchFamily="49" charset="0"/>
                <a:cs typeface="Consolas" panose="020B0609020204030204" pitchFamily="49" charset="0"/>
              </a:rPr>
              <a:t>\\</a:t>
            </a:r>
            <a:r>
              <a:rPr lang="pt-BR" b="1" dirty="0">
                <a:solidFill>
                  <a:srgbClr val="BB6688"/>
                </a:solidFill>
                <a:latin typeface="Consolas" panose="020B0609020204030204" pitchFamily="49" charset="0"/>
                <a:cs typeface="Consolas" panose="020B0609020204030204" pitchFamily="49" charset="0"/>
              </a:rPr>
              <a:t>#{</a:t>
            </a:r>
            <a:r>
              <a:rPr lang="pt-BR" b="1" dirty="0" err="1">
                <a:solidFill>
                  <a:srgbClr val="BB6688"/>
                </a:solidFill>
                <a:latin typeface="Consolas" panose="020B0609020204030204" pitchFamily="49" charset="0"/>
                <a:cs typeface="Consolas" panose="020B0609020204030204" pitchFamily="49" charset="0"/>
              </a:rPr>
              <a:t>site_name</a:t>
            </a:r>
            <a:r>
              <a:rPr lang="pt-BR" b="1" dirty="0" smtClean="0">
                <a:solidFill>
                  <a:srgbClr val="BB6688"/>
                </a:solidFill>
                <a:latin typeface="Consolas" panose="020B0609020204030204" pitchFamily="49" charset="0"/>
                <a:cs typeface="Consolas" panose="020B0609020204030204" pitchFamily="49" charset="0"/>
              </a:rPr>
              <a:t>}</a:t>
            </a:r>
            <a:r>
              <a:rPr lang="pt-BR" b="1" dirty="0" smtClean="0">
                <a:solidFill>
                  <a:srgbClr val="BA2121"/>
                </a:solidFill>
                <a:latin typeface="Consolas" panose="020B0609020204030204" pitchFamily="49" charset="0"/>
                <a:cs typeface="Consolas" panose="020B0609020204030204" pitchFamily="49" charset="0"/>
              </a:rPr>
              <a:t>”</a:t>
            </a:r>
          </a:p>
          <a:p>
            <a:endParaRPr lang="pt-BR" b="1" dirty="0">
              <a:solidFill>
                <a:srgbClr val="BA2121"/>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directory </a:t>
            </a:r>
            <a:r>
              <a:rPr lang="en-US" dirty="0" err="1">
                <a:latin typeface="Consolas" panose="020B0609020204030204" pitchFamily="49" charset="0"/>
                <a:cs typeface="Consolas" panose="020B0609020204030204" pitchFamily="49" charset="0"/>
              </a:rPr>
              <a:t>site_dir</a:t>
            </a:r>
            <a:endParaRPr lang="en-US" b="1" dirty="0">
              <a:solidFill>
                <a:srgbClr val="BA212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966158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8545" name="Rectangle 1"/>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4800">
                <a:solidFill>
                  <a:srgbClr val="A40800"/>
                </a:solidFill>
                <a:latin typeface="Courier" charset="0"/>
                <a:ea typeface="ＭＳ Ｐゴシック" charset="0"/>
                <a:cs typeface="Courier" charset="0"/>
                <a:sym typeface="Courier" charset="0"/>
              </a:rPr>
              <a:t>   </a:t>
            </a:r>
          </a:p>
        </p:txBody>
      </p:sp>
      <p:sp>
        <p:nvSpPr>
          <p:cNvPr id="748546" name="Rectangle 2"/>
          <p:cNvSpPr>
            <a:spLocks noGrp="1" noChangeArrowheads="1"/>
          </p:cNvSpPr>
          <p:nvPr>
            <p:ph type="title"/>
          </p:nvPr>
        </p:nvSpPr>
        <p:spPr>
          <a:ln/>
        </p:spPr>
        <p:txBody>
          <a:bodyPr/>
          <a:lstStyle/>
          <a:p>
            <a:r>
              <a:rPr lang="en-US"/>
              <a:t>Variables and interpolation </a:t>
            </a:r>
          </a:p>
        </p:txBody>
      </p:sp>
      <p:sp>
        <p:nvSpPr>
          <p:cNvPr id="748547" name="Rectangle 3"/>
          <p:cNvSpPr>
            <a:spLocks noGrp="1" noChangeArrowheads="1"/>
          </p:cNvSpPr>
          <p:nvPr>
            <p:ph type="body" idx="1"/>
          </p:nvPr>
        </p:nvSpPr>
        <p:spPr>
          <a:xfrm>
            <a:off x="838282" y="4191000"/>
            <a:ext cx="15266891" cy="1117600"/>
          </a:xfrm>
          <a:ln/>
        </p:spPr>
        <p:txBody>
          <a:bodyPr/>
          <a:lstStyle/>
          <a:p>
            <a:r>
              <a:rPr lang="en-US"/>
              <a:t>What directory will be created in each of the following?</a:t>
            </a:r>
          </a:p>
        </p:txBody>
      </p:sp>
      <p:sp>
        <p:nvSpPr>
          <p:cNvPr id="748548" name="Rectangle 4"/>
          <p:cNvSpPr>
            <a:spLocks/>
          </p:cNvSpPr>
          <p:nvPr/>
        </p:nvSpPr>
        <p:spPr bwMode="auto">
          <a:xfrm>
            <a:off x="596958" y="5283200"/>
            <a:ext cx="9818059"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err="1" smtClean="0">
                <a:solidFill>
                  <a:srgbClr val="A40800"/>
                </a:solidFill>
                <a:latin typeface="Courier" charset="0"/>
                <a:ea typeface="ＭＳ Ｐゴシック" charset="0"/>
                <a:cs typeface="Courier" charset="0"/>
                <a:sym typeface="Courier" charset="0"/>
              </a:rPr>
              <a:t>site_dir</a:t>
            </a:r>
            <a:r>
              <a:rPr lang="en-US" sz="3200" dirty="0" smtClean="0">
                <a:solidFill>
                  <a:srgbClr val="A40800"/>
                </a:solidFill>
                <a:latin typeface="Courier" charset="0"/>
                <a:ea typeface="ＭＳ Ｐゴシック" charset="0"/>
                <a:cs typeface="Courier" charset="0"/>
                <a:sym typeface="Courier" charset="0"/>
              </a:rPr>
              <a:t> </a:t>
            </a:r>
            <a:r>
              <a:rPr lang="en-US" sz="3200" dirty="0" smtClean="0">
                <a:solidFill>
                  <a:srgbClr val="3F691E"/>
                </a:solidFill>
                <a:latin typeface="Courier" charset="0"/>
                <a:ea typeface="ＭＳ Ｐゴシック" charset="0"/>
                <a:cs typeface="Courier" charset="0"/>
                <a:sym typeface="Courier" charset="0"/>
              </a:rPr>
              <a:t>do</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endParaRPr lang="en-US" sz="3200" dirty="0">
              <a:solidFill>
                <a:srgbClr val="A40800"/>
              </a:solidFill>
              <a:latin typeface="Courier" charset="0"/>
              <a:ea typeface="ＭＳ Ｐゴシック" charset="0"/>
              <a:cs typeface="Courier" charset="0"/>
              <a:sym typeface="Courier" charset="0"/>
            </a:endParaRPr>
          </a:p>
          <a:p>
            <a:pPr marL="0" lvl="4" algn="l"/>
            <a:endParaRPr lang="en-US" sz="3200" dirty="0" smtClean="0">
              <a:solidFill>
                <a:schemeClr val="tx1"/>
              </a:solidFill>
              <a:latin typeface="Courier" charset="0"/>
              <a:ea typeface="ＭＳ Ｐゴシック" charset="0"/>
              <a:cs typeface="Courier" charset="0"/>
              <a:sym typeface="Courier" charset="0"/>
            </a:endParaRPr>
          </a:p>
          <a:p>
            <a:pPr marL="0" lvl="4"/>
            <a:r>
              <a:rPr lang="en-US" sz="3200" dirty="0" smtClean="0">
                <a:solidFill>
                  <a:schemeClr val="tx1"/>
                </a:solidFill>
                <a:latin typeface="Courier" charset="0"/>
                <a:ea typeface="ＭＳ Ｐゴシック" charset="0"/>
                <a:cs typeface="Courier" charset="0"/>
                <a:sym typeface="Courier" charset="0"/>
              </a:rPr>
              <a:t>directory</a:t>
            </a:r>
            <a:r>
              <a:rPr lang="en-US" sz="3200" dirty="0" smtClean="0">
                <a:solidFill>
                  <a:srgbClr val="A40800"/>
                </a:solidFill>
                <a:latin typeface="Courier" charset="0"/>
                <a:ea typeface="ＭＳ Ｐゴシック" charset="0"/>
                <a:cs typeface="Courier" charset="0"/>
                <a:sym typeface="Courier" charset="0"/>
              </a:rPr>
              <a:t> </a:t>
            </a:r>
            <a:r>
              <a:rPr lang="en-US" sz="3200" dirty="0">
                <a:solidFill>
                  <a:srgbClr val="A40800"/>
                </a:solidFill>
                <a:latin typeface="Courier" charset="0"/>
                <a:ea typeface="ＭＳ Ｐゴシック" charset="0"/>
                <a:cs typeface="Courier" charset="0"/>
                <a:sym typeface="Courier" charset="0"/>
              </a:rPr>
              <a:t>"#{</a:t>
            </a:r>
            <a:r>
              <a:rPr lang="en-US" sz="3200" dirty="0" err="1">
                <a:solidFill>
                  <a:srgbClr val="A40800"/>
                </a:solidFill>
                <a:latin typeface="Courier" charset="0"/>
                <a:ea typeface="ＭＳ Ｐゴシック" charset="0"/>
                <a:cs typeface="Courier" charset="0"/>
                <a:sym typeface="Courier" charset="0"/>
              </a:rPr>
              <a:t>site_dir</a:t>
            </a:r>
            <a:r>
              <a:rPr lang="en-US" sz="3200" dirty="0">
                <a:solidFill>
                  <a:srgbClr val="A40800"/>
                </a:solidFill>
                <a:latin typeface="Courier" charset="0"/>
                <a:ea typeface="ＭＳ Ｐゴシック" charset="0"/>
                <a:cs typeface="Courier" charset="0"/>
                <a:sym typeface="Courier" charset="0"/>
              </a:rPr>
              <a:t>}" </a:t>
            </a:r>
            <a:r>
              <a:rPr lang="en-US" sz="3200" dirty="0">
                <a:solidFill>
                  <a:srgbClr val="3F691E"/>
                </a:solidFill>
                <a:latin typeface="Courier" charset="0"/>
                <a:ea typeface="ＭＳ Ｐゴシック" charset="0"/>
                <a:cs typeface="Courier" charset="0"/>
                <a:sym typeface="Courier" charset="0"/>
              </a:rPr>
              <a:t>do</a:t>
            </a:r>
            <a:r>
              <a:rPr lang="en-US" sz="3200" dirty="0">
                <a:solidFill>
                  <a:srgbClr val="A40800"/>
                </a:solidFill>
                <a:latin typeface="Courier" charset="0"/>
                <a:ea typeface="ＭＳ Ｐゴシック" charset="0"/>
                <a:cs typeface="Courier" charset="0"/>
                <a:sym typeface="Courier" charset="0"/>
              </a:rPr>
              <a:t> </a:t>
            </a:r>
            <a:r>
              <a:rPr lang="en-US" sz="3200" dirty="0">
                <a:solidFill>
                  <a:schemeClr val="tx1"/>
                </a:solidFill>
                <a:latin typeface="Courier" charset="0"/>
                <a:ea typeface="ＭＳ Ｐゴシック" charset="0"/>
                <a:cs typeface="Courier" charset="0"/>
                <a:sym typeface="Courier" charset="0"/>
              </a:rPr>
              <a:t>...</a:t>
            </a:r>
          </a:p>
        </p:txBody>
      </p:sp>
      <p:sp>
        <p:nvSpPr>
          <p:cNvPr id="748549" name="Rectangle 5"/>
          <p:cNvSpPr>
            <a:spLocks/>
          </p:cNvSpPr>
          <p:nvPr/>
        </p:nvSpPr>
        <p:spPr bwMode="auto">
          <a:xfrm>
            <a:off x="622361" y="2832100"/>
            <a:ext cx="11151689"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err="1" smtClean="0">
                <a:solidFill>
                  <a:schemeClr val="tx1"/>
                </a:solidFill>
                <a:latin typeface="Courier" charset="0"/>
                <a:ea typeface="ＭＳ Ｐゴシック" charset="0"/>
                <a:cs typeface="Courier" charset="0"/>
                <a:sym typeface="Courier" charset="0"/>
              </a:rPr>
              <a:t>site_dir</a:t>
            </a:r>
            <a:r>
              <a:rPr lang="en-US" sz="3200" dirty="0" smtClean="0">
                <a:solidFill>
                  <a:schemeClr val="tx1"/>
                </a:solidFill>
                <a:latin typeface="Courier" charset="0"/>
                <a:ea typeface="ＭＳ Ｐゴシック" charset="0"/>
                <a:cs typeface="Courier" charset="0"/>
                <a:sym typeface="Courier" charset="0"/>
              </a:rPr>
              <a:t>=</a:t>
            </a:r>
            <a:r>
              <a:rPr lang="en-US" sz="3200" dirty="0" smtClean="0">
                <a:solidFill>
                  <a:srgbClr val="BA2121"/>
                </a:solidFill>
                <a:latin typeface="Courier" charset="0"/>
                <a:ea typeface="ＭＳ Ｐゴシック" charset="0"/>
                <a:cs typeface="Courier" charset="0"/>
                <a:sym typeface="Courier" charset="0"/>
              </a:rPr>
              <a:t>"c:\foo\</a:t>
            </a:r>
            <a:r>
              <a:rPr lang="en-US" sz="3200" dirty="0" err="1" smtClean="0">
                <a:solidFill>
                  <a:srgbClr val="BA2121"/>
                </a:solidFill>
                <a:latin typeface="Courier" charset="0"/>
                <a:ea typeface="ＭＳ Ｐゴシック" charset="0"/>
                <a:cs typeface="Courier" charset="0"/>
                <a:sym typeface="Courier" charset="0"/>
              </a:rPr>
              <a:t>foobar</a:t>
            </a:r>
            <a:r>
              <a:rPr lang="en-US" sz="3200" dirty="0">
                <a:solidFill>
                  <a:srgbClr val="BA2121"/>
                </a:solidFill>
                <a:latin typeface="Courier" charset="0"/>
                <a:ea typeface="ＭＳ Ｐゴシック" charset="0"/>
                <a:cs typeface="Courier" charset="0"/>
                <a:sym typeface="Courier" charset="0"/>
              </a:rPr>
              <a:t>"</a:t>
            </a:r>
          </a:p>
        </p:txBody>
      </p:sp>
      <p:sp>
        <p:nvSpPr>
          <p:cNvPr id="748550" name="Rectangle 6"/>
          <p:cNvSpPr>
            <a:spLocks/>
          </p:cNvSpPr>
          <p:nvPr/>
        </p:nvSpPr>
        <p:spPr bwMode="auto">
          <a:xfrm>
            <a:off x="838282" y="1892300"/>
            <a:ext cx="15266891"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Given the following variable for '</a:t>
            </a:r>
            <a:r>
              <a:rPr lang="en-US" sz="4800" dirty="0" err="1">
                <a:solidFill>
                  <a:schemeClr val="tx1"/>
                </a:solidFill>
                <a:latin typeface="Courier" charset="0"/>
                <a:ea typeface="ＭＳ Ｐゴシック" charset="0"/>
                <a:cs typeface="Courier" charset="0"/>
                <a:sym typeface="Courier" charset="0"/>
              </a:rPr>
              <a:t>document_root</a:t>
            </a:r>
            <a:r>
              <a:rPr lang="en-US" sz="4800" dirty="0">
                <a:solidFill>
                  <a:schemeClr val="tx1"/>
                </a:solidFill>
                <a:latin typeface="Arial" charset="0"/>
                <a:ea typeface="ＭＳ Ｐゴシック" charset="0"/>
                <a:cs typeface="Arial" charset="0"/>
                <a:sym typeface="Arial" charset="0"/>
              </a:rPr>
              <a:t>'</a:t>
            </a:r>
          </a:p>
        </p:txBody>
      </p:sp>
      <p:sp>
        <p:nvSpPr>
          <p:cNvPr id="748551" name="Rectangle 7"/>
          <p:cNvSpPr>
            <a:spLocks/>
          </p:cNvSpPr>
          <p:nvPr/>
        </p:nvSpPr>
        <p:spPr bwMode="auto">
          <a:xfrm>
            <a:off x="10605536" y="5283200"/>
            <a:ext cx="5461533" cy="32258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lgn="l"/>
            <a:r>
              <a:rPr lang="en-US" sz="3200" dirty="0" smtClean="0">
                <a:solidFill>
                  <a:srgbClr val="A40800"/>
                </a:solidFill>
                <a:latin typeface="Courier" charset="0"/>
                <a:ea typeface="ＭＳ Ｐゴシック" charset="0"/>
                <a:cs typeface="Courier" charset="0"/>
                <a:sym typeface="Courier" charset="0"/>
              </a:rPr>
              <a:t>c:\foo\bar</a:t>
            </a: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a:t>
            </a:r>
            <a:r>
              <a:rPr lang="en-US" sz="3200" dirty="0" err="1" smtClean="0">
                <a:solidFill>
                  <a:srgbClr val="A40800"/>
                </a:solidFill>
                <a:latin typeface="Courier" charset="0"/>
                <a:ea typeface="ＭＳ Ｐゴシック" charset="0"/>
                <a:cs typeface="Courier" charset="0"/>
                <a:sym typeface="Courier" charset="0"/>
              </a:rPr>
              <a:t>site_dir</a:t>
            </a:r>
            <a:endParaRPr lang="en-US" sz="3200" dirty="0" smtClean="0">
              <a:solidFill>
                <a:srgbClr val="A40800"/>
              </a:solidFill>
              <a:latin typeface="Courier" charset="0"/>
              <a:ea typeface="ＭＳ Ｐゴシック" charset="0"/>
              <a:cs typeface="Courier" charset="0"/>
              <a:sym typeface="Courier" charset="0"/>
            </a:endParaRPr>
          </a:p>
          <a:p>
            <a:pPr marL="0" lvl="4" algn="l"/>
            <a:endParaRPr lang="en-US" sz="3200" dirty="0" smtClean="0">
              <a:solidFill>
                <a:srgbClr val="A40800"/>
              </a:solidFill>
              <a:latin typeface="Courier" charset="0"/>
              <a:ea typeface="ＭＳ Ｐゴシック" charset="0"/>
              <a:cs typeface="Courier" charset="0"/>
              <a:sym typeface="Courier" charset="0"/>
            </a:endParaRPr>
          </a:p>
          <a:p>
            <a:pPr marL="0" lvl="4" algn="l"/>
            <a:r>
              <a:rPr lang="en-US" sz="3200" dirty="0" smtClean="0">
                <a:solidFill>
                  <a:srgbClr val="A40800"/>
                </a:solidFill>
                <a:latin typeface="Courier" charset="0"/>
                <a:ea typeface="ＭＳ Ｐゴシック" charset="0"/>
                <a:cs typeface="Courier" charset="0"/>
                <a:sym typeface="Courier" charset="0"/>
              </a:rPr>
              <a:t>c:\foo\bar</a:t>
            </a:r>
            <a:endParaRPr lang="en-US" sz="3200" dirty="0">
              <a:solidFill>
                <a:srgbClr val="A40800"/>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55046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85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85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85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an </a:t>
            </a:r>
            <a:r>
              <a:rPr lang="en-US" sz="4800" dirty="0" err="1" smtClean="0">
                <a:sym typeface="Rockwell" charset="0"/>
              </a:rPr>
              <a:t>iis_site</a:t>
            </a:r>
            <a:r>
              <a:rPr lang="en-US" sz="4800" dirty="0" smtClean="0">
                <a:sym typeface="Rockwell" charset="0"/>
              </a:rPr>
              <a:t> resource to install the new sites</a:t>
            </a:r>
          </a:p>
        </p:txBody>
      </p:sp>
      <p:sp>
        <p:nvSpPr>
          <p:cNvPr id="269316" name="Rectangle 3"/>
          <p:cNvSpPr>
            <a:spLocks/>
          </p:cNvSpPr>
          <p:nvPr/>
        </p:nvSpPr>
        <p:spPr bwMode="auto">
          <a:xfrm>
            <a:off x="1346994" y="3733800"/>
            <a:ext cx="14020800" cy="18288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813594" y="1828800"/>
            <a:ext cx="15621774" cy="384720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node</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a:t>
            </a:r>
            <a:r>
              <a:rPr lang="en-US" sz="2400" dirty="0" err="1" smtClean="0">
                <a:solidFill>
                  <a:srgbClr val="BA2121"/>
                </a:solidFill>
                <a:latin typeface="Consolas" panose="020B0609020204030204" pitchFamily="49" charset="0"/>
                <a:cs typeface="Consolas" panose="020B0609020204030204" pitchFamily="49" charset="0"/>
              </a:rPr>
              <a:t>iis_demo</a:t>
            </a:r>
            <a:r>
              <a:rPr lang="en-US" sz="2400" dirty="0" smtClean="0">
                <a:solidFill>
                  <a:srgbClr val="BA2121"/>
                </a:solidFill>
                <a:latin typeface="Consolas" panose="020B0609020204030204" pitchFamily="49" charset="0"/>
                <a:cs typeface="Consolas" panose="020B0609020204030204" pitchFamily="49" charset="0"/>
              </a:rPr>
              <a:t>"</a:t>
            </a:r>
            <a:r>
              <a:rPr lang="en-US" sz="2400" dirty="0" smtClean="0">
                <a:solidFill>
                  <a:srgbClr val="666666"/>
                </a:solidFill>
                <a:latin typeface="Consolas" panose="020B0609020204030204" pitchFamily="49" charset="0"/>
                <a:cs typeface="Consolas" panose="020B0609020204030204" pitchFamily="49" charset="0"/>
              </a:rPr>
              <a:t>][</a:t>
            </a:r>
            <a:r>
              <a:rPr lang="en-US" sz="2400" dirty="0" smtClean="0">
                <a:solidFill>
                  <a:srgbClr val="BA2121"/>
                </a:solidFill>
                <a:latin typeface="Consolas" panose="020B0609020204030204" pitchFamily="49" charset="0"/>
                <a:cs typeface="Consolas" panose="020B0609020204030204" pitchFamily="49" charset="0"/>
              </a:rPr>
              <a:t>"sites"</a:t>
            </a:r>
            <a:r>
              <a:rPr lang="en-US" sz="2400" dirty="0" smtClean="0">
                <a:solidFill>
                  <a:srgbClr val="666666"/>
                </a:solidFill>
                <a:latin typeface="Consolas" panose="020B0609020204030204" pitchFamily="49" charset="0"/>
                <a:cs typeface="Consolas" panose="020B0609020204030204" pitchFamily="49" charset="0"/>
              </a:rPr>
              <a:t>]</a:t>
            </a:r>
            <a:r>
              <a:rPr lang="en-US" sz="2400" dirty="0">
                <a:solidFill>
                  <a:srgbClr val="666666"/>
                </a:solidFill>
                <a:latin typeface="Consolas" panose="020B0609020204030204" pitchFamily="49" charset="0"/>
                <a:cs typeface="Consolas" panose="020B0609020204030204" pitchFamily="49" charset="0"/>
              </a:rPr>
              <a:t>.each </a:t>
            </a:r>
            <a:r>
              <a:rPr lang="en-US" sz="2400" b="1" dirty="0">
                <a:solidFill>
                  <a:srgbClr val="008000"/>
                </a:solidFill>
                <a:latin typeface="Consolas" panose="020B0609020204030204" pitchFamily="49" charset="0"/>
                <a:cs typeface="Consolas" panose="020B0609020204030204" pitchFamily="49" charset="0"/>
              </a:rPr>
              <a:t>do </a:t>
            </a:r>
            <a:r>
              <a:rPr lang="en-US" sz="2400" b="1" dirty="0">
                <a:solidFill>
                  <a:srgbClr val="666666"/>
                </a:solidFill>
                <a:latin typeface="Consolas" panose="020B0609020204030204" pitchFamily="49" charset="0"/>
                <a:cs typeface="Consolas" panose="020B0609020204030204" pitchFamily="49" charset="0"/>
              </a:rPr>
              <a:t>|</a:t>
            </a:r>
            <a:r>
              <a:rPr lang="en-US" sz="2400" b="1" dirty="0" err="1">
                <a:solidFill>
                  <a:srgbClr val="666666"/>
                </a:solidFill>
                <a:latin typeface="Consolas" panose="020B0609020204030204" pitchFamily="49" charset="0"/>
                <a:cs typeface="Consolas" panose="020B0609020204030204" pitchFamily="49" charset="0"/>
              </a:rPr>
              <a:t>site_name</a:t>
            </a:r>
            <a:r>
              <a:rPr lang="en-US" sz="2400" b="1" dirty="0">
                <a:solidFill>
                  <a:srgbClr val="666666"/>
                </a:solidFill>
                <a:latin typeface="Consolas" panose="020B0609020204030204" pitchFamily="49" charset="0"/>
                <a:cs typeface="Consolas" panose="020B0609020204030204" pitchFamily="49" charset="0"/>
              </a:rPr>
              <a:t>, </a:t>
            </a:r>
            <a:r>
              <a:rPr lang="en-US" sz="2400" b="1" dirty="0" err="1">
                <a:solidFill>
                  <a:srgbClr val="666666"/>
                </a:solidFill>
                <a:latin typeface="Consolas" panose="020B0609020204030204" pitchFamily="49" charset="0"/>
                <a:cs typeface="Consolas" panose="020B0609020204030204" pitchFamily="49" charset="0"/>
              </a:rPr>
              <a:t>site_data</a:t>
            </a:r>
            <a:r>
              <a:rPr lang="en-US" sz="2400" b="1" dirty="0">
                <a:solidFill>
                  <a:srgbClr val="666666"/>
                </a:solidFill>
                <a:latin typeface="Consolas" panose="020B0609020204030204" pitchFamily="49" charset="0"/>
                <a:cs typeface="Consolas" panose="020B0609020204030204" pitchFamily="49" charset="0"/>
              </a:rPr>
              <a:t>|</a:t>
            </a:r>
          </a:p>
          <a:p>
            <a:r>
              <a:rPr lang="pt-BR" sz="2400" dirty="0">
                <a:latin typeface="Consolas" panose="020B0609020204030204" pitchFamily="49" charset="0"/>
                <a:cs typeface="Consolas" panose="020B0609020204030204" pitchFamily="49" charset="0"/>
              </a:rPr>
              <a:t>    site_dir </a:t>
            </a:r>
            <a:r>
              <a:rPr lang="pt-BR" sz="2400" dirty="0">
                <a:solidFill>
                  <a:srgbClr val="666666"/>
                </a:solidFill>
                <a:latin typeface="Consolas" panose="020B0609020204030204" pitchFamily="49" charset="0"/>
                <a:cs typeface="Consolas" panose="020B0609020204030204" pitchFamily="49" charset="0"/>
              </a:rPr>
              <a:t>= </a:t>
            </a:r>
            <a:r>
              <a:rPr lang="pt-BR" sz="2400" dirty="0">
                <a:solidFill>
                  <a:srgbClr val="BA2121"/>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880000"/>
                </a:solidFill>
                <a:latin typeface="Consolas" panose="020B0609020204030204" pitchFamily="49" charset="0"/>
                <a:cs typeface="Consolas" panose="020B0609020204030204" pitchFamily="49" charset="0"/>
              </a:rPr>
              <a:t>ENV</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'SYSTEMDRIVE'</a:t>
            </a:r>
            <a:r>
              <a:rPr lang="pt-BR" sz="2400" b="1" dirty="0">
                <a:solidFill>
                  <a:srgbClr val="666666"/>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inetpub</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A2121"/>
                </a:solidFill>
                <a:latin typeface="Consolas" panose="020B0609020204030204" pitchFamily="49" charset="0"/>
                <a:cs typeface="Consolas" panose="020B0609020204030204" pitchFamily="49" charset="0"/>
              </a:rPr>
              <a:t>wwwroot</a:t>
            </a:r>
            <a:r>
              <a:rPr lang="pt-BR" sz="2400" b="1" dirty="0">
                <a:solidFill>
                  <a:srgbClr val="BB6622"/>
                </a:solidFill>
                <a:latin typeface="Consolas" panose="020B0609020204030204" pitchFamily="49" charset="0"/>
                <a:cs typeface="Consolas" panose="020B0609020204030204" pitchFamily="49" charset="0"/>
              </a:rPr>
              <a:t>\\</a:t>
            </a:r>
            <a:r>
              <a:rPr lang="pt-BR" sz="2400" b="1" dirty="0">
                <a:solidFill>
                  <a:srgbClr val="BB6688"/>
                </a:solidFill>
                <a:latin typeface="Consolas" panose="020B0609020204030204" pitchFamily="49" charset="0"/>
                <a:cs typeface="Consolas" panose="020B0609020204030204" pitchFamily="49" charset="0"/>
              </a:rPr>
              <a:t>#{</a:t>
            </a:r>
            <a:r>
              <a:rPr lang="pt-BR" sz="2400" b="1" dirty="0" err="1">
                <a:solidFill>
                  <a:srgbClr val="BB6688"/>
                </a:solidFill>
                <a:latin typeface="Consolas" panose="020B0609020204030204" pitchFamily="49" charset="0"/>
                <a:cs typeface="Consolas" panose="020B0609020204030204" pitchFamily="49" charset="0"/>
              </a:rPr>
              <a:t>site_name</a:t>
            </a:r>
            <a:r>
              <a:rPr lang="pt-BR" sz="2400" b="1" dirty="0" smtClean="0">
                <a:solidFill>
                  <a:srgbClr val="BB6688"/>
                </a:solidFill>
                <a:latin typeface="Consolas" panose="020B0609020204030204" pitchFamily="49" charset="0"/>
                <a:cs typeface="Consolas" panose="020B0609020204030204" pitchFamily="49" charset="0"/>
              </a:rPr>
              <a:t>}</a:t>
            </a:r>
            <a:r>
              <a:rPr lang="pt-BR" sz="2400" b="1" dirty="0" smtClean="0">
                <a:solidFill>
                  <a:srgbClr val="BA2121"/>
                </a:solidFill>
                <a:latin typeface="Consolas" panose="020B0609020204030204" pitchFamily="49" charset="0"/>
                <a:cs typeface="Consolas" panose="020B0609020204030204" pitchFamily="49" charset="0"/>
              </a:rPr>
              <a:t>”</a:t>
            </a:r>
          </a:p>
          <a:p>
            <a:endParaRPr lang="pt-BR" sz="2400" b="1" dirty="0">
              <a:solidFill>
                <a:srgbClr val="BA2121"/>
              </a:solidFill>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directory </a:t>
            </a:r>
            <a:r>
              <a:rPr lang="en-US" sz="2400" dirty="0" err="1">
                <a:latin typeface="Consolas" panose="020B0609020204030204" pitchFamily="49" charset="0"/>
                <a:cs typeface="Consolas" panose="020B0609020204030204" pitchFamily="49" charset="0"/>
              </a:rPr>
              <a:t>site_dir</a:t>
            </a:r>
            <a:endParaRPr lang="en-US" sz="2400" b="1" dirty="0">
              <a:solidFill>
                <a:srgbClr val="BA2121"/>
              </a:solidFill>
              <a:latin typeface="Consolas" panose="020B0609020204030204" pitchFamily="49" charset="0"/>
              <a:cs typeface="Consolas" panose="020B0609020204030204" pitchFamily="49" charset="0"/>
            </a:endParaRPr>
          </a:p>
          <a:p>
            <a:endParaRPr lang="en-US" dirty="0">
              <a:latin typeface=""/>
            </a:endParaRPr>
          </a:p>
          <a:p>
            <a:r>
              <a:rPr lang="en-US" sz="2400" dirty="0" smtClean="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powershell_script</a:t>
            </a:r>
            <a:r>
              <a:rPr lang="en-US" sz="2400" dirty="0" smtClean="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"create app pool for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code </a:t>
            </a:r>
            <a:r>
              <a:rPr lang="en-US" sz="2400" dirty="0">
                <a:solidFill>
                  <a:srgbClr val="BA2121"/>
                </a:solidFill>
                <a:latin typeface="Consolas" panose="020B0609020204030204" pitchFamily="49" charset="0"/>
                <a:cs typeface="Consolas" panose="020B0609020204030204" pitchFamily="49" charset="0"/>
              </a:rPr>
              <a:t>"New-</a:t>
            </a:r>
            <a:r>
              <a:rPr lang="en-US" sz="2400" dirty="0" err="1">
                <a:solidFill>
                  <a:srgbClr val="BA2121"/>
                </a:solidFill>
                <a:latin typeface="Consolas" panose="020B0609020204030204" pitchFamily="49" charset="0"/>
                <a:cs typeface="Consolas" panose="020B0609020204030204" pitchFamily="49" charset="0"/>
              </a:rPr>
              <a:t>WebAppPool</a:t>
            </a:r>
            <a:r>
              <a:rPr lang="en-US" sz="2400"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not_if </a:t>
            </a:r>
            <a:r>
              <a:rPr lang="en-US" sz="2400" dirty="0">
                <a:solidFill>
                  <a:srgbClr val="BA2121"/>
                </a:solidFill>
                <a:latin typeface="Consolas" panose="020B0609020204030204" pitchFamily="49" charset="0"/>
                <a:cs typeface="Consolas" panose="020B0609020204030204" pitchFamily="49" charset="0"/>
              </a:rPr>
              <a:t>"C:</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Windows</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System32</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inetsrv</a:t>
            </a:r>
            <a:r>
              <a:rPr lang="en-US" sz="2400" b="1" dirty="0">
                <a:solidFill>
                  <a:srgbClr val="BB6622"/>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appcmd.exe list </a:t>
            </a:r>
            <a:r>
              <a:rPr lang="en-US" sz="2400" b="1" dirty="0" err="1">
                <a:solidFill>
                  <a:srgbClr val="BA2121"/>
                </a:solidFill>
                <a:latin typeface="Consolas" panose="020B0609020204030204" pitchFamily="49" charset="0"/>
                <a:cs typeface="Consolas" panose="020B0609020204030204" pitchFamily="49" charset="0"/>
              </a:rPr>
              <a:t>apppool</a:t>
            </a:r>
            <a:r>
              <a:rPr lang="en-US" sz="2400" b="1" dirty="0">
                <a:solidFill>
                  <a:srgbClr val="BA2121"/>
                </a:solidFill>
                <a:latin typeface="Consolas" panose="020B0609020204030204" pitchFamily="49" charset="0"/>
                <a:cs typeface="Consolas" panose="020B0609020204030204" pitchFamily="49" charset="0"/>
              </a:rPr>
              <a:t> </a:t>
            </a:r>
            <a:r>
              <a:rPr lang="en-US" sz="2400" b="1" dirty="0">
                <a:solidFill>
                  <a:srgbClr val="BB6688"/>
                </a:solidFill>
                <a:latin typeface="Consolas" panose="020B0609020204030204" pitchFamily="49" charset="0"/>
                <a:cs typeface="Consolas" panose="020B0609020204030204" pitchFamily="49" charset="0"/>
              </a:rPr>
              <a:t>#{</a:t>
            </a:r>
            <a:r>
              <a:rPr lang="en-US" sz="2400" b="1" dirty="0" err="1">
                <a:solidFill>
                  <a:srgbClr val="BB6688"/>
                </a:solidFill>
                <a:latin typeface="Consolas" panose="020B0609020204030204" pitchFamily="49" charset="0"/>
                <a:cs typeface="Consolas" panose="020B0609020204030204" pitchFamily="49" charset="0"/>
              </a:rPr>
              <a:t>site_name</a:t>
            </a:r>
            <a:r>
              <a:rPr lang="en-US" sz="2400" b="1" dirty="0">
                <a:solidFill>
                  <a:srgbClr val="BB6688"/>
                </a:solidFill>
                <a:latin typeface="Consolas" panose="020B0609020204030204" pitchFamily="49" charset="0"/>
                <a:cs typeface="Consolas" panose="020B0609020204030204" pitchFamily="49" charset="0"/>
              </a:rPr>
              <a:t>}</a:t>
            </a:r>
            <a:r>
              <a:rPr lang="en-US" sz="2400" b="1" dirty="0">
                <a:solidFill>
                  <a:srgbClr val="BA2121"/>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a:t>
            </a:r>
            <a:r>
              <a:rPr lang="en-US" sz="2400" b="1" dirty="0" smtClean="0">
                <a:solidFill>
                  <a:srgbClr val="008000"/>
                </a:solidFill>
                <a:latin typeface="Consolas" panose="020B0609020204030204" pitchFamily="49" charset="0"/>
                <a:cs typeface="Consolas" panose="020B0609020204030204" pitchFamily="49" charset="0"/>
              </a:rPr>
              <a:t>end</a:t>
            </a:r>
          </a:p>
          <a:p>
            <a:endParaRPr lang="en-US" sz="2400" dirty="0">
              <a:latin typeface=""/>
            </a:endParaRPr>
          </a:p>
        </p:txBody>
      </p:sp>
      <p:sp>
        <p:nvSpPr>
          <p:cNvPr id="6" name="Rectangle 6"/>
          <p:cNvSpPr txBox="1">
            <a:spLocks noChangeArrowheads="1"/>
          </p:cNvSpPr>
          <p:nvPr/>
        </p:nvSpPr>
        <p:spPr>
          <a:xfrm>
            <a:off x="813594" y="6705600"/>
            <a:ext cx="14668500" cy="1498600"/>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r>
              <a:rPr lang="en-US" altLang="en-US" sz="3400" kern="0" dirty="0" smtClean="0"/>
              <a:t>Create App Pool, but only if one doesn’t already exist. </a:t>
            </a:r>
          </a:p>
        </p:txBody>
      </p:sp>
      <p:sp>
        <p:nvSpPr>
          <p:cNvPr id="7" name="Rectangle 4"/>
          <p:cNvSpPr>
            <a:spLocks/>
          </p:cNvSpPr>
          <p:nvPr/>
        </p:nvSpPr>
        <p:spPr bwMode="auto">
          <a:xfrm>
            <a:off x="6299994" y="59182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Tree>
    <p:extLst>
      <p:ext uri="{BB962C8B-B14F-4D97-AF65-F5344CB8AC3E}">
        <p14:creationId xmlns:p14="http://schemas.microsoft.com/office/powerpoint/2010/main" val="525908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1"/>
          <p:cNvSpPr>
            <a:spLocks noGrp="1" noChangeArrowheads="1"/>
          </p:cNvSpPr>
          <p:nvPr>
            <p:ph type="title"/>
          </p:nvPr>
        </p:nvSpPr>
        <p:spPr/>
        <p:txBody>
          <a:bodyPr/>
          <a:lstStyle/>
          <a:p>
            <a:pPr eaLnBrk="1" hangingPunct="1">
              <a:defRPr/>
            </a:pPr>
            <a:r>
              <a:rPr lang="en-US" sz="4400" dirty="0" smtClean="0">
                <a:sym typeface="Rockwell" charset="0"/>
              </a:rPr>
              <a:t>Exercise: </a:t>
            </a:r>
            <a:br>
              <a:rPr lang="en-US" sz="4400" dirty="0" smtClean="0">
                <a:sym typeface="Rockwell" charset="0"/>
              </a:rPr>
            </a:br>
            <a:r>
              <a:rPr lang="en-US" sz="4800" dirty="0" smtClean="0">
                <a:sym typeface="Rockwell" charset="0"/>
              </a:rPr>
              <a:t>Add a Web Site with </a:t>
            </a:r>
            <a:r>
              <a:rPr lang="en-US" sz="4800" dirty="0" err="1" smtClean="0">
                <a:sym typeface="Rockwell" charset="0"/>
              </a:rPr>
              <a:t>Powershell_script</a:t>
            </a:r>
            <a:r>
              <a:rPr lang="en-US" sz="4800" dirty="0" smtClean="0">
                <a:sym typeface="Rockwell" charset="0"/>
              </a:rPr>
              <a:t> resource</a:t>
            </a:r>
          </a:p>
        </p:txBody>
      </p:sp>
      <p:sp>
        <p:nvSpPr>
          <p:cNvPr id="269316" name="Rectangle 3"/>
          <p:cNvSpPr>
            <a:spLocks/>
          </p:cNvSpPr>
          <p:nvPr/>
        </p:nvSpPr>
        <p:spPr bwMode="auto">
          <a:xfrm>
            <a:off x="203220" y="3505217"/>
            <a:ext cx="15851148" cy="4005926"/>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20" y="1828950"/>
            <a:ext cx="15621774" cy="5447644"/>
          </a:xfrm>
          <a:prstGeom prst="rect">
            <a:avLst/>
          </a:prstGeom>
        </p:spPr>
        <p:txBody>
          <a:bodyPr wrap="square">
            <a:spAutoFit/>
          </a:bodyPr>
          <a:lstStyle/>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"create app pool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code </a:t>
            </a:r>
            <a:r>
              <a:rPr lang="en-US" sz="2400" dirty="0">
                <a:solidFill>
                  <a:srgbClr val="BA2121"/>
                </a:solidFill>
                <a:latin typeface="Courier"/>
                <a:cs typeface="Courier"/>
              </a:rPr>
              <a:t>"New-</a:t>
            </a:r>
            <a:r>
              <a:rPr lang="en-US" sz="2400" dirty="0" err="1">
                <a:solidFill>
                  <a:srgbClr val="BA2121"/>
                </a:solidFill>
                <a:latin typeface="Courier"/>
                <a:cs typeface="Courier"/>
              </a:rPr>
              <a:t>WebAppPool</a:t>
            </a:r>
            <a:r>
              <a:rPr lang="en-US" sz="2400"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dirty="0" smtClean="0">
                <a:latin typeface="Courier"/>
                <a:cs typeface="Courier"/>
              </a:rPr>
              <a:t>    not_if </a:t>
            </a:r>
            <a:r>
              <a:rPr lang="en-US" sz="2400" dirty="0">
                <a:solidFill>
                  <a:srgbClr val="BA2121"/>
                </a:solidFill>
                <a:latin typeface="Courier"/>
                <a:cs typeface="Courier"/>
              </a:rPr>
              <a:t>"C:</a:t>
            </a:r>
            <a:r>
              <a:rPr lang="en-US" sz="2400" b="1" dirty="0">
                <a:solidFill>
                  <a:srgbClr val="BB6622"/>
                </a:solidFill>
                <a:latin typeface="Courier"/>
                <a:cs typeface="Courier"/>
              </a:rPr>
              <a:t>\\</a:t>
            </a:r>
            <a:r>
              <a:rPr lang="en-US" sz="2400" b="1" dirty="0">
                <a:solidFill>
                  <a:srgbClr val="BA2121"/>
                </a:solidFill>
                <a:latin typeface="Courier"/>
                <a:cs typeface="Courier"/>
              </a:rPr>
              <a:t>Windows</a:t>
            </a:r>
            <a:r>
              <a:rPr lang="en-US" sz="2400" b="1" dirty="0">
                <a:solidFill>
                  <a:srgbClr val="BB6622"/>
                </a:solidFill>
                <a:latin typeface="Courier"/>
                <a:cs typeface="Courier"/>
              </a:rPr>
              <a:t>\\</a:t>
            </a:r>
            <a:r>
              <a:rPr lang="en-US" sz="2400" b="1" dirty="0">
                <a:solidFill>
                  <a:srgbClr val="BA2121"/>
                </a:solidFill>
                <a:latin typeface="Courier"/>
                <a:cs typeface="Courier"/>
              </a:rPr>
              <a:t>System32</a:t>
            </a:r>
            <a:r>
              <a:rPr lang="en-US" sz="2400" b="1" dirty="0">
                <a:solidFill>
                  <a:srgbClr val="BB6622"/>
                </a:solidFill>
                <a:latin typeface="Courier"/>
                <a:cs typeface="Courier"/>
              </a:rPr>
              <a:t>\\</a:t>
            </a:r>
            <a:r>
              <a:rPr lang="en-US" sz="2400" b="1" dirty="0">
                <a:solidFill>
                  <a:srgbClr val="BA2121"/>
                </a:solidFill>
                <a:latin typeface="Courier"/>
                <a:cs typeface="Courier"/>
              </a:rPr>
              <a:t>inetsrv</a:t>
            </a:r>
            <a:r>
              <a:rPr lang="en-US" sz="2400" b="1" dirty="0">
                <a:solidFill>
                  <a:srgbClr val="BB6622"/>
                </a:solidFill>
                <a:latin typeface="Courier"/>
                <a:cs typeface="Courier"/>
              </a:rPr>
              <a:t>\\</a:t>
            </a:r>
            <a:r>
              <a:rPr lang="en-US" sz="2400" b="1" dirty="0">
                <a:solidFill>
                  <a:srgbClr val="BA2121"/>
                </a:solidFill>
                <a:latin typeface="Courier"/>
                <a:cs typeface="Courier"/>
              </a:rPr>
              <a:t>appcmd.exe list </a:t>
            </a:r>
            <a:r>
              <a:rPr lang="en-US" sz="2400" b="1" dirty="0" err="1">
                <a:solidFill>
                  <a:srgbClr val="BA2121"/>
                </a:solidFill>
                <a:latin typeface="Courier"/>
                <a:cs typeface="Courier"/>
              </a:rPr>
              <a:t>apppool</a:t>
            </a:r>
            <a:r>
              <a:rPr lang="en-US" sz="2400" b="1" dirty="0">
                <a:solidFill>
                  <a:srgbClr val="BA2121"/>
                </a:solidFill>
                <a:latin typeface="Courier"/>
                <a:cs typeface="Courier"/>
              </a:rPr>
              <a:t>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a:t>
            </a:r>
          </a:p>
          <a:p>
            <a:r>
              <a:rPr lang="en-US" sz="2400" b="1" dirty="0" smtClean="0">
                <a:solidFill>
                  <a:srgbClr val="008000"/>
                </a:solidFill>
                <a:latin typeface="Courier"/>
                <a:cs typeface="Courier"/>
              </a:rPr>
              <a:t>  end</a:t>
            </a:r>
            <a:endParaRPr lang="en-US" sz="2400" b="1" dirty="0">
              <a:solidFill>
                <a:srgbClr val="008000"/>
              </a:solidFill>
              <a:latin typeface="Courier"/>
              <a:cs typeface="Courier"/>
            </a:endParaRPr>
          </a:p>
          <a:p>
            <a:endParaRPr lang="en-US" sz="2400" dirty="0">
              <a:latin typeface="Courier"/>
              <a:cs typeface="Courier"/>
            </a:endParaRPr>
          </a:p>
          <a:p>
            <a:r>
              <a:rPr lang="en-US" sz="2400" dirty="0" smtClean="0">
                <a:latin typeface="Courier"/>
                <a:cs typeface="Courier"/>
              </a:rPr>
              <a:t>  </a:t>
            </a:r>
            <a:r>
              <a:rPr lang="en-US" sz="2400" dirty="0" err="1" smtClean="0">
                <a:latin typeface="Courier"/>
                <a:cs typeface="Courier"/>
              </a:rPr>
              <a:t>powershell_script</a:t>
            </a:r>
            <a:r>
              <a:rPr lang="en-US" sz="2400" dirty="0" smtClean="0">
                <a:latin typeface="Courier"/>
                <a:cs typeface="Courier"/>
              </a:rPr>
              <a:t> </a:t>
            </a:r>
            <a:r>
              <a:rPr lang="en-US" sz="2400" dirty="0">
                <a:solidFill>
                  <a:srgbClr val="BA2121"/>
                </a:solidFill>
                <a:latin typeface="Courier"/>
                <a:cs typeface="Courier"/>
              </a:rPr>
              <a:t>"new website for </a:t>
            </a:r>
            <a:r>
              <a:rPr lang="en-US" sz="2400" b="1" dirty="0">
                <a:solidFill>
                  <a:srgbClr val="BB6688"/>
                </a:solidFill>
                <a:latin typeface="Courier"/>
                <a:cs typeface="Courier"/>
              </a:rPr>
              <a:t>#{</a:t>
            </a:r>
            <a:r>
              <a:rPr lang="en-US" sz="2400" b="1" dirty="0" err="1">
                <a:solidFill>
                  <a:srgbClr val="BB6688"/>
                </a:solidFill>
                <a:latin typeface="Courier"/>
                <a:cs typeface="Courier"/>
              </a:rPr>
              <a:t>site_name</a:t>
            </a:r>
            <a:r>
              <a:rPr lang="en-US" sz="2400" b="1" dirty="0">
                <a:solidFill>
                  <a:srgbClr val="BB6688"/>
                </a:solidFill>
                <a:latin typeface="Courier"/>
                <a:cs typeface="Courier"/>
              </a:rPr>
              <a:t>}</a:t>
            </a:r>
            <a:r>
              <a:rPr lang="en-US" sz="2400" b="1" dirty="0">
                <a:solidFill>
                  <a:srgbClr val="BA2121"/>
                </a:solidFill>
                <a:latin typeface="Courier"/>
                <a:cs typeface="Courier"/>
              </a:rPr>
              <a:t>" </a:t>
            </a:r>
            <a:r>
              <a:rPr lang="en-US" sz="2400" b="1" dirty="0">
                <a:solidFill>
                  <a:srgbClr val="008000"/>
                </a:solidFill>
                <a:latin typeface="Courier"/>
                <a:cs typeface="Courier"/>
              </a:rPr>
              <a:t>do</a:t>
            </a:r>
          </a:p>
          <a:p>
            <a:r>
              <a:rPr lang="en-US" sz="2400" dirty="0" smtClean="0">
                <a:latin typeface="Courier"/>
                <a:cs typeface="Courier"/>
              </a:rPr>
              <a:t>    </a:t>
            </a:r>
            <a:r>
              <a:rPr lang="en-US" sz="2400" dirty="0">
                <a:latin typeface="Courier"/>
                <a:cs typeface="Courier"/>
              </a:rPr>
              <a:t>code &lt;&lt;-</a:t>
            </a:r>
            <a:r>
              <a:rPr lang="en-US" sz="2400" dirty="0" smtClean="0">
                <a:latin typeface="Courier"/>
                <a:cs typeface="Courier"/>
              </a:rPr>
              <a:t>EOH</a:t>
            </a:r>
          </a:p>
          <a:p>
            <a:r>
              <a:rPr lang="en-US" sz="1200" dirty="0" smtClean="0">
                <a:latin typeface="Courier"/>
                <a:cs typeface="Courier"/>
              </a:rPr>
              <a:t>      Import</a:t>
            </a:r>
            <a:r>
              <a:rPr lang="en-US" sz="1200" dirty="0">
                <a:latin typeface="Courier"/>
                <a:cs typeface="Courier"/>
              </a:rPr>
              <a:t>-Module </a:t>
            </a:r>
            <a:r>
              <a:rPr lang="en-US" sz="1200" dirty="0" err="1">
                <a:latin typeface="Courier"/>
                <a:cs typeface="Courier"/>
              </a:rPr>
              <a:t>WebAdministration</a:t>
            </a:r>
            <a:endParaRPr lang="en-US" sz="1200" dirty="0">
              <a:latin typeface="Courier"/>
              <a:cs typeface="Courier"/>
            </a:endParaRPr>
          </a:p>
          <a:p>
            <a:r>
              <a:rPr lang="en-US" sz="1200" dirty="0">
                <a:latin typeface="Courier"/>
                <a:cs typeface="Courier"/>
              </a:rPr>
              <a:t>      if (-not(test-path IIS:\\Sites\\#{</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a:t>
            </a:r>
            <a:r>
              <a:rPr lang="en-US" sz="1200" dirty="0" err="1">
                <a:latin typeface="Courier"/>
                <a:cs typeface="Courier"/>
              </a:rPr>
              <a:t>NewWebsiteParams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}';Port= #{</a:t>
            </a:r>
            <a:r>
              <a:rPr lang="en-US" sz="1200" dirty="0" err="1">
                <a:latin typeface="Courier"/>
                <a:cs typeface="Courier"/>
              </a:rPr>
              <a:t>site_data</a:t>
            </a:r>
            <a:r>
              <a:rPr lang="en-US" sz="1200" dirty="0">
                <a:latin typeface="Courier"/>
                <a:cs typeface="Courier"/>
              </a:rPr>
              <a:t>["port"]};</a:t>
            </a:r>
            <a:r>
              <a:rPr lang="en-US" sz="1200" dirty="0" err="1">
                <a:latin typeface="Courier"/>
                <a:cs typeface="Courier"/>
              </a:rPr>
              <a:t>PhysicalPath</a:t>
            </a:r>
            <a:r>
              <a:rPr lang="en-US" sz="1200" dirty="0">
                <a:latin typeface="Courier"/>
                <a:cs typeface="Courier"/>
              </a:rPr>
              <a:t>= '#{</a:t>
            </a:r>
            <a:r>
              <a:rPr lang="en-US" sz="1200" dirty="0" err="1">
                <a:latin typeface="Courier"/>
                <a:cs typeface="Courier"/>
              </a:rPr>
              <a:t>site_dir</a:t>
            </a:r>
            <a:r>
              <a:rPr lang="en-US" sz="1200" dirty="0">
                <a:latin typeface="Courier"/>
                <a:cs typeface="Courier"/>
              </a:rPr>
              <a:t>}';</a:t>
            </a:r>
            <a:r>
              <a:rPr lang="en-US" sz="1200" dirty="0" err="1">
                <a:latin typeface="Courier"/>
                <a:cs typeface="Courier"/>
              </a:rPr>
              <a:t>ApplicationPool</a:t>
            </a:r>
            <a:r>
              <a:rPr lang="en-US" sz="1200" dirty="0">
                <a:latin typeface="Courier"/>
                <a:cs typeface="Courier"/>
              </a:rPr>
              <a:t>= '#{</a:t>
            </a:r>
            <a:r>
              <a:rPr lang="en-US" sz="1200" dirty="0" err="1">
                <a:latin typeface="Courier"/>
                <a:cs typeface="Courier"/>
              </a:rPr>
              <a:t>site_name</a:t>
            </a:r>
            <a:r>
              <a:rPr lang="en-US" sz="1200" dirty="0">
                <a:latin typeface="Courier"/>
                <a:cs typeface="Courier"/>
              </a:rPr>
              <a:t>}'}</a:t>
            </a:r>
          </a:p>
          <a:p>
            <a:r>
              <a:rPr lang="en-US" sz="1200" dirty="0">
                <a:latin typeface="Courier"/>
                <a:cs typeface="Courier"/>
              </a:rPr>
              <a:t>        New-Website @</a:t>
            </a:r>
            <a:r>
              <a:rPr lang="en-US" sz="1200" dirty="0" err="1">
                <a:latin typeface="Courier"/>
                <a:cs typeface="Courier"/>
              </a:rPr>
              <a:t>NewWebsiteParams</a:t>
            </a:r>
            <a:endParaRPr lang="en-US" sz="1200" dirty="0">
              <a:latin typeface="Courier"/>
              <a:cs typeface="Courier"/>
            </a:endParaRPr>
          </a:p>
          <a:p>
            <a:r>
              <a:rPr lang="en-US" sz="1200" dirty="0">
                <a:latin typeface="Courier"/>
                <a:cs typeface="Courier"/>
              </a:rPr>
              <a:t>      }</a:t>
            </a:r>
          </a:p>
          <a:p>
            <a:r>
              <a:rPr lang="en-US" sz="1200" dirty="0">
                <a:latin typeface="Courier"/>
                <a:cs typeface="Courier"/>
              </a:rPr>
              <a:t>      </a:t>
            </a:r>
            <a:r>
              <a:rPr lang="en-US" sz="1200" dirty="0" err="1">
                <a:latin typeface="Courier"/>
                <a:cs typeface="Courier"/>
              </a:rPr>
              <a:t>elseif</a:t>
            </a:r>
            <a:r>
              <a:rPr lang="en-US" sz="1200" dirty="0">
                <a:latin typeface="Courier"/>
                <a:cs typeface="Courier"/>
              </a:rPr>
              <a:t>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r>
              <a:rPr lang="en-US" sz="1200" dirty="0">
                <a:latin typeface="Courier"/>
                <a:cs typeface="Courier"/>
              </a:rPr>
              <a:t> -ne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a:t>
            </a:r>
            <a:r>
              <a:rPr lang="en-US" sz="1200" dirty="0" err="1">
                <a:latin typeface="Courier"/>
                <a:cs typeface="Courier"/>
              </a:rPr>
              <a:t>CurrentBinding</a:t>
            </a:r>
            <a:r>
              <a:rPr lang="en-US" sz="1200" dirty="0">
                <a:latin typeface="Courier"/>
                <a:cs typeface="Courier"/>
              </a:rPr>
              <a:t> = (Get-</a:t>
            </a:r>
            <a:r>
              <a:rPr lang="en-US" sz="1200" dirty="0" err="1">
                <a:latin typeface="Courier"/>
                <a:cs typeface="Courier"/>
              </a:rPr>
              <a:t>WebBinding</a:t>
            </a:r>
            <a:r>
              <a:rPr lang="en-US" sz="1200" dirty="0">
                <a:latin typeface="Courier"/>
                <a:cs typeface="Courier"/>
              </a:rPr>
              <a:t> -Name #{</a:t>
            </a:r>
            <a:r>
              <a:rPr lang="en-US" sz="1200" dirty="0" err="1">
                <a:latin typeface="Courier"/>
                <a:cs typeface="Courier"/>
              </a:rPr>
              <a:t>site_name</a:t>
            </a:r>
            <a:r>
              <a:rPr lang="en-US" sz="1200" dirty="0">
                <a:latin typeface="Courier"/>
                <a:cs typeface="Courier"/>
              </a:rPr>
              <a:t>}).</a:t>
            </a:r>
            <a:r>
              <a:rPr lang="en-US" sz="1200" dirty="0" err="1">
                <a:latin typeface="Courier"/>
                <a:cs typeface="Courier"/>
              </a:rPr>
              <a:t>bindingInformation</a:t>
            </a:r>
            <a:endParaRPr lang="en-US" sz="1200" dirty="0">
              <a:latin typeface="Courier"/>
              <a:cs typeface="Courier"/>
            </a:endParaRPr>
          </a:p>
          <a:p>
            <a:r>
              <a:rPr lang="en-US" sz="1200" dirty="0">
                <a:latin typeface="Courier"/>
                <a:cs typeface="Courier"/>
              </a:rPr>
              <a:t>        $</a:t>
            </a:r>
            <a:r>
              <a:rPr lang="en-US" sz="1200" dirty="0" err="1">
                <a:latin typeface="Courier"/>
                <a:cs typeface="Courier"/>
              </a:rPr>
              <a:t>BindingParameters</a:t>
            </a:r>
            <a:r>
              <a:rPr lang="en-US" sz="1200" dirty="0">
                <a:latin typeface="Courier"/>
                <a:cs typeface="Courier"/>
              </a:rPr>
              <a:t> = @{Name= '#{</a:t>
            </a:r>
            <a:r>
              <a:rPr lang="en-US" sz="1200" dirty="0" err="1">
                <a:latin typeface="Courier"/>
                <a:cs typeface="Courier"/>
              </a:rPr>
              <a:t>site_name</a:t>
            </a:r>
            <a:r>
              <a:rPr lang="en-US" sz="1200" dirty="0">
                <a:latin typeface="Courier"/>
                <a:cs typeface="Courier"/>
              </a:rPr>
              <a:t>}';Binding= $</a:t>
            </a:r>
            <a:r>
              <a:rPr lang="en-US" sz="1200" dirty="0" err="1">
                <a:latin typeface="Courier"/>
                <a:cs typeface="Courier"/>
              </a:rPr>
              <a:t>CurrentBinding;PropertyName</a:t>
            </a:r>
            <a:r>
              <a:rPr lang="en-US" sz="1200" dirty="0">
                <a:latin typeface="Courier"/>
                <a:cs typeface="Courier"/>
              </a:rPr>
              <a:t>= '</a:t>
            </a:r>
            <a:r>
              <a:rPr lang="en-US" sz="1200" dirty="0" err="1">
                <a:latin typeface="Courier"/>
                <a:cs typeface="Courier"/>
              </a:rPr>
              <a:t>Port';Value</a:t>
            </a:r>
            <a:r>
              <a:rPr lang="en-US" sz="1200" dirty="0">
                <a:latin typeface="Courier"/>
                <a:cs typeface="Courier"/>
              </a:rPr>
              <a:t> = #{</a:t>
            </a:r>
            <a:r>
              <a:rPr lang="en-US" sz="1200" dirty="0" err="1">
                <a:latin typeface="Courier"/>
                <a:cs typeface="Courier"/>
              </a:rPr>
              <a:t>site_data</a:t>
            </a:r>
            <a:r>
              <a:rPr lang="en-US" sz="1200" dirty="0">
                <a:latin typeface="Courier"/>
                <a:cs typeface="Courier"/>
              </a:rPr>
              <a:t>["port"]} }</a:t>
            </a:r>
          </a:p>
          <a:p>
            <a:r>
              <a:rPr lang="en-US" sz="1200" dirty="0">
                <a:latin typeface="Courier"/>
                <a:cs typeface="Courier"/>
              </a:rPr>
              <a:t>        Set-</a:t>
            </a:r>
            <a:r>
              <a:rPr lang="en-US" sz="1200" dirty="0" err="1">
                <a:latin typeface="Courier"/>
                <a:cs typeface="Courier"/>
              </a:rPr>
              <a:t>WebBinding</a:t>
            </a:r>
            <a:r>
              <a:rPr lang="en-US" sz="1200" dirty="0">
                <a:latin typeface="Courier"/>
                <a:cs typeface="Courier"/>
              </a:rPr>
              <a:t> @</a:t>
            </a:r>
            <a:r>
              <a:rPr lang="en-US" sz="1200" dirty="0" err="1">
                <a:latin typeface="Courier"/>
                <a:cs typeface="Courier"/>
              </a:rPr>
              <a:t>BindingParameters</a:t>
            </a:r>
            <a:endParaRPr lang="en-US" sz="1200" dirty="0">
              <a:latin typeface="Courier"/>
              <a:cs typeface="Courier"/>
            </a:endParaRPr>
          </a:p>
          <a:p>
            <a:r>
              <a:rPr lang="en-US" sz="1200" dirty="0">
                <a:latin typeface="Courier"/>
                <a:cs typeface="Courier"/>
              </a:rPr>
              <a:t>      }</a:t>
            </a:r>
          </a:p>
          <a:p>
            <a:r>
              <a:rPr lang="en-US" sz="1200" dirty="0">
                <a:latin typeface="Courier"/>
                <a:cs typeface="Courier"/>
              </a:rPr>
              <a:t>      Get-Website -Name #{</a:t>
            </a:r>
            <a:r>
              <a:rPr lang="en-US" sz="1200" dirty="0" err="1">
                <a:latin typeface="Courier"/>
                <a:cs typeface="Courier"/>
              </a:rPr>
              <a:t>site_name</a:t>
            </a:r>
            <a:r>
              <a:rPr lang="en-US" sz="1200" dirty="0">
                <a:latin typeface="Courier"/>
                <a:cs typeface="Courier"/>
              </a:rPr>
              <a:t>} | Where {$_.state -like 'Stopped'} | Start-Website</a:t>
            </a:r>
          </a:p>
          <a:p>
            <a:r>
              <a:rPr lang="en-US" sz="2400" dirty="0">
                <a:latin typeface="Courier"/>
                <a:cs typeface="Courier"/>
              </a:rPr>
              <a:t> </a:t>
            </a:r>
            <a:r>
              <a:rPr lang="en-US" sz="2400" dirty="0" smtClean="0">
                <a:latin typeface="Courier"/>
                <a:cs typeface="Courier"/>
              </a:rPr>
              <a:t>   EOH</a:t>
            </a:r>
            <a:r>
              <a:rPr lang="en-US" sz="2400" b="1" dirty="0" smtClean="0">
                <a:solidFill>
                  <a:srgbClr val="880000"/>
                </a:solidFill>
                <a:latin typeface="Courier"/>
                <a:cs typeface="Courier"/>
              </a:rPr>
              <a:t>  </a:t>
            </a:r>
          </a:p>
          <a:p>
            <a:r>
              <a:rPr lang="en-US" sz="2400" b="1" dirty="0">
                <a:solidFill>
                  <a:srgbClr val="880000"/>
                </a:solidFill>
                <a:latin typeface="Courier"/>
                <a:cs typeface="Courier"/>
              </a:rPr>
              <a:t> </a:t>
            </a:r>
            <a:r>
              <a:rPr lang="en-US" sz="2400" b="1" dirty="0" smtClean="0">
                <a:solidFill>
                  <a:srgbClr val="880000"/>
                </a:solidFill>
                <a:latin typeface="Courier"/>
                <a:cs typeface="Courier"/>
              </a:rPr>
              <a:t> </a:t>
            </a:r>
            <a:r>
              <a:rPr lang="en-US" sz="2400" b="1" dirty="0" smtClean="0">
                <a:solidFill>
                  <a:srgbClr val="008000"/>
                </a:solidFill>
                <a:latin typeface="Courier"/>
                <a:cs typeface="Courier"/>
              </a:rPr>
              <a:t>end</a:t>
            </a:r>
            <a:endParaRPr lang="en-US" sz="2400" dirty="0">
              <a:latin typeface="Courier"/>
              <a:cs typeface="Courier"/>
            </a:endParaRPr>
          </a:p>
        </p:txBody>
      </p:sp>
      <p:sp>
        <p:nvSpPr>
          <p:cNvPr id="6" name="Rectangle 6"/>
          <p:cNvSpPr txBox="1">
            <a:spLocks noChangeArrowheads="1"/>
          </p:cNvSpPr>
          <p:nvPr/>
        </p:nvSpPr>
        <p:spPr>
          <a:xfrm>
            <a:off x="661194" y="7772400"/>
            <a:ext cx="14668500" cy="1112415"/>
          </a:xfrm>
          <a:prstGeom prst="rect">
            <a:avLst/>
          </a:prstGeom>
        </p:spPr>
        <p:txBody>
          <a:bodyPr lIns="88709" tIns="44355" rIns="88709" bIns="44355"/>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defTabSz="914400"/>
            <a:endParaRPr lang="en-US" altLang="en-US" sz="3400" kern="0" dirty="0" smtClean="0"/>
          </a:p>
          <a:p>
            <a:pPr defTabSz="914400"/>
            <a:r>
              <a:rPr lang="en-US" altLang="en-US" sz="3400" kern="0" dirty="0" smtClean="0"/>
              <a:t>Create Web Site, but only if one doesn’t already exist. </a:t>
            </a:r>
          </a:p>
        </p:txBody>
      </p:sp>
      <p:sp>
        <p:nvSpPr>
          <p:cNvPr id="7" name="Rectangle 4"/>
          <p:cNvSpPr>
            <a:spLocks/>
          </p:cNvSpPr>
          <p:nvPr/>
        </p:nvSpPr>
        <p:spPr bwMode="auto">
          <a:xfrm>
            <a:off x="6223794" y="75946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a:solidFill>
                  <a:schemeClr val="tx1"/>
                </a:solidFill>
                <a:latin typeface="Courier"/>
                <a:ea typeface="Courier"/>
                <a:cs typeface="Courier"/>
                <a:sym typeface="Courier"/>
              </a:rPr>
              <a:t>SAVE FILE!</a:t>
            </a:r>
          </a:p>
        </p:txBody>
      </p:sp>
      <p:sp>
        <p:nvSpPr>
          <p:cNvPr id="8" name="Rectangle 9"/>
          <p:cNvSpPr>
            <a:spLocks/>
          </p:cNvSpPr>
          <p:nvPr/>
        </p:nvSpPr>
        <p:spPr bwMode="auto">
          <a:xfrm>
            <a:off x="72" y="1536700"/>
            <a:ext cx="15215321" cy="180340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568847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1"/>
          <p:cNvSpPr>
            <a:spLocks noGrp="1" noChangeArrowheads="1"/>
          </p:cNvSpPr>
          <p:nvPr>
            <p:ph type="title"/>
          </p:nvPr>
        </p:nvSpPr>
        <p:spPr/>
        <p:txBody>
          <a:bodyPr/>
          <a:lstStyle/>
          <a:p>
            <a:pPr eaLnBrk="1" hangingPunct="1">
              <a:defRPr/>
            </a:pPr>
            <a:r>
              <a:rPr lang="en-US" sz="4400" dirty="0" smtClean="0">
                <a:sym typeface="Rockwell" charset="0"/>
              </a:rPr>
              <a:t>Exercise: Use a template to create Default.htm for each site</a:t>
            </a:r>
          </a:p>
        </p:txBody>
      </p:sp>
      <p:sp>
        <p:nvSpPr>
          <p:cNvPr id="278532" name="Rectangle 3"/>
          <p:cNvSpPr>
            <a:spLocks/>
          </p:cNvSpPr>
          <p:nvPr/>
        </p:nvSpPr>
        <p:spPr bwMode="auto">
          <a:xfrm>
            <a:off x="203219" y="3810000"/>
            <a:ext cx="15825746" cy="4784348"/>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2" name="Rectangle 1"/>
          <p:cNvSpPr/>
          <p:nvPr/>
        </p:nvSpPr>
        <p:spPr>
          <a:xfrm>
            <a:off x="203295" y="1752604"/>
            <a:ext cx="15439293" cy="6555641"/>
          </a:xfrm>
          <a:prstGeom prst="rect">
            <a:avLst/>
          </a:prstGeom>
        </p:spPr>
        <p:txBody>
          <a:bodyPr wrap="square">
            <a:spAutoFit/>
          </a:bodyPr>
          <a:lstStyle/>
          <a:p>
            <a:r>
              <a:rPr lang="en-US" dirty="0" smtClean="0">
                <a:solidFill>
                  <a:srgbClr val="BA2121"/>
                </a:solidFill>
                <a:latin typeface="Courier"/>
                <a:cs typeface="Courier"/>
              </a:rPr>
              <a:t>         .... #{</a:t>
            </a:r>
            <a:r>
              <a:rPr lang="en-US" dirty="0" err="1" smtClean="0">
                <a:solidFill>
                  <a:srgbClr val="BA2121"/>
                </a:solidFill>
                <a:latin typeface="Courier"/>
                <a:cs typeface="Courier"/>
              </a:rPr>
              <a:t>site_dir</a:t>
            </a:r>
            <a:r>
              <a:rPr lang="en-US" dirty="0" smtClean="0">
                <a:solidFill>
                  <a:srgbClr val="BA2121"/>
                </a:solidFill>
                <a:latin typeface="Courier"/>
                <a:cs typeface="Courier"/>
              </a:rPr>
              <a:t>} </a:t>
            </a:r>
            <a:r>
              <a:rPr lang="en-US" dirty="0">
                <a:solidFill>
                  <a:srgbClr val="BA2121"/>
                </a:solidFill>
                <a:latin typeface="Courier"/>
                <a:cs typeface="Courier"/>
              </a:rPr>
              <a:t>-</a:t>
            </a:r>
            <a:r>
              <a:rPr lang="en-US" dirty="0" err="1">
                <a:solidFill>
                  <a:srgbClr val="BA2121"/>
                </a:solidFill>
                <a:latin typeface="Courier"/>
                <a:cs typeface="Courier"/>
              </a:rPr>
              <a:t>ApplicationPool</a:t>
            </a:r>
            <a:r>
              <a:rPr lang="en-US" dirty="0">
                <a:solidFill>
                  <a:srgbClr val="BA2121"/>
                </a:solidFill>
                <a:latin typeface="Courier"/>
                <a:cs typeface="Courier"/>
              </a:rPr>
              <a:t> #{</a:t>
            </a:r>
            <a:r>
              <a:rPr lang="en-US" dirty="0" err="1">
                <a:solidFill>
                  <a:srgbClr val="BA2121"/>
                </a:solidFill>
                <a:latin typeface="Courier"/>
                <a:cs typeface="Courier"/>
              </a:rPr>
              <a:t>site_name</a:t>
            </a:r>
            <a:r>
              <a:rPr lang="en-US" dirty="0">
                <a:solidFill>
                  <a:srgbClr val="BA2121"/>
                </a:solidFill>
                <a:latin typeface="Courier"/>
                <a:cs typeface="Courier"/>
              </a:rPr>
              <a:t>}</a:t>
            </a:r>
          </a:p>
          <a:p>
            <a:r>
              <a:rPr lang="en-US" dirty="0">
                <a:solidFill>
                  <a:srgbClr val="BA2121"/>
                </a:solidFill>
                <a:latin typeface="Courier"/>
                <a:cs typeface="Courier"/>
              </a:rPr>
              <a:t>            }</a:t>
            </a:r>
          </a:p>
          <a:p>
            <a:r>
              <a:rPr lang="en-US" dirty="0">
                <a:solidFill>
                  <a:srgbClr val="880000"/>
                </a:solidFill>
                <a:latin typeface="Courier"/>
                <a:cs typeface="Courier"/>
              </a:rPr>
              <a:t>        EOH</a:t>
            </a:r>
          </a:p>
          <a:p>
            <a:r>
              <a:rPr lang="en-US" dirty="0">
                <a:latin typeface="Courier"/>
                <a:cs typeface="Courier"/>
              </a:rPr>
              <a:t>    </a:t>
            </a:r>
            <a:r>
              <a:rPr lang="en-US" b="1" dirty="0">
                <a:solidFill>
                  <a:srgbClr val="008000"/>
                </a:solidFill>
                <a:latin typeface="Courier"/>
                <a:cs typeface="Courier"/>
              </a:rPr>
              <a:t>end</a:t>
            </a:r>
          </a:p>
          <a:p>
            <a:endParaRPr lang="en-US" dirty="0">
              <a:latin typeface="Courier"/>
              <a:cs typeface="Courier"/>
            </a:endParaRPr>
          </a:p>
          <a:p>
            <a:r>
              <a:rPr lang="en-US" dirty="0">
                <a:latin typeface="Courier"/>
                <a:cs typeface="Courier"/>
              </a:rPr>
              <a:t>    template </a:t>
            </a:r>
            <a:r>
              <a:rPr lang="en-US" dirty="0">
                <a:solidFill>
                  <a:srgbClr val="BA2121"/>
                </a:solidFill>
                <a:latin typeface="Courier"/>
                <a:cs typeface="Courier"/>
              </a:rPr>
              <a:t>"</a:t>
            </a:r>
            <a:r>
              <a:rPr lang="en-US" b="1" dirty="0">
                <a:solidFill>
                  <a:srgbClr val="BB6688"/>
                </a:solidFill>
                <a:latin typeface="Courier"/>
                <a:cs typeface="Courier"/>
              </a:rPr>
              <a:t>#{</a:t>
            </a:r>
            <a:r>
              <a:rPr lang="en-US" b="1" dirty="0" err="1" smtClean="0">
                <a:solidFill>
                  <a:srgbClr val="BB6688"/>
                </a:solidFill>
                <a:latin typeface="Courier"/>
                <a:cs typeface="Courier"/>
              </a:rPr>
              <a:t>site_dir</a:t>
            </a:r>
            <a:r>
              <a:rPr lang="en-US" b="1" dirty="0" smtClean="0">
                <a:solidFill>
                  <a:srgbClr val="BB6688"/>
                </a:solidFill>
                <a:latin typeface="Courier"/>
                <a:cs typeface="Courier"/>
              </a:rPr>
              <a:t>}</a:t>
            </a:r>
            <a:r>
              <a:rPr lang="en-US" b="1" dirty="0" smtClean="0">
                <a:solidFill>
                  <a:srgbClr val="BB6622"/>
                </a:solidFill>
                <a:latin typeface="Courier"/>
                <a:cs typeface="Courier"/>
              </a:rPr>
              <a:t>\\</a:t>
            </a:r>
            <a:r>
              <a:rPr lang="en-US" b="1" dirty="0">
                <a:solidFill>
                  <a:srgbClr val="BA2121"/>
                </a:solidFill>
                <a:latin typeface="Courier"/>
                <a:cs typeface="Courier"/>
              </a:rPr>
              <a:t>Default.htm" </a:t>
            </a:r>
            <a:r>
              <a:rPr lang="en-US" b="1" dirty="0">
                <a:solidFill>
                  <a:srgbClr val="008000"/>
                </a:solidFill>
                <a:latin typeface="Courier"/>
                <a:cs typeface="Courier"/>
              </a:rPr>
              <a:t>do</a:t>
            </a:r>
          </a:p>
          <a:p>
            <a:r>
              <a:rPr lang="en-US" dirty="0">
                <a:latin typeface="Courier"/>
                <a:cs typeface="Courier"/>
              </a:rPr>
              <a:t>      </a:t>
            </a:r>
            <a:r>
              <a:rPr lang="en-US" dirty="0" smtClean="0">
                <a:latin typeface="Courier"/>
                <a:cs typeface="Courier"/>
              </a:rPr>
              <a:t>source </a:t>
            </a:r>
            <a:r>
              <a:rPr lang="en-US" dirty="0">
                <a:solidFill>
                  <a:srgbClr val="BA2121"/>
                </a:solidFill>
                <a:latin typeface="Courier"/>
                <a:cs typeface="Courier"/>
              </a:rPr>
              <a:t>"</a:t>
            </a:r>
            <a:r>
              <a:rPr lang="en-US" dirty="0" err="1" smtClean="0">
                <a:solidFill>
                  <a:srgbClr val="BA2121"/>
                </a:solidFill>
                <a:latin typeface="Courier"/>
                <a:cs typeface="Courier"/>
              </a:rPr>
              <a:t>Default.htm.erb</a:t>
            </a:r>
            <a:r>
              <a:rPr lang="en-US" dirty="0" smtClean="0">
                <a:solidFill>
                  <a:srgbClr val="BA2121"/>
                </a:solidFill>
                <a:latin typeface="Courier"/>
                <a:cs typeface="Courier"/>
              </a:rPr>
              <a:t>”</a:t>
            </a:r>
            <a:endParaRPr lang="en-US" dirty="0">
              <a:solidFill>
                <a:srgbClr val="BA2121"/>
              </a:solidFill>
              <a:latin typeface="Courier"/>
              <a:cs typeface="Courier"/>
            </a:endParaRPr>
          </a:p>
          <a:p>
            <a:r>
              <a:rPr lang="en-US" dirty="0" smtClean="0">
                <a:latin typeface="Courier"/>
                <a:cs typeface="Courier"/>
              </a:rPr>
              <a:t>      rights </a:t>
            </a:r>
            <a:r>
              <a:rPr lang="en-US" dirty="0" smtClean="0">
                <a:solidFill>
                  <a:srgbClr val="19177C"/>
                </a:solidFill>
                <a:latin typeface="Courier"/>
                <a:cs typeface="Courier"/>
              </a:rPr>
              <a:t>:read, </a:t>
            </a:r>
            <a:r>
              <a:rPr lang="en-US" dirty="0">
                <a:solidFill>
                  <a:srgbClr val="BA2121"/>
                </a:solidFill>
                <a:latin typeface="Courier"/>
                <a:cs typeface="Courier"/>
              </a:rPr>
              <a:t>"Everyone"</a:t>
            </a:r>
          </a:p>
          <a:p>
            <a:r>
              <a:rPr lang="en-US" dirty="0">
                <a:latin typeface="Courier"/>
                <a:cs typeface="Courier"/>
              </a:rPr>
              <a:t>      </a:t>
            </a:r>
            <a:r>
              <a:rPr lang="en-US" dirty="0" smtClean="0">
                <a:latin typeface="Courier"/>
                <a:cs typeface="Courier"/>
              </a:rPr>
              <a:t>variables</a:t>
            </a:r>
            <a:r>
              <a:rPr lang="en-US" dirty="0">
                <a:latin typeface="Courier"/>
                <a:cs typeface="Courier"/>
              </a:rPr>
              <a:t>(</a:t>
            </a:r>
          </a:p>
          <a:p>
            <a:r>
              <a:rPr lang="en-US" dirty="0" smtClean="0">
                <a:solidFill>
                  <a:srgbClr val="19177C"/>
                </a:solidFill>
                <a:latin typeface="Courier"/>
                <a:cs typeface="Courier"/>
              </a:rPr>
              <a:t>        :</a:t>
            </a:r>
            <a:r>
              <a:rPr lang="en-US" dirty="0" err="1">
                <a:solidFill>
                  <a:srgbClr val="19177C"/>
                </a:solidFill>
                <a:latin typeface="Courier"/>
                <a:cs typeface="Courier"/>
              </a:rPr>
              <a:t>site_name</a:t>
            </a:r>
            <a:r>
              <a:rPr lang="en-US" dirty="0">
                <a:solidFill>
                  <a:srgbClr val="19177C"/>
                </a:solidFill>
                <a:latin typeface="Courier"/>
                <a:cs typeface="Courier"/>
              </a:rPr>
              <a:t> </a:t>
            </a:r>
            <a:r>
              <a:rPr lang="en-US" dirty="0">
                <a:solidFill>
                  <a:srgbClr val="666666"/>
                </a:solidFill>
                <a:latin typeface="Courier"/>
                <a:cs typeface="Courier"/>
              </a:rPr>
              <a:t>=&gt; </a:t>
            </a:r>
            <a:r>
              <a:rPr lang="en-US" dirty="0" err="1">
                <a:solidFill>
                  <a:srgbClr val="666666"/>
                </a:solidFill>
                <a:latin typeface="Courier"/>
                <a:cs typeface="Courier"/>
              </a:rPr>
              <a:t>site_name</a:t>
            </a:r>
            <a:r>
              <a:rPr lang="en-US" dirty="0">
                <a:solidFill>
                  <a:srgbClr val="666666"/>
                </a:solidFill>
                <a:latin typeface="Courier"/>
                <a:cs typeface="Courier"/>
              </a:rPr>
              <a:t>,</a:t>
            </a:r>
          </a:p>
          <a:p>
            <a:r>
              <a:rPr lang="en-US" dirty="0" smtClean="0">
                <a:solidFill>
                  <a:srgbClr val="19177C"/>
                </a:solidFill>
                <a:latin typeface="Courier"/>
                <a:cs typeface="Courier"/>
              </a:rPr>
              <a:t>        :</a:t>
            </a:r>
            <a:r>
              <a:rPr lang="en-US" dirty="0">
                <a:solidFill>
                  <a:srgbClr val="19177C"/>
                </a:solidFill>
                <a:latin typeface="Courier"/>
                <a:cs typeface="Courier"/>
              </a:rPr>
              <a:t>port </a:t>
            </a:r>
            <a:r>
              <a:rPr lang="en-US" dirty="0">
                <a:solidFill>
                  <a:srgbClr val="666666"/>
                </a:solidFill>
                <a:latin typeface="Courier"/>
                <a:cs typeface="Courier"/>
              </a:rPr>
              <a:t>=&gt; </a:t>
            </a:r>
            <a:r>
              <a:rPr lang="en-US" dirty="0" err="1" smtClean="0">
                <a:solidFill>
                  <a:srgbClr val="666666"/>
                </a:solidFill>
                <a:latin typeface="Courier"/>
                <a:cs typeface="Courier"/>
              </a:rPr>
              <a:t>site_data</a:t>
            </a:r>
            <a:r>
              <a:rPr lang="en-US" dirty="0" smtClean="0">
                <a:solidFill>
                  <a:srgbClr val="666666"/>
                </a:solidFill>
                <a:latin typeface="Courier"/>
                <a:cs typeface="Courier"/>
              </a:rPr>
              <a:t>["</a:t>
            </a:r>
            <a:r>
              <a:rPr lang="en-US" dirty="0" smtClean="0">
                <a:solidFill>
                  <a:srgbClr val="BA2121"/>
                </a:solidFill>
                <a:latin typeface="Courier"/>
                <a:cs typeface="Courier"/>
              </a:rPr>
              <a:t>port"]</a:t>
            </a:r>
            <a:endParaRPr lang="en-US" dirty="0">
              <a:solidFill>
                <a:srgbClr val="666666"/>
              </a:solidFill>
              <a:latin typeface="Courier"/>
              <a:cs typeface="Courier"/>
            </a:endParaRPr>
          </a:p>
          <a:p>
            <a:r>
              <a:rPr lang="en-US" dirty="0" smtClean="0">
                <a:latin typeface="Courier"/>
                <a:cs typeface="Courier"/>
              </a:rPr>
              <a:t>      )</a:t>
            </a:r>
            <a:endParaRPr lang="en-US" dirty="0">
              <a:latin typeface="Courier"/>
              <a:cs typeface="Courier"/>
            </a:endParaRPr>
          </a:p>
          <a:p>
            <a:r>
              <a:rPr lang="en-US" dirty="0" smtClean="0">
                <a:latin typeface="Courier"/>
                <a:cs typeface="Courier"/>
              </a:rPr>
              <a:t>      notifies </a:t>
            </a:r>
            <a:r>
              <a:rPr lang="en-US" dirty="0">
                <a:solidFill>
                  <a:srgbClr val="19177C"/>
                </a:solidFill>
                <a:latin typeface="Courier"/>
                <a:cs typeface="Courier"/>
              </a:rPr>
              <a:t>:restart, </a:t>
            </a:r>
            <a:r>
              <a:rPr lang="en-US" dirty="0">
                <a:solidFill>
                  <a:srgbClr val="BA2121"/>
                </a:solidFill>
                <a:latin typeface="Courier"/>
                <a:cs typeface="Courier"/>
              </a:rPr>
              <a:t>"service[w3svc]"</a:t>
            </a:r>
          </a:p>
          <a:p>
            <a:r>
              <a:rPr lang="en-US" dirty="0" smtClean="0">
                <a:latin typeface="Courier"/>
                <a:cs typeface="Courier"/>
              </a:rPr>
              <a:t>    </a:t>
            </a:r>
            <a:r>
              <a:rPr lang="en-US" b="1" dirty="0">
                <a:solidFill>
                  <a:srgbClr val="008000"/>
                </a:solidFill>
                <a:latin typeface="Courier"/>
                <a:cs typeface="Courier"/>
              </a:rPr>
              <a:t>end</a:t>
            </a:r>
          </a:p>
          <a:p>
            <a:r>
              <a:rPr lang="en-US" b="1" dirty="0" smtClean="0">
                <a:solidFill>
                  <a:srgbClr val="008000"/>
                </a:solidFill>
                <a:latin typeface="Courier"/>
                <a:cs typeface="Courier"/>
              </a:rPr>
              <a:t>  end</a:t>
            </a:r>
            <a:endParaRPr lang="en-US" dirty="0">
              <a:latin typeface="Courier"/>
              <a:cs typeface="Courier"/>
            </a:endParaRPr>
          </a:p>
        </p:txBody>
      </p:sp>
      <p:sp>
        <p:nvSpPr>
          <p:cNvPr id="5" name="Rectangle 9"/>
          <p:cNvSpPr>
            <a:spLocks/>
          </p:cNvSpPr>
          <p:nvPr/>
        </p:nvSpPr>
        <p:spPr bwMode="auto">
          <a:xfrm>
            <a:off x="72" y="1536700"/>
            <a:ext cx="14123109" cy="2166620"/>
          </a:xfrm>
          <a:prstGeom prst="rect">
            <a:avLst/>
          </a:prstGeom>
          <a:solidFill>
            <a:srgbClr val="FFFFFF">
              <a:alpha val="59999"/>
            </a:srgbClr>
          </a:solidFill>
          <a:ln>
            <a:noFill/>
          </a:ln>
          <a:extLst>
            <a:ext uri="{91240B29-F687-4f45-9708-019B960494DF}">
              <a14:hiddenLine xmlns:a14="http://schemas.microsoft.com/office/drawing/2010/main" w="63500">
                <a:solidFill>
                  <a:srgbClr val="FD9A00">
                    <a:alpha val="59999"/>
                  </a:srgbClr>
                </a:solidFill>
                <a:miter lim="800000"/>
                <a:headEnd/>
                <a:tailEnd/>
              </a14:hiddenLine>
            </a:ext>
          </a:extLst>
        </p:spPr>
        <p:txBody>
          <a:bodyPr lIns="0" tIns="0" rIns="0" bIns="0"/>
          <a:lstStyle/>
          <a:p>
            <a:pPr algn="ctr"/>
            <a:endParaRPr lang="en-US"/>
          </a:p>
        </p:txBody>
      </p:sp>
    </p:spTree>
    <p:extLst>
      <p:ext uri="{BB962C8B-B14F-4D97-AF65-F5344CB8AC3E}">
        <p14:creationId xmlns:p14="http://schemas.microsoft.com/office/powerpoint/2010/main" val="1527255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1"/>
          <p:cNvSpPr>
            <a:spLocks noGrp="1" noChangeArrowheads="1"/>
          </p:cNvSpPr>
          <p:nvPr>
            <p:ph type="title"/>
          </p:nvPr>
        </p:nvSpPr>
        <p:spPr/>
        <p:txBody>
          <a:bodyPr/>
          <a:lstStyle/>
          <a:p>
            <a:pPr eaLnBrk="1" hangingPunct="1">
              <a:defRPr/>
            </a:pPr>
            <a:r>
              <a:rPr lang="en-US" smtClean="0">
                <a:sym typeface="Rockwell" charset="0"/>
              </a:rPr>
              <a:t>Template Variables</a:t>
            </a:r>
          </a:p>
        </p:txBody>
      </p:sp>
      <p:sp>
        <p:nvSpPr>
          <p:cNvPr id="279555" name="Rectangle 2"/>
          <p:cNvSpPr>
            <a:spLocks noGrp="1" noChangeArrowheads="1"/>
          </p:cNvSpPr>
          <p:nvPr>
            <p:ph type="body" idx="1"/>
          </p:nvPr>
        </p:nvSpPr>
        <p:spPr/>
        <p:txBody>
          <a:bodyPr/>
          <a:lstStyle/>
          <a:p>
            <a:pPr marL="749300" eaLnBrk="1" hangingPunct="1"/>
            <a:r>
              <a:rPr lang="en-US" smtClean="0"/>
              <a:t>Not all data you might need in a template is necessarily node attributes</a:t>
            </a:r>
          </a:p>
          <a:p>
            <a:pPr marL="749300" eaLnBrk="1" hangingPunct="1"/>
            <a:r>
              <a:rPr lang="en-US" smtClean="0"/>
              <a:t>The </a:t>
            </a:r>
            <a:r>
              <a:rPr lang="en-US" b="1" smtClean="0"/>
              <a:t>variables</a:t>
            </a:r>
            <a:r>
              <a:rPr lang="en-US" smtClean="0"/>
              <a:t> parameter lets you pass in custom data for use in a template</a:t>
            </a:r>
          </a:p>
        </p:txBody>
      </p:sp>
    </p:spTree>
    <p:extLst>
      <p:ext uri="{BB962C8B-B14F-4D97-AF65-F5344CB8AC3E}">
        <p14:creationId xmlns:p14="http://schemas.microsoft.com/office/powerpoint/2010/main" val="103653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2"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38243"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4"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38245"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6"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7"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8"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49"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38250"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1"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2"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3"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4"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38255"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38256" name="Rectangle 16"/>
          <p:cNvSpPr>
            <a:spLocks noGrp="1" noChangeArrowheads="1"/>
          </p:cNvSpPr>
          <p:nvPr>
            <p:ph type="title"/>
          </p:nvPr>
        </p:nvSpPr>
        <p:spPr>
          <a:ln/>
        </p:spPr>
        <p:txBody>
          <a:bodyPr/>
          <a:lstStyle/>
          <a:p>
            <a:r>
              <a:rPr lang="en-US"/>
              <a:t>Now we need a caching layer</a:t>
            </a:r>
          </a:p>
        </p:txBody>
      </p:sp>
    </p:spTree>
    <p:extLst>
      <p:ext uri="{BB962C8B-B14F-4D97-AF65-F5344CB8AC3E}">
        <p14:creationId xmlns:p14="http://schemas.microsoft.com/office/powerpoint/2010/main" val="1510760189"/>
      </p:ext>
    </p:extLst>
  </p:cSld>
  <p:clrMapOvr>
    <a:masterClrMapping/>
  </p:clrMapOvr>
  <p:transition xmlns:p14="http://schemas.microsoft.com/office/powerpoint/2010/mai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5" name="Rectangle 1"/>
          <p:cNvSpPr>
            <a:spLocks noGrp="1" noChangeArrowheads="1"/>
          </p:cNvSpPr>
          <p:nvPr>
            <p:ph type="title"/>
          </p:nvPr>
        </p:nvSpPr>
        <p:spPr/>
        <p:txBody>
          <a:bodyPr/>
          <a:lstStyle/>
          <a:p>
            <a:pPr eaLnBrk="1" hangingPunct="1">
              <a:defRPr/>
            </a:pPr>
            <a:r>
              <a:rPr lang="en-US">
                <a:sym typeface="Arial Bold" charset="0"/>
              </a:rPr>
              <a:t>Notifications </a:t>
            </a:r>
          </a:p>
        </p:txBody>
      </p:sp>
      <p:sp>
        <p:nvSpPr>
          <p:cNvPr id="286723" name="Rectangle 2"/>
          <p:cNvSpPr>
            <a:spLocks noGrp="1" noChangeArrowheads="1"/>
          </p:cNvSpPr>
          <p:nvPr>
            <p:ph type="body" idx="1"/>
          </p:nvPr>
        </p:nvSpPr>
        <p:spPr>
          <a:xfrm>
            <a:off x="1270196" y="3276600"/>
            <a:ext cx="13793548" cy="5486400"/>
          </a:xfrm>
        </p:spPr>
        <p:txBody>
          <a:bodyPr/>
          <a:lstStyle/>
          <a:p>
            <a:pPr marL="571500" indent="-571500" eaLnBrk="1" hangingPunct="1">
              <a:buFont typeface="Arial" pitchFamily="34" charset="0"/>
              <a:buChar char="•"/>
            </a:pPr>
            <a:r>
              <a:rPr lang="en-US" sz="4000" dirty="0" smtClean="0"/>
              <a:t>Resource Notifications in Chef are used to trigger an action on a resource when the current resources actions are successful.</a:t>
            </a:r>
          </a:p>
          <a:p>
            <a:pPr marL="571500" indent="-571500" eaLnBrk="1" hangingPunct="1">
              <a:spcBef>
                <a:spcPts val="1038"/>
              </a:spcBef>
              <a:buFont typeface="Arial" pitchFamily="34" charset="0"/>
              <a:buChar char="•"/>
            </a:pPr>
            <a:r>
              <a:rPr lang="en-US" sz="4000" dirty="0" smtClean="0"/>
              <a:t>“If we delete the site, restart </a:t>
            </a:r>
            <a:r>
              <a:rPr lang="en-US" sz="4000" dirty="0" err="1" smtClean="0"/>
              <a:t>iis</a:t>
            </a:r>
            <a:r>
              <a:rPr lang="en-US" sz="4000" dirty="0" smtClean="0"/>
              <a:t>”</a:t>
            </a:r>
          </a:p>
          <a:p>
            <a:pPr marL="571500" indent="-571500" eaLnBrk="1" hangingPunct="1">
              <a:spcBef>
                <a:spcPts val="1038"/>
              </a:spcBef>
              <a:buFont typeface="Arial" pitchFamily="34" charset="0"/>
              <a:buChar char="•"/>
            </a:pPr>
            <a:r>
              <a:rPr lang="en-US" sz="4000" dirty="0" smtClean="0"/>
              <a:t>The first argument is an action, and the second argument is the string representation of a given resource</a:t>
            </a:r>
          </a:p>
          <a:p>
            <a:pPr marL="571500" indent="-571500" eaLnBrk="1" hangingPunct="1">
              <a:spcBef>
                <a:spcPts val="1038"/>
              </a:spcBef>
              <a:buFont typeface="Arial" pitchFamily="34" charset="0"/>
              <a:buChar char="•"/>
            </a:pPr>
            <a:r>
              <a:rPr lang="en-US" sz="4000" dirty="0" smtClean="0"/>
              <a:t>Like not_if and only_if, </a:t>
            </a:r>
            <a:r>
              <a:rPr lang="en-US" sz="4000" dirty="0" smtClean="0">
                <a:latin typeface="Arial Bold" pitchFamily="34" charset="0"/>
                <a:cs typeface="Arial Bold" pitchFamily="34" charset="0"/>
                <a:sym typeface="Arial Bold" pitchFamily="34" charset="0"/>
              </a:rPr>
              <a:t>notifies</a:t>
            </a:r>
            <a:r>
              <a:rPr lang="en-US" sz="4000" dirty="0" smtClean="0"/>
              <a:t> is a resource </a:t>
            </a:r>
            <a:r>
              <a:rPr lang="en-US" sz="4000" dirty="0" err="1" smtClean="0"/>
              <a:t>metaparameter</a:t>
            </a:r>
            <a:r>
              <a:rPr lang="en-US" sz="4000" dirty="0" smtClean="0"/>
              <a:t> - any resource can notify any other</a:t>
            </a:r>
          </a:p>
        </p:txBody>
      </p:sp>
      <p:sp>
        <p:nvSpPr>
          <p:cNvPr id="286724" name="Rectangle 3"/>
          <p:cNvSpPr>
            <a:spLocks/>
          </p:cNvSpPr>
          <p:nvPr/>
        </p:nvSpPr>
        <p:spPr bwMode="auto">
          <a:xfrm>
            <a:off x="825582" y="1854200"/>
            <a:ext cx="14606426" cy="11938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p>
            <a:pPr marL="0" lvl="4"/>
            <a:r>
              <a:rPr lang="en-US" sz="4800" dirty="0">
                <a:latin typeface="Courier"/>
                <a:cs typeface="Courier"/>
              </a:rPr>
              <a:t> notifies </a:t>
            </a:r>
            <a:r>
              <a:rPr lang="en-US" sz="4800" dirty="0">
                <a:solidFill>
                  <a:srgbClr val="19177C"/>
                </a:solidFill>
                <a:latin typeface="Courier"/>
                <a:cs typeface="Courier"/>
              </a:rPr>
              <a:t>:restart, </a:t>
            </a:r>
            <a:r>
              <a:rPr lang="en-US" sz="4800" dirty="0">
                <a:solidFill>
                  <a:srgbClr val="BA2121"/>
                </a:solidFill>
                <a:latin typeface="Courier"/>
                <a:cs typeface="Courier"/>
              </a:rPr>
              <a:t>"service[w3svc]"</a:t>
            </a:r>
            <a:endParaRPr lang="en-US" sz="4800" dirty="0">
              <a:solidFill>
                <a:srgbClr val="A40800"/>
              </a:solidFill>
              <a:latin typeface="Courier"/>
              <a:ea typeface="Courier"/>
              <a:cs typeface="Courier"/>
              <a:sym typeface="Courier"/>
            </a:endParaRPr>
          </a:p>
        </p:txBody>
      </p:sp>
    </p:spTree>
    <p:extLst>
      <p:ext uri="{BB962C8B-B14F-4D97-AF65-F5344CB8AC3E}">
        <p14:creationId xmlns:p14="http://schemas.microsoft.com/office/powerpoint/2010/main" val="1800471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1"/>
          <p:cNvSpPr>
            <a:spLocks noGrp="1" noChangeArrowheads="1"/>
          </p:cNvSpPr>
          <p:nvPr>
            <p:ph type="title"/>
          </p:nvPr>
        </p:nvSpPr>
        <p:spPr/>
        <p:txBody>
          <a:bodyPr/>
          <a:lstStyle/>
          <a:p>
            <a:pPr eaLnBrk="1" hangingPunct="1">
              <a:defRPr/>
            </a:pPr>
            <a:r>
              <a:rPr lang="en-US" sz="4000" dirty="0" smtClean="0">
                <a:sym typeface="Rockwell" charset="0"/>
              </a:rPr>
              <a:t>Exercise: Add a file resource to set the permissions on the Default.htm files</a:t>
            </a:r>
            <a:endParaRPr lang="en-US" dirty="0" smtClean="0">
              <a:sym typeface="Rockwell" charset="0"/>
            </a:endParaRPr>
          </a:p>
        </p:txBody>
      </p:sp>
      <p:sp>
        <p:nvSpPr>
          <p:cNvPr id="446466" name="Rectangle 2"/>
          <p:cNvSpPr>
            <a:spLocks/>
          </p:cNvSpPr>
          <p:nvPr/>
        </p:nvSpPr>
        <p:spPr bwMode="auto">
          <a:xfrm>
            <a:off x="3213490" y="7099300"/>
            <a:ext cx="8306612"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Don’t forget the last </a:t>
            </a:r>
            <a:r>
              <a:rPr lang="en-US" b="1" dirty="0">
                <a:solidFill>
                  <a:srgbClr val="222321"/>
                </a:solidFill>
                <a:latin typeface="Arial"/>
                <a:cs typeface="Arial"/>
                <a:sym typeface="Rockwell" pitchFamily="18" charset="0"/>
              </a:rPr>
              <a:t>end</a:t>
            </a:r>
            <a:endParaRPr lang="en-US" dirty="0">
              <a:solidFill>
                <a:srgbClr val="222321"/>
              </a:solidFill>
              <a:latin typeface="Arial"/>
              <a:cs typeface="Arial"/>
              <a:sym typeface="Rockwell" pitchFamily="18" charset="0"/>
            </a:endParaRPr>
          </a:p>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Delete the rest of the lines below</a:t>
            </a:r>
          </a:p>
        </p:txBody>
      </p:sp>
      <p:sp>
        <p:nvSpPr>
          <p:cNvPr id="282629" name="Oval 4"/>
          <p:cNvSpPr>
            <a:spLocks/>
          </p:cNvSpPr>
          <p:nvPr/>
        </p:nvSpPr>
        <p:spPr bwMode="auto">
          <a:xfrm>
            <a:off x="280266" y="6324600"/>
            <a:ext cx="2464040" cy="850900"/>
          </a:xfrm>
          <a:prstGeom prst="ellipse">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8" name="Rectangle 1"/>
          <p:cNvSpPr>
            <a:spLocks/>
          </p:cNvSpPr>
          <p:nvPr/>
        </p:nvSpPr>
        <p:spPr bwMode="auto">
          <a:xfrm>
            <a:off x="825572" y="1854200"/>
            <a:ext cx="14605000"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marL="342900" indent="-342900"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eaLnBrk="0" hangingPunct="0">
              <a:spcBef>
                <a:spcPts val="1200"/>
              </a:spcBef>
              <a:defRPr sz="4800">
                <a:solidFill>
                  <a:schemeClr val="tx1"/>
                </a:solidFill>
                <a:latin typeface="Courier"/>
                <a:ea typeface="ヒラギノ角ゴ ProN W3"/>
                <a:cs typeface="ヒラギノ角ゴ ProN W3"/>
                <a:sym typeface="Courier"/>
              </a:defRPr>
            </a:lvl5pPr>
            <a:lvl6pPr marL="4572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9144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1371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18288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spcBef>
                <a:spcPts val="0"/>
              </a:spcBef>
            </a:pPr>
            <a:r>
              <a:rPr lang="en-US" sz="3200" dirty="0">
                <a:latin typeface="Inconsolata"/>
              </a:rPr>
              <a:t> </a:t>
            </a:r>
            <a:r>
              <a:rPr lang="en-US" sz="3200" dirty="0" smtClean="0">
                <a:latin typeface="Inconsolata"/>
              </a:rPr>
              <a:t>      </a:t>
            </a:r>
            <a:r>
              <a:rPr lang="en-US" sz="3200" dirty="0" smtClean="0">
                <a:latin typeface="Consolas" panose="020B0609020204030204" pitchFamily="49" charset="0"/>
                <a:cs typeface="Consolas" panose="020B0609020204030204" pitchFamily="49" charset="0"/>
              </a:rPr>
              <a:t>template </a:t>
            </a:r>
            <a:r>
              <a:rPr lang="en-US" sz="3200" dirty="0">
                <a:solidFill>
                  <a:srgbClr val="BA2121"/>
                </a:solidFill>
                <a:latin typeface="Consolas" panose="020B0609020204030204" pitchFamily="49" charset="0"/>
                <a:cs typeface="Consolas" panose="020B0609020204030204" pitchFamily="49" charset="0"/>
              </a:rPr>
              <a:t>"</a:t>
            </a:r>
            <a:r>
              <a:rPr lang="en-US" sz="3200" b="1" dirty="0">
                <a:solidFill>
                  <a:srgbClr val="BB6688"/>
                </a:solidFill>
                <a:latin typeface="Consolas" panose="020B0609020204030204" pitchFamily="49" charset="0"/>
                <a:cs typeface="Consolas" panose="020B0609020204030204" pitchFamily="49" charset="0"/>
              </a:rPr>
              <a:t>#{</a:t>
            </a:r>
            <a:r>
              <a:rPr lang="en-US" sz="3200" b="1" dirty="0" err="1" smtClean="0">
                <a:solidFill>
                  <a:srgbClr val="BB6688"/>
                </a:solidFill>
                <a:latin typeface="Consolas" panose="020B0609020204030204" pitchFamily="49" charset="0"/>
                <a:cs typeface="Consolas" panose="020B0609020204030204" pitchFamily="49" charset="0"/>
              </a:rPr>
              <a:t>site_dir</a:t>
            </a:r>
            <a:r>
              <a:rPr lang="en-US" sz="3200" b="1" dirty="0" smtClean="0">
                <a:solidFill>
                  <a:srgbClr val="BB6688"/>
                </a:solidFill>
                <a:latin typeface="Consolas" panose="020B0609020204030204" pitchFamily="49" charset="0"/>
                <a:cs typeface="Consolas" panose="020B0609020204030204" pitchFamily="49" charset="0"/>
              </a:rPr>
              <a:t>}</a:t>
            </a:r>
            <a:r>
              <a:rPr lang="en-US" sz="3200" b="1" dirty="0" smtClean="0">
                <a:solidFill>
                  <a:srgbClr val="BB6622"/>
                </a:solidFill>
                <a:latin typeface="Consolas" panose="020B0609020204030204" pitchFamily="49" charset="0"/>
                <a:cs typeface="Consolas" panose="020B0609020204030204" pitchFamily="49" charset="0"/>
              </a:rPr>
              <a:t>\\</a:t>
            </a:r>
            <a:r>
              <a:rPr lang="en-US" sz="3200" b="1" dirty="0">
                <a:solidFill>
                  <a:srgbClr val="BA2121"/>
                </a:solidFill>
                <a:latin typeface="Consolas" panose="020B0609020204030204" pitchFamily="49" charset="0"/>
                <a:cs typeface="Consolas" panose="020B0609020204030204" pitchFamily="49" charset="0"/>
              </a:rPr>
              <a:t>Default.htm" </a:t>
            </a:r>
            <a:r>
              <a:rPr lang="en-US" sz="3200" b="1" dirty="0">
                <a:solidFill>
                  <a:srgbClr val="008000"/>
                </a:solidFill>
                <a:latin typeface="Consolas" panose="020B0609020204030204" pitchFamily="49" charset="0"/>
                <a:cs typeface="Consolas" panose="020B0609020204030204" pitchFamily="49" charset="0"/>
              </a:rPr>
              <a:t>do</a:t>
            </a:r>
          </a:p>
          <a:p>
            <a:pPr>
              <a:spcBef>
                <a:spcPts val="0"/>
              </a:spcBef>
            </a:pPr>
            <a:r>
              <a:rPr lang="en-US" sz="3200" dirty="0">
                <a:latin typeface="Consolas" panose="020B0609020204030204" pitchFamily="49" charset="0"/>
                <a:cs typeface="Consolas" panose="020B0609020204030204" pitchFamily="49" charset="0"/>
              </a:rPr>
              <a:t>        source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Default.htm.erb</a:t>
            </a:r>
            <a:r>
              <a:rPr lang="en-US" sz="3200" dirty="0">
                <a:solidFill>
                  <a:srgbClr val="BA2121"/>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rights </a:t>
            </a:r>
            <a:r>
              <a:rPr lang="en-US" sz="3200" dirty="0" smtClean="0">
                <a:solidFill>
                  <a:srgbClr val="19177C"/>
                </a:solidFill>
                <a:latin typeface="Consolas" panose="020B0609020204030204" pitchFamily="49" charset="0"/>
                <a:cs typeface="Consolas" panose="020B0609020204030204" pitchFamily="49" charset="0"/>
              </a:rPr>
              <a:t>:read, </a:t>
            </a:r>
            <a:r>
              <a:rPr lang="en-US" sz="3200" dirty="0">
                <a:solidFill>
                  <a:srgbClr val="BA2121"/>
                </a:solidFill>
                <a:latin typeface="Consolas" panose="020B0609020204030204" pitchFamily="49" charset="0"/>
                <a:cs typeface="Consolas" panose="020B0609020204030204" pitchFamily="49" charset="0"/>
              </a:rPr>
              <a:t>"Everyone"</a:t>
            </a:r>
          </a:p>
          <a:p>
            <a:pPr>
              <a:spcBef>
                <a:spcPts val="0"/>
              </a:spcBef>
            </a:pPr>
            <a:r>
              <a:rPr lang="en-US" sz="3200" dirty="0">
                <a:latin typeface="Consolas" panose="020B0609020204030204" pitchFamily="49" charset="0"/>
                <a:cs typeface="Consolas" panose="020B0609020204030204" pitchFamily="49" charset="0"/>
              </a:rPr>
              <a:t>        variables(</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a:t>
            </a:r>
            <a:r>
              <a:rPr lang="en-US" sz="3200" dirty="0" err="1">
                <a:solidFill>
                  <a:srgbClr val="19177C"/>
                </a:solidFill>
                <a:latin typeface="Consolas" panose="020B0609020204030204" pitchFamily="49" charset="0"/>
                <a:cs typeface="Consolas" panose="020B0609020204030204" pitchFamily="49" charset="0"/>
              </a:rPr>
              <a:t>site_name</a:t>
            </a:r>
            <a:r>
              <a:rPr lang="en-US" sz="3200" dirty="0">
                <a:solidFill>
                  <a:srgbClr val="19177C"/>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r>
              <a:rPr lang="en-US" sz="3200" dirty="0" err="1">
                <a:solidFill>
                  <a:srgbClr val="666666"/>
                </a:solidFill>
                <a:latin typeface="Consolas" panose="020B0609020204030204" pitchFamily="49" charset="0"/>
                <a:cs typeface="Consolas" panose="020B0609020204030204" pitchFamily="49" charset="0"/>
              </a:rPr>
              <a:t>site_name</a:t>
            </a:r>
            <a:r>
              <a:rPr lang="en-US" sz="3200" dirty="0">
                <a:solidFill>
                  <a:srgbClr val="666666"/>
                </a:solidFill>
                <a:latin typeface="Consolas" panose="020B0609020204030204" pitchFamily="49" charset="0"/>
                <a:cs typeface="Consolas" panose="020B0609020204030204" pitchFamily="49" charset="0"/>
              </a:rPr>
              <a:t>,</a:t>
            </a:r>
          </a:p>
          <a:p>
            <a:pPr>
              <a:spcBef>
                <a:spcPts val="0"/>
              </a:spcBef>
            </a:pPr>
            <a:r>
              <a:rPr lang="en-US" sz="3200" dirty="0">
                <a:latin typeface="Consolas" panose="020B0609020204030204" pitchFamily="49" charset="0"/>
                <a:cs typeface="Consolas" panose="020B0609020204030204" pitchFamily="49" charset="0"/>
              </a:rPr>
              <a:t>            </a:t>
            </a:r>
            <a:r>
              <a:rPr lang="en-US" sz="3200" dirty="0">
                <a:solidFill>
                  <a:srgbClr val="19177C"/>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err="1" smtClean="0">
                <a:solidFill>
                  <a:srgbClr val="666666"/>
                </a:solidFill>
                <a:latin typeface="Consolas" panose="020B0609020204030204" pitchFamily="49" charset="0"/>
                <a:cs typeface="Consolas" panose="020B0609020204030204" pitchFamily="49" charset="0"/>
              </a:rPr>
              <a:t>site_data</a:t>
            </a:r>
            <a:r>
              <a:rPr lang="en-US" sz="3200" dirty="0" smtClean="0">
                <a:solidFill>
                  <a:srgbClr val="666666"/>
                </a:solidFill>
                <a:latin typeface="Consolas" panose="020B0609020204030204" pitchFamily="49" charset="0"/>
                <a:cs typeface="Consolas" panose="020B0609020204030204" pitchFamily="49" charset="0"/>
              </a:rPr>
              <a:t>["</a:t>
            </a:r>
            <a:r>
              <a:rPr lang="en-US" sz="3200" dirty="0" smtClean="0">
                <a:solidFill>
                  <a:srgbClr val="BA2121"/>
                </a:solidFill>
                <a:latin typeface="Consolas" panose="020B0609020204030204" pitchFamily="49" charset="0"/>
                <a:cs typeface="Consolas" panose="020B0609020204030204" pitchFamily="49" charset="0"/>
              </a:rPr>
              <a:t>port"]</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pPr>
            <a:r>
              <a:rPr lang="en-US" sz="3200" dirty="0">
                <a:latin typeface="Consolas" panose="020B0609020204030204" pitchFamily="49" charset="0"/>
                <a:cs typeface="Consolas" panose="020B0609020204030204" pitchFamily="49" charset="0"/>
              </a:rPr>
              <a:t>            )</a:t>
            </a:r>
          </a:p>
          <a:p>
            <a:pPr>
              <a:spcBef>
                <a:spcPts val="0"/>
              </a:spcBef>
            </a:pPr>
            <a:r>
              <a:rPr lang="en-US" sz="3200" dirty="0">
                <a:latin typeface="Consolas" panose="020B0609020204030204" pitchFamily="49" charset="0"/>
                <a:cs typeface="Consolas" panose="020B0609020204030204" pitchFamily="49" charset="0"/>
              </a:rPr>
              <a:t>        notifies </a:t>
            </a:r>
            <a:r>
              <a:rPr lang="en-US" sz="3200" dirty="0">
                <a:solidFill>
                  <a:srgbClr val="19177C"/>
                </a:solidFill>
                <a:latin typeface="Consolas" panose="020B0609020204030204" pitchFamily="49" charset="0"/>
                <a:cs typeface="Consolas" panose="020B0609020204030204" pitchFamily="49" charset="0"/>
              </a:rPr>
              <a:t>:restart, </a:t>
            </a:r>
            <a:r>
              <a:rPr lang="en-US" sz="3200" dirty="0">
                <a:solidFill>
                  <a:srgbClr val="BA2121"/>
                </a:solidFill>
                <a:latin typeface="Consolas" panose="020B0609020204030204" pitchFamily="49" charset="0"/>
                <a:cs typeface="Consolas" panose="020B0609020204030204" pitchFamily="49" charset="0"/>
              </a:rPr>
              <a:t>"service[w3svc</a:t>
            </a:r>
            <a:r>
              <a:rPr lang="en-US" sz="3200" dirty="0" smtClean="0">
                <a:solidFill>
                  <a:srgbClr val="BA2121"/>
                </a:solidFill>
                <a:latin typeface="Consolas" panose="020B0609020204030204" pitchFamily="49" charset="0"/>
                <a:cs typeface="Consolas" panose="020B0609020204030204" pitchFamily="49" charset="0"/>
              </a:rPr>
              <a:t>]"</a:t>
            </a:r>
          </a:p>
          <a:p>
            <a:pPr>
              <a:spcBef>
                <a:spcPts val="0"/>
              </a:spcBef>
            </a:pPr>
            <a:r>
              <a:rPr lang="en-US" sz="3200" dirty="0" smtClean="0">
                <a:latin typeface="Consolas" panose="020B0609020204030204" pitchFamily="49" charset="0"/>
                <a:cs typeface="Consolas" panose="020B0609020204030204" pitchFamily="49" charset="0"/>
              </a:rPr>
              <a:t>    </a:t>
            </a:r>
            <a:r>
              <a:rPr lang="en-US" sz="3200" b="1" dirty="0" smtClean="0">
                <a:solidFill>
                  <a:srgbClr val="008000"/>
                </a:solidFill>
                <a:latin typeface="Consolas" panose="020B0609020204030204" pitchFamily="49" charset="0"/>
                <a:cs typeface="Consolas" panose="020B0609020204030204" pitchFamily="49" charset="0"/>
              </a:rPr>
              <a:t>end</a:t>
            </a:r>
          </a:p>
          <a:p>
            <a:pPr>
              <a:spcBef>
                <a:spcPts val="0"/>
              </a:spcBef>
            </a:pPr>
            <a:r>
              <a:rPr lang="en-US" sz="3200" b="1" dirty="0" smtClean="0">
                <a:solidFill>
                  <a:srgbClr val="008000"/>
                </a:solidFill>
                <a:latin typeface="Consolas" panose="020B0609020204030204" pitchFamily="49" charset="0"/>
                <a:cs typeface="Consolas" panose="020B0609020204030204" pitchFamily="49" charset="0"/>
              </a:rPr>
              <a:t>end</a:t>
            </a:r>
            <a:endParaRPr lang="en-US" altLang="en-US" sz="3200" dirty="0">
              <a:solidFill>
                <a:srgbClr val="3F691E"/>
              </a:solidFill>
              <a:latin typeface="Consolas" panose="020B0609020204030204" pitchFamily="49" charset="0"/>
              <a:ea typeface="Courier"/>
              <a:cs typeface="Consolas" panose="020B0609020204030204" pitchFamily="49" charset="0"/>
            </a:endParaRPr>
          </a:p>
        </p:txBody>
      </p:sp>
    </p:spTree>
    <p:extLst>
      <p:ext uri="{BB962C8B-B14F-4D97-AF65-F5344CB8AC3E}">
        <p14:creationId xmlns:p14="http://schemas.microsoft.com/office/powerpoint/2010/main" val="3687449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1021952" presetClass="entr" presetSubtype="38469072" fill="hold" grpId="0" nodeType="afterEffect">
                                  <p:stCondLst>
                                    <p:cond delay="0"/>
                                  </p:stCondLst>
                                  <p:iterate type="lt">
                                    <p:tmAbs val="75"/>
                                  </p:iterate>
                                  <p:childTnLst>
                                    <p:set>
                                      <p:cBhvr>
                                        <p:cTn id="6" dur="1" fill="hold">
                                          <p:stCondLst>
                                            <p:cond delay="74"/>
                                          </p:stCondLst>
                                        </p:cTn>
                                        <p:tgtEl>
                                          <p:spTgt spid="446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6" grpId="0" autoUpdateAnimBg="0"/>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89" name="Rectangle 1"/>
          <p:cNvSpPr>
            <a:spLocks noGrp="1" noChangeArrowheads="1"/>
          </p:cNvSpPr>
          <p:nvPr>
            <p:ph type="title"/>
          </p:nvPr>
        </p:nvSpPr>
        <p:spPr/>
        <p:txBody>
          <a:bodyPr/>
          <a:lstStyle/>
          <a:p>
            <a:pPr eaLnBrk="1" hangingPunct="1">
              <a:defRPr/>
            </a:pPr>
            <a:r>
              <a:rPr lang="en-US" smtClean="0">
                <a:sym typeface="Rockwell" charset="0"/>
              </a:rPr>
              <a:t>The entire recipe</a:t>
            </a:r>
          </a:p>
        </p:txBody>
      </p:sp>
      <p:sp>
        <p:nvSpPr>
          <p:cNvPr id="3" name="Rectangle 2"/>
          <p:cNvSpPr/>
          <p:nvPr/>
        </p:nvSpPr>
        <p:spPr>
          <a:xfrm>
            <a:off x="43543" y="5029205"/>
            <a:ext cx="16176171" cy="646331"/>
          </a:xfrm>
          <a:prstGeom prst="rect">
            <a:avLst/>
          </a:prstGeom>
        </p:spPr>
        <p:txBody>
          <a:bodyPr wrap="square">
            <a:spAutoFit/>
          </a:bodyPr>
          <a:lstStyle/>
          <a:p>
            <a:pPr algn="ctr"/>
            <a:r>
              <a:rPr lang="en-US" sz="3600" dirty="0">
                <a:solidFill>
                  <a:srgbClr val="BA2121"/>
                </a:solidFill>
                <a:latin typeface=""/>
              </a:rPr>
              <a:t>https://</a:t>
            </a:r>
            <a:r>
              <a:rPr lang="en-US" sz="3600" dirty="0" err="1">
                <a:solidFill>
                  <a:srgbClr val="BA2121"/>
                </a:solidFill>
                <a:latin typeface=""/>
              </a:rPr>
              <a:t>gist.github.com</a:t>
            </a:r>
            <a:r>
              <a:rPr lang="en-US" sz="3600" dirty="0">
                <a:solidFill>
                  <a:srgbClr val="BA2121"/>
                </a:solidFill>
                <a:latin typeface=""/>
              </a:rPr>
              <a:t>/</a:t>
            </a:r>
            <a:r>
              <a:rPr lang="en-US" sz="3600" dirty="0" err="1">
                <a:solidFill>
                  <a:srgbClr val="BA2121"/>
                </a:solidFill>
                <a:latin typeface=""/>
              </a:rPr>
              <a:t>smurawski</a:t>
            </a:r>
            <a:r>
              <a:rPr lang="en-US" sz="3600" dirty="0">
                <a:solidFill>
                  <a:srgbClr val="BA2121"/>
                </a:solidFill>
                <a:latin typeface=""/>
              </a:rPr>
              <a:t>/ae9187fb8a5fcedc5ee2</a:t>
            </a:r>
          </a:p>
        </p:txBody>
      </p:sp>
    </p:spTree>
    <p:extLst>
      <p:ext uri="{BB962C8B-B14F-4D97-AF65-F5344CB8AC3E}">
        <p14:creationId xmlns:p14="http://schemas.microsoft.com/office/powerpoint/2010/main" val="345822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8513" name="Rectangle 1"/>
          <p:cNvSpPr>
            <a:spLocks noGrp="1" noChangeArrowheads="1"/>
          </p:cNvSpPr>
          <p:nvPr>
            <p:ph type="title"/>
          </p:nvPr>
        </p:nvSpPr>
        <p:spPr/>
        <p:txBody>
          <a:bodyPr/>
          <a:lstStyle/>
          <a:p>
            <a:pPr eaLnBrk="1" hangingPunct="1">
              <a:defRPr/>
            </a:pPr>
            <a:r>
              <a:rPr lang="en-US" sz="4400" dirty="0" smtClean="0">
                <a:sym typeface="Rockwell" charset="0"/>
              </a:rPr>
              <a:t>Exercise: </a:t>
            </a:r>
            <a:r>
              <a:rPr lang="en-US" sz="4400" dirty="0">
                <a:sym typeface="Rockwell" charset="0"/>
              </a:rPr>
              <a:t>A</a:t>
            </a:r>
            <a:r>
              <a:rPr lang="en-US" sz="4400" dirty="0" smtClean="0">
                <a:sym typeface="Rockwell" charset="0"/>
              </a:rPr>
              <a:t>dd </a:t>
            </a:r>
            <a:r>
              <a:rPr lang="en-US" sz="4400" dirty="0" err="1" smtClean="0">
                <a:sym typeface="Rockwell" charset="0"/>
              </a:rPr>
              <a:t>Default.htm.erb</a:t>
            </a:r>
            <a:r>
              <a:rPr lang="en-US" sz="4400" dirty="0" smtClean="0">
                <a:sym typeface="Rockwell" charset="0"/>
              </a:rPr>
              <a:t> to your templates directory </a:t>
            </a:r>
          </a:p>
        </p:txBody>
      </p:sp>
      <p:sp>
        <p:nvSpPr>
          <p:cNvPr id="284676" name="Rectangle 3"/>
          <p:cNvSpPr>
            <a:spLocks/>
          </p:cNvSpPr>
          <p:nvPr/>
        </p:nvSpPr>
        <p:spPr bwMode="auto">
          <a:xfrm>
            <a:off x="1374037" y="6451600"/>
            <a:ext cx="13118079"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marL="533400" indent="-533400">
              <a:spcBef>
                <a:spcPts val="1500"/>
              </a:spcBef>
              <a:buClr>
                <a:srgbClr val="C15332"/>
              </a:buClr>
              <a:buSzPct val="171000"/>
              <a:buFont typeface="Rockwell" pitchFamily="18" charset="0"/>
              <a:buChar char="•"/>
            </a:pPr>
            <a:r>
              <a:rPr lang="en-US" dirty="0">
                <a:solidFill>
                  <a:srgbClr val="222321"/>
                </a:solidFill>
                <a:latin typeface="Arial"/>
                <a:cs typeface="Arial"/>
                <a:sym typeface="Rockwell" pitchFamily="18" charset="0"/>
              </a:rPr>
              <a:t>Note the two </a:t>
            </a:r>
            <a:r>
              <a:rPr lang="en-US" b="1" dirty="0">
                <a:solidFill>
                  <a:srgbClr val="222321"/>
                </a:solidFill>
                <a:latin typeface="Arial"/>
                <a:cs typeface="Arial"/>
                <a:sym typeface="Rockwell" pitchFamily="18" charset="0"/>
              </a:rPr>
              <a:t>template variables</a:t>
            </a:r>
            <a:r>
              <a:rPr lang="en-US" dirty="0">
                <a:solidFill>
                  <a:srgbClr val="222321"/>
                </a:solidFill>
                <a:latin typeface="Arial"/>
                <a:cs typeface="Arial"/>
                <a:sym typeface="Rockwell" pitchFamily="18" charset="0"/>
              </a:rPr>
              <a:t> are prefixed with an </a:t>
            </a:r>
            <a:r>
              <a:rPr lang="en-US" dirty="0">
                <a:solidFill>
                  <a:srgbClr val="222321"/>
                </a:solidFill>
                <a:latin typeface="Arial"/>
                <a:ea typeface="Inconsolata"/>
                <a:cs typeface="Arial"/>
                <a:sym typeface="Inconsolata"/>
              </a:rPr>
              <a:t>@ </a:t>
            </a:r>
            <a:r>
              <a:rPr lang="en-US" dirty="0" smtClean="0">
                <a:solidFill>
                  <a:srgbClr val="222321"/>
                </a:solidFill>
                <a:latin typeface="Arial"/>
                <a:cs typeface="Arial"/>
                <a:sym typeface="Rockwell" pitchFamily="18" charset="0"/>
              </a:rPr>
              <a:t>symbol</a:t>
            </a:r>
            <a:endParaRPr lang="en-US" dirty="0">
              <a:solidFill>
                <a:srgbClr val="222321"/>
              </a:solidFill>
              <a:latin typeface="Arial"/>
              <a:cs typeface="Arial"/>
              <a:sym typeface="Rockwell" pitchFamily="18" charset="0"/>
            </a:endParaRPr>
          </a:p>
        </p:txBody>
      </p:sp>
      <p:sp>
        <p:nvSpPr>
          <p:cNvPr id="2" name="Rectangle 1"/>
          <p:cNvSpPr/>
          <p:nvPr/>
        </p:nvSpPr>
        <p:spPr>
          <a:xfrm>
            <a:off x="813594" y="2743200"/>
            <a:ext cx="14097000" cy="2677656"/>
          </a:xfrm>
          <a:prstGeom prst="rect">
            <a:avLst/>
          </a:prstGeom>
          <a:ln>
            <a:solidFill>
              <a:schemeClr val="tx1"/>
            </a:solidFill>
            <a:prstDash val="dot"/>
          </a:ln>
        </p:spPr>
        <p:txBody>
          <a:bodyPr wrap="square">
            <a:spAutoFit/>
          </a:bodyPr>
          <a:lstStyle/>
          <a:p>
            <a:r>
              <a:rPr lang="en-US" dirty="0" smtClean="0">
                <a:solidFill>
                  <a:srgbClr val="000080"/>
                </a:solidFill>
                <a:latin typeface="Consolas" panose="020B0609020204030204" pitchFamily="49" charset="0"/>
                <a:cs typeface="Consolas" panose="020B0609020204030204" pitchFamily="49" charset="0"/>
              </a:rPr>
              <a:t>&lt;html&gt;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&lt;h2&gt;</a:t>
            </a:r>
            <a:r>
              <a:rPr lang="en-US" dirty="0" smtClean="0">
                <a:latin typeface="Consolas" panose="020B0609020204030204" pitchFamily="49" charset="0"/>
                <a:cs typeface="Consolas" panose="020B0609020204030204" pitchFamily="49" charset="0"/>
              </a:rPr>
              <a:t>We love </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a:t>
            </a:r>
            <a:r>
              <a:rPr lang="en-US" dirty="0" err="1" smtClean="0">
                <a:solidFill>
                  <a:srgbClr val="008080"/>
                </a:solidFill>
                <a:latin typeface="Consolas" panose="020B0609020204030204" pitchFamily="49" charset="0"/>
                <a:cs typeface="Consolas" panose="020B0609020204030204" pitchFamily="49" charset="0"/>
              </a:rPr>
              <a:t>site_name</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solidFill>
                  <a:srgbClr val="000080"/>
                </a:solidFill>
                <a:latin typeface="Consolas" panose="020B0609020204030204" pitchFamily="49" charset="0"/>
                <a:cs typeface="Consolas" panose="020B0609020204030204" pitchFamily="49" charset="0"/>
              </a:rPr>
              <a:t>&lt;/h2&gt;</a:t>
            </a:r>
            <a:endParaRPr lang="en-US" dirty="0" smtClean="0">
              <a:latin typeface="Consolas" panose="020B0609020204030204" pitchFamily="49" charset="0"/>
              <a:cs typeface="Consolas" panose="020B0609020204030204" pitchFamily="49" charset="0"/>
            </a:endParaRPr>
          </a:p>
          <a:p>
            <a:r>
              <a:rPr lang="en-US" b="1" dirty="0" smtClean="0">
                <a:solidFill>
                  <a:srgbClr val="999999"/>
                </a:solidFill>
                <a:latin typeface="Consolas" panose="020B0609020204030204" pitchFamily="49" charset="0"/>
                <a:cs typeface="Consolas" panose="020B0609020204030204" pitchFamily="49" charset="0"/>
              </a:rPr>
              <a:t>        &lt;%=</a:t>
            </a:r>
            <a:r>
              <a:rPr lang="en-US" dirty="0" smtClean="0">
                <a:latin typeface="Consolas" panose="020B0609020204030204" pitchFamily="49" charset="0"/>
                <a:cs typeface="Consolas" panose="020B0609020204030204" pitchFamily="49" charset="0"/>
              </a:rPr>
              <a:t> </a:t>
            </a:r>
            <a:r>
              <a:rPr lang="en-US" dirty="0" smtClean="0">
                <a:solidFill>
                  <a:srgbClr val="333333"/>
                </a:solidFill>
                <a:latin typeface="Consolas" panose="020B0609020204030204" pitchFamily="49" charset="0"/>
                <a:cs typeface="Consolas" panose="020B0609020204030204" pitchFamily="49" charset="0"/>
              </a:rPr>
              <a:t>node</a:t>
            </a:r>
            <a:r>
              <a:rPr lang="en-US" b="1" dirty="0" smtClean="0">
                <a:latin typeface="Consolas" panose="020B0609020204030204" pitchFamily="49" charset="0"/>
                <a:cs typeface="Consolas" panose="020B0609020204030204" pitchFamily="49" charset="0"/>
              </a:rPr>
              <a:t>["</a:t>
            </a:r>
            <a:r>
              <a:rPr lang="en-US" dirty="0" err="1" smtClean="0">
                <a:solidFill>
                  <a:srgbClr val="DD1144"/>
                </a:solidFill>
                <a:latin typeface="Consolas" panose="020B0609020204030204" pitchFamily="49" charset="0"/>
                <a:cs typeface="Consolas" panose="020B0609020204030204" pitchFamily="49" charset="0"/>
              </a:rPr>
              <a:t>ipaddress</a:t>
            </a:r>
            <a:r>
              <a:rPr lang="en-US" dirty="0" smtClean="0">
                <a:solidFill>
                  <a:srgbClr val="DD1144"/>
                </a:solidFill>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r>
              <a:rPr lang="en-US" dirty="0" smtClean="0">
                <a:latin typeface="Consolas" panose="020B0609020204030204" pitchFamily="49" charset="0"/>
                <a:cs typeface="Consolas" panose="020B0609020204030204" pitchFamily="49" charset="0"/>
              </a:rPr>
              <a:t>:</a:t>
            </a:r>
            <a:r>
              <a:rPr lang="en-US" b="1" dirty="0" smtClean="0">
                <a:solidFill>
                  <a:srgbClr val="999999"/>
                </a:solidFill>
                <a:latin typeface="Consolas" panose="020B0609020204030204" pitchFamily="49" charset="0"/>
                <a:cs typeface="Consolas" panose="020B0609020204030204" pitchFamily="49" charset="0"/>
              </a:rPr>
              <a:t>&lt;%=</a:t>
            </a:r>
            <a:r>
              <a:rPr lang="en-US" dirty="0" smtClean="0">
                <a:latin typeface="Consolas" panose="020B0609020204030204" pitchFamily="49" charset="0"/>
                <a:cs typeface="Consolas" panose="020B0609020204030204" pitchFamily="49" charset="0"/>
              </a:rPr>
              <a:t> </a:t>
            </a:r>
            <a:r>
              <a:rPr lang="en-US" dirty="0" smtClean="0">
                <a:solidFill>
                  <a:srgbClr val="008080"/>
                </a:solidFill>
                <a:latin typeface="Consolas" panose="020B0609020204030204" pitchFamily="49" charset="0"/>
                <a:cs typeface="Consolas" panose="020B0609020204030204" pitchFamily="49" charset="0"/>
              </a:rPr>
              <a:t>@port</a:t>
            </a:r>
            <a:r>
              <a:rPr lang="en-US" dirty="0" smtClean="0">
                <a:latin typeface="Consolas" panose="020B0609020204030204" pitchFamily="49" charset="0"/>
                <a:cs typeface="Consolas" panose="020B0609020204030204" pitchFamily="49" charset="0"/>
              </a:rPr>
              <a:t> </a:t>
            </a:r>
            <a:r>
              <a:rPr lang="en-US" b="1" dirty="0" smtClean="0">
                <a:solidFill>
                  <a:srgbClr val="999999"/>
                </a:solidFill>
                <a:latin typeface="Consolas" panose="020B0609020204030204" pitchFamily="49" charset="0"/>
                <a:cs typeface="Consolas" panose="020B0609020204030204" pitchFamily="49" charset="0"/>
              </a:rPr>
              <a:t>%&gt;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    &lt;/body&gt;</a:t>
            </a:r>
            <a:endParaRPr lang="en-US" dirty="0" smtClean="0">
              <a:latin typeface="Consolas" panose="020B0609020204030204" pitchFamily="49" charset="0"/>
              <a:cs typeface="Consolas" panose="020B0609020204030204" pitchFamily="49" charset="0"/>
            </a:endParaRPr>
          </a:p>
          <a:p>
            <a:r>
              <a:rPr lang="en-US" dirty="0" smtClean="0">
                <a:solidFill>
                  <a:srgbClr val="000080"/>
                </a:solidFill>
                <a:latin typeface="Consolas" panose="020B0609020204030204" pitchFamily="49" charset="0"/>
                <a:cs typeface="Consolas" panose="020B0609020204030204" pitchFamily="49" charset="0"/>
              </a:rPr>
              <a:t>&lt;/html&gt;</a:t>
            </a:r>
            <a:endParaRPr lang="en-US" dirty="0">
              <a:latin typeface="Consolas" panose="020B0609020204030204" pitchFamily="49" charset="0"/>
              <a:cs typeface="Consolas" panose="020B0609020204030204" pitchFamily="49" charset="0"/>
            </a:endParaRPr>
          </a:p>
        </p:txBody>
      </p:sp>
      <p:sp>
        <p:nvSpPr>
          <p:cNvPr id="6" name="Rectangle 2"/>
          <p:cNvSpPr>
            <a:spLocks/>
          </p:cNvSpPr>
          <p:nvPr/>
        </p:nvSpPr>
        <p:spPr bwMode="auto">
          <a:xfrm>
            <a:off x="813595" y="1689100"/>
            <a:ext cx="33528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dirty="0">
                <a:solidFill>
                  <a:schemeClr val="tx1"/>
                </a:solidFill>
                <a:latin typeface="Courier"/>
                <a:ea typeface="Courier"/>
                <a:cs typeface="Courier"/>
                <a:sym typeface="Courier"/>
              </a:rPr>
              <a:t>OPEN IN EDITOR:</a:t>
            </a:r>
          </a:p>
        </p:txBody>
      </p:sp>
      <p:sp>
        <p:nvSpPr>
          <p:cNvPr id="7" name="Rectangle 3"/>
          <p:cNvSpPr>
            <a:spLocks/>
          </p:cNvSpPr>
          <p:nvPr/>
        </p:nvSpPr>
        <p:spPr bwMode="auto">
          <a:xfrm>
            <a:off x="4013994" y="1600200"/>
            <a:ext cx="1224359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sz="3000" dirty="0" smtClean="0">
                <a:latin typeface="Courier"/>
              </a:rPr>
              <a:t>cookbooks\</a:t>
            </a:r>
            <a:r>
              <a:rPr lang="en-US" sz="3000" dirty="0" err="1" smtClean="0">
                <a:latin typeface="Courier"/>
              </a:rPr>
              <a:t>iis_demo</a:t>
            </a:r>
            <a:r>
              <a:rPr lang="en-US" sz="3000" dirty="0" smtClean="0">
                <a:latin typeface="Courier"/>
              </a:rPr>
              <a:t>\templates\default\</a:t>
            </a:r>
            <a:r>
              <a:rPr lang="en-US" sz="3000" dirty="0" err="1" smtClean="0">
                <a:latin typeface="Courier"/>
              </a:rPr>
              <a:t>Default.htm.erb</a:t>
            </a:r>
            <a:endParaRPr lang="en-US" sz="3000" dirty="0">
              <a:latin typeface="Courier"/>
            </a:endParaRPr>
          </a:p>
        </p:txBody>
      </p:sp>
    </p:spTree>
    <p:extLst>
      <p:ext uri="{BB962C8B-B14F-4D97-AF65-F5344CB8AC3E}">
        <p14:creationId xmlns:p14="http://schemas.microsoft.com/office/powerpoint/2010/main" val="1239705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upload </a:t>
            </a:r>
            <a:r>
              <a:rPr lang="en-US" sz="4800" dirty="0" err="1" smtClean="0">
                <a:solidFill>
                  <a:srgbClr val="FFFFFF"/>
                </a:solidFill>
                <a:latin typeface="Courier"/>
                <a:ea typeface="Courier"/>
                <a:cs typeface="Courier"/>
                <a:sym typeface="Courier"/>
              </a:rPr>
              <a:t>iis_demo</a:t>
            </a:r>
            <a:endParaRPr lang="en-US" sz="4800" dirty="0">
              <a:solidFill>
                <a:srgbClr val="FFFFFF"/>
              </a:solidFill>
              <a:latin typeface="Courier"/>
              <a:ea typeface="Courier"/>
              <a:cs typeface="Courier"/>
              <a:sym typeface="Courier"/>
            </a:endParaRPr>
          </a:p>
        </p:txBody>
      </p:sp>
      <p:sp>
        <p:nvSpPr>
          <p:cNvPr id="457730" name="Rectangle 2"/>
          <p:cNvSpPr>
            <a:spLocks noGrp="1" noChangeArrowheads="1"/>
          </p:cNvSpPr>
          <p:nvPr>
            <p:ph type="title"/>
          </p:nvPr>
        </p:nvSpPr>
        <p:spPr>
          <a:xfrm>
            <a:off x="203994" y="177800"/>
            <a:ext cx="15253513" cy="1117600"/>
          </a:xfrm>
        </p:spPr>
        <p:txBody>
          <a:bodyPr/>
          <a:lstStyle/>
          <a:p>
            <a:pPr eaLnBrk="1" hangingPunct="1">
              <a:defRPr/>
            </a:pPr>
            <a:r>
              <a:rPr lang="en-US" sz="6000" dirty="0">
                <a:sym typeface="Arial Bold" charset="0"/>
              </a:rPr>
              <a:t>Exercise: </a:t>
            </a:r>
            <a:r>
              <a:rPr lang="en-US" sz="6000" dirty="0" smtClean="0">
                <a:sym typeface="Arial Bold" charset="0"/>
              </a:rPr>
              <a:t>Upload </a:t>
            </a:r>
            <a:r>
              <a:rPr lang="en-US" sz="6000" dirty="0">
                <a:sym typeface="Arial Bold" charset="0"/>
              </a:rPr>
              <a:t>the </a:t>
            </a:r>
            <a:r>
              <a:rPr lang="en-US" sz="6000" dirty="0" err="1" smtClean="0"/>
              <a:t>iis_demo</a:t>
            </a:r>
            <a:r>
              <a:rPr lang="en-US" sz="6000" dirty="0" smtClean="0"/>
              <a:t> </a:t>
            </a:r>
            <a:r>
              <a:rPr lang="en-US" sz="6000" dirty="0" smtClean="0">
                <a:sym typeface="Arial Bold" charset="0"/>
              </a:rPr>
              <a:t>cookbook</a:t>
            </a:r>
            <a:endParaRPr lang="en-US" sz="6000" dirty="0">
              <a:sym typeface="Arial Bold" charset="0"/>
            </a:endParaRPr>
          </a:p>
        </p:txBody>
      </p:sp>
      <p:sp>
        <p:nvSpPr>
          <p:cNvPr id="301060" name="Rectangle 3"/>
          <p:cNvSpPr>
            <a:spLocks/>
          </p:cNvSpPr>
          <p:nvPr/>
        </p:nvSpPr>
        <p:spPr bwMode="auto">
          <a:xfrm>
            <a:off x="825582" y="3657600"/>
            <a:ext cx="14606426" cy="46863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4800" dirty="0">
                <a:solidFill>
                  <a:srgbClr val="FFFFFF"/>
                </a:solidFill>
                <a:latin typeface="Courier"/>
                <a:ea typeface="Courier"/>
                <a:cs typeface="Courier"/>
                <a:sym typeface="Courier"/>
              </a:rPr>
              <a:t>Uploading </a:t>
            </a:r>
            <a:r>
              <a:rPr lang="en-US" sz="4800" dirty="0" err="1" smtClean="0">
                <a:solidFill>
                  <a:srgbClr val="FFFFFF"/>
                </a:solidFill>
                <a:latin typeface="Courier"/>
                <a:ea typeface="Courier"/>
                <a:cs typeface="Courier"/>
                <a:sym typeface="Courier"/>
              </a:rPr>
              <a:t>iis_demo</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[0.2.0</a:t>
            </a:r>
            <a:r>
              <a:rPr lang="en-US" sz="4800" dirty="0" smtClean="0">
                <a:solidFill>
                  <a:srgbClr val="FFFFFF"/>
                </a:solidFill>
                <a:latin typeface="Courier"/>
                <a:ea typeface="Courier"/>
                <a:cs typeface="Courier"/>
                <a:sym typeface="Courier"/>
              </a:rPr>
              <a:t>]</a:t>
            </a:r>
          </a:p>
          <a:p>
            <a:r>
              <a:rPr lang="en-US" sz="4800" dirty="0" smtClean="0">
                <a:solidFill>
                  <a:srgbClr val="FFFFFF"/>
                </a:solidFill>
                <a:latin typeface="Courier"/>
                <a:ea typeface="Courier"/>
                <a:cs typeface="Courier"/>
                <a:sym typeface="Courier"/>
              </a:rPr>
              <a:t>Uploaded </a:t>
            </a:r>
            <a:r>
              <a:rPr lang="en-US" sz="4800" dirty="0">
                <a:solidFill>
                  <a:srgbClr val="FFFFFF"/>
                </a:solidFill>
                <a:latin typeface="Courier"/>
                <a:ea typeface="Courier"/>
                <a:cs typeface="Courier"/>
                <a:sym typeface="Courier"/>
              </a:rPr>
              <a:t>1 cookbook.</a:t>
            </a:r>
          </a:p>
        </p:txBody>
      </p:sp>
    </p:spTree>
    <p:extLst>
      <p:ext uri="{BB962C8B-B14F-4D97-AF65-F5344CB8AC3E}">
        <p14:creationId xmlns:p14="http://schemas.microsoft.com/office/powerpoint/2010/main" val="1464175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29" grpId="0" animBg="1" autoUpdateAnimBg="0"/>
    </p:bld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chemeClr val="bg1"/>
                </a:solidFill>
                <a:latin typeface="Courier"/>
                <a:ea typeface="Courier"/>
                <a:cs typeface="Courier"/>
                <a:sym typeface="Courier"/>
              </a:rPr>
              <a:t>\&gt;</a:t>
            </a:r>
            <a:r>
              <a:rPr lang="en-US" sz="4800" dirty="0" smtClean="0">
                <a:solidFill>
                  <a:srgbClr val="00FF00"/>
                </a:solidFill>
                <a:latin typeface="Courier"/>
                <a:ea typeface="Courier"/>
                <a:cs typeface="Courier"/>
                <a:sym typeface="Courier"/>
              </a:rPr>
              <a:t> </a:t>
            </a:r>
            <a:r>
              <a:rPr lang="en-US" sz="4800" dirty="0">
                <a:solidFill>
                  <a:srgbClr val="FFFFFF"/>
                </a:solidFill>
                <a:latin typeface="Courier"/>
                <a:ea typeface="Courier"/>
                <a:cs typeface="Courier"/>
                <a:sym typeface="Courier"/>
              </a:rPr>
              <a:t>chef-client</a:t>
            </a:r>
          </a:p>
        </p:txBody>
      </p:sp>
      <p:sp>
        <p:nvSpPr>
          <p:cNvPr id="458754"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02084" name="Rectangle 3"/>
          <p:cNvSpPr>
            <a:spLocks/>
          </p:cNvSpPr>
          <p:nvPr/>
        </p:nvSpPr>
        <p:spPr bwMode="auto">
          <a:xfrm>
            <a:off x="800255" y="3200400"/>
            <a:ext cx="14606426" cy="5740400"/>
          </a:xfrm>
          <a:prstGeom prst="rect">
            <a:avLst/>
          </a:prstGeom>
          <a:solidFill>
            <a:srgbClr val="000000"/>
          </a:solidFill>
          <a:ln w="25400">
            <a:solidFill>
              <a:srgbClr val="3C4A59"/>
            </a:solidFill>
            <a:prstDash val="sysDot"/>
            <a:miter lim="800000"/>
            <a:headEnd/>
            <a:tailEnd/>
          </a:ln>
        </p:spPr>
        <p:txBody>
          <a:bodyPr lIns="0" tIns="0" rIns="0" bIns="0" anchor="ctr"/>
          <a:lstStyle/>
          <a:p>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 </a:t>
            </a:r>
            <a:r>
              <a:rPr lang="en-US" sz="1800" dirty="0">
                <a:solidFill>
                  <a:srgbClr val="FFFFFF"/>
                </a:solidFill>
                <a:latin typeface="Courier"/>
                <a:ea typeface="Courier"/>
                <a:cs typeface="Courier"/>
                <a:sym typeface="Courier"/>
              </a:rPr>
              <a:t>create new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a:t>
            </a:r>
          </a:p>
          <a:p>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updated file contents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endParaRPr lang="en-US" sz="1800" dirty="0">
              <a:solidFill>
                <a:srgbClr val="FFFFFF"/>
              </a:solidFill>
              <a:latin typeface="Courier"/>
              <a:ea typeface="Courier"/>
              <a:cs typeface="Courier"/>
              <a:sym typeface="Courier"/>
            </a:endParaRPr>
          </a:p>
          <a:p>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update content in file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from none to 0cc561</a:t>
            </a:r>
          </a:p>
          <a:p>
            <a:r>
              <a:rPr lang="en-US" sz="1800" dirty="0">
                <a:solidFill>
                  <a:srgbClr val="FFFFFF"/>
                </a:solidFill>
                <a:latin typeface="Courier"/>
                <a:ea typeface="Courier"/>
                <a:cs typeface="Courier"/>
                <a:sym typeface="Courier"/>
              </a:rPr>
              <a:t>    --- 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2014-09-15 07:26:47.000000000 -0700</a:t>
            </a:r>
          </a:p>
          <a:p>
            <a:r>
              <a:rPr lang="en-US" sz="1800" dirty="0">
                <a:solidFill>
                  <a:srgbClr val="FFFFFF"/>
                </a:solidFill>
                <a:latin typeface="Courier"/>
                <a:ea typeface="Courier"/>
                <a:cs typeface="Courier"/>
                <a:sym typeface="Courier"/>
              </a:rPr>
              <a:t>    +++ C:/Users/chef/</a:t>
            </a:r>
            <a:r>
              <a:rPr lang="en-US" sz="1800" dirty="0" err="1">
                <a:solidFill>
                  <a:srgbClr val="FFFFFF"/>
                </a:solidFill>
                <a:latin typeface="Courier"/>
                <a:ea typeface="Courier"/>
                <a:cs typeface="Courier"/>
                <a:sym typeface="Courier"/>
              </a:rPr>
              <a:t>AppData</a:t>
            </a:r>
            <a:r>
              <a:rPr lang="en-US" sz="1800" dirty="0">
                <a:solidFill>
                  <a:srgbClr val="FFFFFF"/>
                </a:solidFill>
                <a:latin typeface="Courier"/>
                <a:ea typeface="Courier"/>
                <a:cs typeface="Courier"/>
                <a:sym typeface="Courier"/>
              </a:rPr>
              <a:t>/Local/Temp/4/chef-rendered-template20140915-244-1l7ndz6   2014-09-15 07:26:47.000000000 -</a:t>
            </a:r>
            <a:r>
              <a:rPr lang="en-US" sz="1800" dirty="0" smtClean="0">
                <a:solidFill>
                  <a:srgbClr val="FFFFFF"/>
                </a:solidFill>
                <a:latin typeface="Courier"/>
                <a:ea typeface="Courier"/>
                <a:cs typeface="Courier"/>
                <a:sym typeface="Courier"/>
              </a:rPr>
              <a:t>0700</a:t>
            </a:r>
            <a:endParaRPr lang="en-US" sz="1800" dirty="0">
              <a:solidFill>
                <a:srgbClr val="FFFFFF"/>
              </a:solidFill>
              <a:latin typeface="Courier"/>
              <a:ea typeface="Courier"/>
              <a:cs typeface="Courier"/>
              <a:sym typeface="Courier"/>
            </a:endParaRPr>
          </a:p>
          <a:p>
            <a:r>
              <a:rPr lang="en-US" sz="1800" dirty="0">
                <a:solidFill>
                  <a:srgbClr val="FFFFFF"/>
                </a:solidFill>
                <a:latin typeface="Courier"/>
                <a:ea typeface="Courier"/>
                <a:cs typeface="Courier"/>
                <a:sym typeface="Courier"/>
              </a:rPr>
              <a:t>    @@ -1 +1,14 @@</a:t>
            </a:r>
          </a:p>
          <a:p>
            <a:r>
              <a:rPr lang="en-US" sz="1800" dirty="0">
                <a:solidFill>
                  <a:srgbClr val="FFFFFF"/>
                </a:solidFill>
                <a:latin typeface="Courier"/>
                <a:ea typeface="Courier"/>
                <a:cs typeface="Courier"/>
                <a:sym typeface="Courier"/>
              </a:rPr>
              <a:t> </a:t>
            </a:r>
            <a:r>
              <a:rPr lang="en-US" sz="1800" dirty="0" smtClean="0">
                <a:solidFill>
                  <a:srgbClr val="FFFFFF"/>
                </a:solidFill>
                <a:latin typeface="Courier"/>
                <a:ea typeface="Courier"/>
                <a:cs typeface="Courier"/>
                <a:sym typeface="Courier"/>
              </a:rPr>
              <a:t>   + &lt;</a:t>
            </a:r>
            <a:r>
              <a:rPr lang="en-US" sz="1800" dirty="0">
                <a:solidFill>
                  <a:srgbClr val="FFFFFF"/>
                </a:solidFill>
                <a:latin typeface="Courier"/>
                <a:ea typeface="Courier"/>
                <a:cs typeface="Courier"/>
                <a:sym typeface="Courier"/>
              </a:rPr>
              <a:t>html&gt;</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        &lt;h2&gt;We love bears&lt;/h2&gt;</a:t>
            </a:r>
          </a:p>
          <a:p>
            <a:r>
              <a:rPr lang="en-US" sz="1800" dirty="0">
                <a:solidFill>
                  <a:srgbClr val="FFFFFF"/>
                </a:solidFill>
                <a:latin typeface="Courier"/>
                <a:ea typeface="Courier"/>
                <a:cs typeface="Courier"/>
                <a:sym typeface="Courier"/>
              </a:rPr>
              <a:t>    +        10.160.33.236:81</a:t>
            </a:r>
          </a:p>
          <a:p>
            <a:r>
              <a:rPr lang="en-US" sz="1800" dirty="0">
                <a:solidFill>
                  <a:srgbClr val="FFFFFF"/>
                </a:solidFill>
                <a:latin typeface="Courier"/>
                <a:ea typeface="Courier"/>
                <a:cs typeface="Courier"/>
                <a:sym typeface="Courier"/>
              </a:rPr>
              <a:t>    +    &lt;/body&gt;</a:t>
            </a:r>
          </a:p>
          <a:p>
            <a:r>
              <a:rPr lang="en-US" sz="1800" dirty="0">
                <a:solidFill>
                  <a:srgbClr val="FFFFFF"/>
                </a:solidFill>
                <a:latin typeface="Courier"/>
                <a:ea typeface="Courier"/>
                <a:cs typeface="Courier"/>
                <a:sym typeface="Courier"/>
              </a:rPr>
              <a:t>    +&lt;/html&gt;[2014-09-15T07:26:47-07:00] INFO: template[C:\</a:t>
            </a:r>
            <a:r>
              <a:rPr lang="en-US" sz="1800" dirty="0" err="1">
                <a:solidFill>
                  <a:srgbClr val="FFFFFF"/>
                </a:solidFill>
                <a:latin typeface="Courier"/>
                <a:ea typeface="Courier"/>
                <a:cs typeface="Courier"/>
                <a:sym typeface="Courier"/>
              </a:rPr>
              <a:t>inetpub</a:t>
            </a:r>
            <a:r>
              <a:rPr lang="en-US" sz="1800" dirty="0">
                <a:solidFill>
                  <a:srgbClr val="FFFFFF"/>
                </a:solidFill>
                <a:latin typeface="Courier"/>
                <a:ea typeface="Courier"/>
                <a:cs typeface="Courier"/>
                <a:sym typeface="Courier"/>
              </a:rPr>
              <a:t>\</a:t>
            </a:r>
            <a:r>
              <a:rPr lang="en-US" sz="1800" dirty="0" err="1">
                <a:solidFill>
                  <a:srgbClr val="FFFFFF"/>
                </a:solidFill>
                <a:latin typeface="Courier"/>
                <a:ea typeface="Courier"/>
                <a:cs typeface="Courier"/>
                <a:sym typeface="Courier"/>
              </a:rPr>
              <a:t>wwwroot</a:t>
            </a:r>
            <a:r>
              <a:rPr lang="en-US" sz="1800" dirty="0">
                <a:solidFill>
                  <a:srgbClr val="FFFFFF"/>
                </a:solidFill>
                <a:latin typeface="Courier"/>
                <a:ea typeface="Courier"/>
                <a:cs typeface="Courier"/>
                <a:sym typeface="Courier"/>
              </a:rPr>
              <a:t>\bears\</a:t>
            </a:r>
            <a:r>
              <a:rPr lang="en-US" sz="1800" dirty="0" err="1">
                <a:solidFill>
                  <a:srgbClr val="FFFFFF"/>
                </a:solidFill>
                <a:latin typeface="Courier"/>
                <a:ea typeface="Courier"/>
                <a:cs typeface="Courier"/>
                <a:sym typeface="Courier"/>
              </a:rPr>
              <a:t>Default.htm</a:t>
            </a:r>
            <a:r>
              <a:rPr lang="en-US" sz="1800" dirty="0">
                <a:solidFill>
                  <a:srgbClr val="FFFFFF"/>
                </a:solidFill>
                <a:latin typeface="Courier"/>
                <a:ea typeface="Courier"/>
                <a:cs typeface="Courier"/>
                <a:sym typeface="Courier"/>
              </a:rPr>
              <a:t>] permissions changed to [</a:t>
            </a:r>
            <a:r>
              <a:rPr lang="en-US" sz="1800" dirty="0" smtClean="0">
                <a:solidFill>
                  <a:srgbClr val="FFFFFF"/>
                </a:solidFill>
                <a:latin typeface="Courier"/>
                <a:ea typeface="Courier"/>
                <a:cs typeface="Courier"/>
                <a:sym typeface="Courier"/>
              </a:rPr>
              <a:t>Everyone</a:t>
            </a:r>
            <a:r>
              <a:rPr lang="en-US" sz="1800" dirty="0">
                <a:solidFill>
                  <a:srgbClr val="FFFFFF"/>
                </a:solidFill>
                <a:latin typeface="Courier"/>
                <a:ea typeface="Courier"/>
                <a:cs typeface="Courier"/>
                <a:sym typeface="Courier"/>
              </a:rPr>
              <a:t>/flags:0/mask:80000000</a:t>
            </a:r>
            <a:r>
              <a:rPr lang="en-US" sz="1800" dirty="0" smtClean="0">
                <a:solidFill>
                  <a:srgbClr val="FFFFFF"/>
                </a:solidFill>
                <a:latin typeface="Courier"/>
                <a:ea typeface="Courier"/>
                <a:cs typeface="Courier"/>
                <a:sym typeface="Courier"/>
              </a:rPr>
              <a:t>]</a:t>
            </a:r>
          </a:p>
          <a:p>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Tree>
    <p:extLst>
      <p:ext uri="{BB962C8B-B14F-4D97-AF65-F5344CB8AC3E}">
        <p14:creationId xmlns:p14="http://schemas.microsoft.com/office/powerpoint/2010/main" val="27947937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58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3" grpId="0" animBg="1" autoUpdateAnimBg="0"/>
    </p:bld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z="5600">
                <a:sym typeface="Arial Bold" charset="0"/>
              </a:rPr>
              <a:t>Exercise: Verify our two sites are working!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394" y="2514600"/>
            <a:ext cx="6400800" cy="3145458"/>
          </a:xfrm>
          <a:prstGeom prst="rect">
            <a:avLst/>
          </a:prstGeom>
        </p:spPr>
      </p:pic>
      <p:grpSp>
        <p:nvGrpSpPr>
          <p:cNvPr id="11" name="Group 10"/>
          <p:cNvGrpSpPr/>
          <p:nvPr/>
        </p:nvGrpSpPr>
        <p:grpSpPr>
          <a:xfrm>
            <a:off x="965994" y="2514600"/>
            <a:ext cx="6400800" cy="3117986"/>
            <a:chOff x="2794794" y="2514600"/>
            <a:chExt cx="6400800" cy="3117986"/>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794" y="2514600"/>
              <a:ext cx="6400800" cy="31179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4494" y="3606800"/>
              <a:ext cx="2374900" cy="1422400"/>
            </a:xfrm>
            <a:prstGeom prst="rect">
              <a:avLst/>
            </a:prstGeom>
          </p:spPr>
        </p:pic>
      </p:grpSp>
    </p:spTree>
    <p:extLst>
      <p:ext uri="{BB962C8B-B14F-4D97-AF65-F5344CB8AC3E}">
        <p14:creationId xmlns:p14="http://schemas.microsoft.com/office/powerpoint/2010/main" val="3184366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Recipes </a:t>
            </a:r>
            <a:r>
              <a:rPr lang="en-US" sz="4000" dirty="0">
                <a:sym typeface="Arial Bold" charset="0"/>
              </a:rPr>
              <a:t>contain the pattern, attributes supply the details</a:t>
            </a:r>
          </a:p>
        </p:txBody>
      </p:sp>
      <p:sp>
        <p:nvSpPr>
          <p:cNvPr id="305155" name="Rectangle 2"/>
          <p:cNvSpPr>
            <a:spLocks noGrp="1" noChangeArrowheads="1"/>
          </p:cNvSpPr>
          <p:nvPr>
            <p:ph type="body" idx="1"/>
          </p:nvPr>
        </p:nvSpPr>
        <p:spPr/>
        <p:txBody>
          <a:bodyPr/>
          <a:lstStyle/>
          <a:p>
            <a:pPr marL="685800" indent="-685800" eaLnBrk="1" hangingPunct="1">
              <a:buFont typeface="Arial" pitchFamily="34" charset="0"/>
              <a:buChar char="•"/>
            </a:pPr>
            <a:r>
              <a:rPr lang="en-US" dirty="0" smtClean="0"/>
              <a:t>Recipes contain the pattern for how to do something. (“How we deploy IIS virtual hosts?”)</a:t>
            </a:r>
          </a:p>
          <a:p>
            <a:pPr marL="685800" indent="-685800" eaLnBrk="1" hangingPunct="1">
              <a:buFont typeface="Arial" pitchFamily="34" charset="0"/>
              <a:buChar char="•"/>
            </a:pPr>
            <a:endParaRPr lang="en-US" dirty="0" smtClean="0"/>
          </a:p>
          <a:p>
            <a:pPr marL="685800" indent="-685800" eaLnBrk="1" hangingPunct="1">
              <a:buFont typeface="Arial" pitchFamily="34" charset="0"/>
              <a:buChar char="•"/>
            </a:pPr>
            <a:r>
              <a:rPr lang="en-US" dirty="0" smtClean="0"/>
              <a:t>Attributes contain the details. (“What virtual hosts should we deploy?”)</a:t>
            </a:r>
          </a:p>
        </p:txBody>
      </p:sp>
    </p:spTree>
    <p:extLst>
      <p:ext uri="{BB962C8B-B14F-4D97-AF65-F5344CB8AC3E}">
        <p14:creationId xmlns:p14="http://schemas.microsoft.com/office/powerpoint/2010/main" val="202934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06179" name="Rectangle 2"/>
          <p:cNvSpPr>
            <a:spLocks noGrp="1" noChangeArrowheads="1"/>
          </p:cNvSpPr>
          <p:nvPr>
            <p:ph type="body" idx="1"/>
          </p:nvPr>
        </p:nvSpPr>
        <p:spPr>
          <a:xfrm>
            <a:off x="368409" y="1651000"/>
            <a:ext cx="15025567" cy="7239000"/>
          </a:xfrm>
        </p:spPr>
        <p:txBody>
          <a:bodyPr/>
          <a:lstStyle/>
          <a:p>
            <a:pPr marL="685800" indent="-685800" eaLnBrk="1" hangingPunct="1">
              <a:buFont typeface="Arial" pitchFamily="34" charset="0"/>
              <a:buChar char="•"/>
            </a:pPr>
            <a:r>
              <a:rPr lang="en-US" dirty="0" smtClean="0"/>
              <a:t>How do you control the idempotence of an </a:t>
            </a:r>
            <a:r>
              <a:rPr lang="en-US" dirty="0" err="1" smtClean="0">
                <a:latin typeface="Courier"/>
                <a:cs typeface="Courier"/>
              </a:rPr>
              <a:t>powershell_script</a:t>
            </a:r>
            <a:r>
              <a:rPr lang="en-US" dirty="0" smtClean="0"/>
              <a:t> resource?</a:t>
            </a:r>
          </a:p>
          <a:p>
            <a:pPr marL="685800" indent="-685800" eaLnBrk="1" hangingPunct="1">
              <a:buFont typeface="Arial" pitchFamily="34" charset="0"/>
              <a:buChar char="•"/>
            </a:pPr>
            <a:r>
              <a:rPr lang="en-US" dirty="0" smtClean="0"/>
              <a:t>Where can you learn the details about all the core resources in Chef?</a:t>
            </a:r>
          </a:p>
          <a:p>
            <a:pPr marL="685800" indent="-685800" eaLnBrk="1" hangingPunct="1">
              <a:buFont typeface="Arial" pitchFamily="34" charset="0"/>
              <a:buChar char="•"/>
            </a:pPr>
            <a:r>
              <a:rPr lang="en-US" dirty="0" smtClean="0"/>
              <a:t>What is a notification?</a:t>
            </a:r>
          </a:p>
          <a:p>
            <a:pPr marL="685800" indent="-685800" eaLnBrk="1" hangingPunct="1">
              <a:buFont typeface="Arial" pitchFamily="34" charset="0"/>
              <a:buChar char="•"/>
            </a:pPr>
            <a:r>
              <a:rPr lang="en-US" dirty="0" smtClean="0"/>
              <a:t>What is a template variable?</a:t>
            </a:r>
          </a:p>
          <a:p>
            <a:pPr marL="685800" indent="-685800" eaLnBrk="1" hangingPunct="1">
              <a:buFont typeface="Arial" pitchFamily="34" charset="0"/>
              <a:buChar char="•"/>
            </a:pPr>
            <a:r>
              <a:rPr lang="en-US" dirty="0" smtClean="0"/>
              <a:t>What does </a:t>
            </a:r>
            <a:r>
              <a:rPr lang="en-US" dirty="0" smtClean="0">
                <a:latin typeface="Courier"/>
                <a:ea typeface="Courier"/>
                <a:cs typeface="Courier"/>
                <a:sym typeface="Courier"/>
              </a:rPr>
              <a:t>#{foo}</a:t>
            </a:r>
            <a:r>
              <a:rPr lang="en-US" dirty="0" smtClean="0"/>
              <a:t> do in a Ruby string?</a:t>
            </a:r>
          </a:p>
        </p:txBody>
      </p:sp>
    </p:spTree>
    <p:extLst>
      <p:ext uri="{BB962C8B-B14F-4D97-AF65-F5344CB8AC3E}">
        <p14:creationId xmlns:p14="http://schemas.microsoft.com/office/powerpoint/2010/main" val="2394947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7553" name="Rectangle 1"/>
          <p:cNvSpPr>
            <a:spLocks noGrp="1" noChangeArrowheads="1"/>
          </p:cNvSpPr>
          <p:nvPr>
            <p:ph type="title"/>
          </p:nvPr>
        </p:nvSpPr>
        <p:spPr/>
        <p:txBody>
          <a:bodyPr/>
          <a:lstStyle/>
          <a:p>
            <a:pPr>
              <a:defRPr/>
            </a:pPr>
            <a:r>
              <a:rPr lang="en-US" dirty="0"/>
              <a:t>Search</a:t>
            </a:r>
            <a:endParaRPr lang="en-US" dirty="0">
              <a:sym typeface="Arial Bold" charset="0"/>
            </a:endParaRPr>
          </a:p>
        </p:txBody>
      </p:sp>
      <p:sp>
        <p:nvSpPr>
          <p:cNvPr id="407554" name="Rectangle 2"/>
          <p:cNvSpPr>
            <a:spLocks noGrp="1" noChangeArrowheads="1"/>
          </p:cNvSpPr>
          <p:nvPr>
            <p:ph idx="1"/>
          </p:nvPr>
        </p:nvSpPr>
        <p:spPr/>
        <p:txBody>
          <a:bodyPr/>
          <a:lstStyle/>
          <a:p>
            <a:r>
              <a:rPr lang="en-US" dirty="0"/>
              <a:t>A deeper dive....</a:t>
            </a:r>
          </a:p>
        </p:txBody>
      </p:sp>
    </p:spTree>
    <p:extLst>
      <p:ext uri="{BB962C8B-B14F-4D97-AF65-F5344CB8AC3E}">
        <p14:creationId xmlns:p14="http://schemas.microsoft.com/office/powerpoint/2010/main" val="1016076107"/>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AutoShape 1"/>
          <p:cNvSpPr>
            <a:spLocks/>
          </p:cNvSpPr>
          <p:nvPr/>
        </p:nvSpPr>
        <p:spPr bwMode="auto">
          <a:xfrm>
            <a:off x="6447468" y="2184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0" name="Rectangle 2"/>
          <p:cNvSpPr>
            <a:spLocks/>
          </p:cNvSpPr>
          <p:nvPr/>
        </p:nvSpPr>
        <p:spPr bwMode="auto">
          <a:xfrm>
            <a:off x="9505291" y="2455863"/>
            <a:ext cx="184168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0291" name="AutoShape 3"/>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2" name="Rectangle 4"/>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0293" name="AutoShape 5"/>
          <p:cNvSpPr>
            <a:spLocks/>
          </p:cNvSpPr>
          <p:nvPr/>
        </p:nvSpPr>
        <p:spPr bwMode="auto">
          <a:xfrm>
            <a:off x="500905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4" name="AutoShape 6"/>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5" name="AutoShape 7"/>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6" name="AutoShape 8"/>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7" name="Rectangle 9"/>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0298" name="AutoShape 10"/>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299" name="AutoShape 11"/>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0" name="AutoShape 12"/>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1" name="AutoShape 13"/>
          <p:cNvSpPr>
            <a:spLocks/>
          </p:cNvSpPr>
          <p:nvPr/>
        </p:nvSpPr>
        <p:spPr bwMode="auto">
          <a:xfrm>
            <a:off x="6495097"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2" name="AutoShape 14"/>
          <p:cNvSpPr>
            <a:spLocks/>
          </p:cNvSpPr>
          <p:nvPr/>
        </p:nvSpPr>
        <p:spPr bwMode="auto">
          <a:xfrm>
            <a:off x="7933513" y="63769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0303" name="Rectangle 15"/>
          <p:cNvSpPr>
            <a:spLocks/>
          </p:cNvSpPr>
          <p:nvPr/>
        </p:nvSpPr>
        <p:spPr bwMode="auto">
          <a:xfrm>
            <a:off x="9360814" y="6650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0304" name="Line 16"/>
          <p:cNvSpPr>
            <a:spLocks noChangeShapeType="1"/>
          </p:cNvSpPr>
          <p:nvPr/>
        </p:nvSpPr>
        <p:spPr bwMode="auto">
          <a:xfrm rot="10800000" flipH="1">
            <a:off x="7404823" y="69469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5" name="Line 17"/>
          <p:cNvSpPr>
            <a:spLocks noChangeShapeType="1"/>
          </p:cNvSpPr>
          <p:nvPr/>
        </p:nvSpPr>
        <p:spPr bwMode="auto">
          <a:xfrm flipH="1">
            <a:off x="5563144" y="2570163"/>
            <a:ext cx="1554315" cy="15319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6" name="Line 18"/>
          <p:cNvSpPr>
            <a:spLocks noChangeShapeType="1"/>
          </p:cNvSpPr>
          <p:nvPr/>
        </p:nvSpPr>
        <p:spPr bwMode="auto">
          <a:xfrm>
            <a:off x="7125396" y="2552700"/>
            <a:ext cx="12701" cy="14986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7" name="Line 19"/>
          <p:cNvSpPr>
            <a:spLocks noChangeShapeType="1"/>
          </p:cNvSpPr>
          <p:nvPr/>
        </p:nvSpPr>
        <p:spPr bwMode="auto">
          <a:xfrm>
            <a:off x="7125396" y="2578101"/>
            <a:ext cx="1474932" cy="13811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8" name="Line 20"/>
          <p:cNvSpPr>
            <a:spLocks noChangeShapeType="1"/>
          </p:cNvSpPr>
          <p:nvPr/>
        </p:nvSpPr>
        <p:spPr bwMode="auto">
          <a:xfrm>
            <a:off x="7133335" y="2578101"/>
            <a:ext cx="2991142" cy="143986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09" name="Line 21"/>
          <p:cNvSpPr>
            <a:spLocks noChangeShapeType="1"/>
          </p:cNvSpPr>
          <p:nvPr/>
        </p:nvSpPr>
        <p:spPr bwMode="auto">
          <a:xfrm>
            <a:off x="7115870" y="2576513"/>
            <a:ext cx="4485126" cy="14843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0" name="Line 22"/>
          <p:cNvSpPr>
            <a:spLocks noChangeShapeType="1"/>
          </p:cNvSpPr>
          <p:nvPr/>
        </p:nvSpPr>
        <p:spPr bwMode="auto">
          <a:xfrm flipH="1">
            <a:off x="5569494" y="2652714"/>
            <a:ext cx="3011782" cy="1438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1" name="Line 23"/>
          <p:cNvSpPr>
            <a:spLocks noChangeShapeType="1"/>
          </p:cNvSpPr>
          <p:nvPr/>
        </p:nvSpPr>
        <p:spPr bwMode="auto">
          <a:xfrm flipH="1">
            <a:off x="7131747" y="2644776"/>
            <a:ext cx="1463818"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2" name="Line 24"/>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3" name="Line 25"/>
          <p:cNvSpPr>
            <a:spLocks noChangeShapeType="1"/>
          </p:cNvSpPr>
          <p:nvPr/>
        </p:nvSpPr>
        <p:spPr bwMode="auto">
          <a:xfrm>
            <a:off x="8595565" y="2647950"/>
            <a:ext cx="1540025" cy="13779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4" name="Line 26"/>
          <p:cNvSpPr>
            <a:spLocks noChangeShapeType="1"/>
          </p:cNvSpPr>
          <p:nvPr/>
        </p:nvSpPr>
        <p:spPr bwMode="auto">
          <a:xfrm>
            <a:off x="8586039" y="2646363"/>
            <a:ext cx="3022895" cy="14160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5" name="Line 27"/>
          <p:cNvSpPr>
            <a:spLocks noChangeShapeType="1"/>
          </p:cNvSpPr>
          <p:nvPr/>
        </p:nvSpPr>
        <p:spPr bwMode="auto">
          <a:xfrm>
            <a:off x="7125396" y="5562600"/>
            <a:ext cx="0" cy="1333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6" name="Line 28"/>
          <p:cNvSpPr>
            <a:spLocks noChangeShapeType="1"/>
          </p:cNvSpPr>
          <p:nvPr/>
        </p:nvSpPr>
        <p:spPr bwMode="auto">
          <a:xfrm flipH="1">
            <a:off x="7130160" y="5575301"/>
            <a:ext cx="1405074" cy="13049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7" name="Line 29"/>
          <p:cNvSpPr>
            <a:spLocks noChangeShapeType="1"/>
          </p:cNvSpPr>
          <p:nvPr/>
        </p:nvSpPr>
        <p:spPr bwMode="auto">
          <a:xfrm rot="10800000" flipH="1">
            <a:off x="7430226" y="5499100"/>
            <a:ext cx="74937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8" name="Line 30"/>
          <p:cNvSpPr>
            <a:spLocks noChangeShapeType="1"/>
          </p:cNvSpPr>
          <p:nvPr/>
        </p:nvSpPr>
        <p:spPr bwMode="auto">
          <a:xfrm rot="10800000">
            <a:off x="5639351" y="4292600"/>
            <a:ext cx="1511448"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19" name="Line 31"/>
          <p:cNvSpPr>
            <a:spLocks noChangeShapeType="1"/>
          </p:cNvSpPr>
          <p:nvPr/>
        </p:nvSpPr>
        <p:spPr bwMode="auto">
          <a:xfrm rot="10800000">
            <a:off x="7150799" y="4381500"/>
            <a:ext cx="1588" cy="9525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0" name="Line 32"/>
          <p:cNvSpPr>
            <a:spLocks noChangeShapeType="1"/>
          </p:cNvSpPr>
          <p:nvPr/>
        </p:nvSpPr>
        <p:spPr bwMode="auto">
          <a:xfrm rot="10800000" flipH="1">
            <a:off x="7141273" y="4368800"/>
            <a:ext cx="1482870" cy="97155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1" name="Line 33"/>
          <p:cNvSpPr>
            <a:spLocks noChangeShapeType="1"/>
          </p:cNvSpPr>
          <p:nvPr/>
        </p:nvSpPr>
        <p:spPr bwMode="auto">
          <a:xfrm rot="10800000" flipH="1">
            <a:off x="7153975" y="4445000"/>
            <a:ext cx="3045122" cy="889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2" name="Line 34"/>
          <p:cNvSpPr>
            <a:spLocks noChangeShapeType="1"/>
          </p:cNvSpPr>
          <p:nvPr/>
        </p:nvSpPr>
        <p:spPr bwMode="auto">
          <a:xfrm rot="10800000" flipH="1">
            <a:off x="7157149" y="4456113"/>
            <a:ext cx="4527992" cy="874712"/>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0323" name="Rectangle 35"/>
          <p:cNvSpPr>
            <a:spLocks noGrp="1" noChangeArrowheads="1"/>
          </p:cNvSpPr>
          <p:nvPr>
            <p:ph type="title"/>
          </p:nvPr>
        </p:nvSpPr>
        <p:spPr>
          <a:ln/>
        </p:spPr>
        <p:txBody>
          <a:bodyPr/>
          <a:lstStyle/>
          <a:p>
            <a:r>
              <a:rPr lang="en-US"/>
              <a:t>Infrastructure has a Topology</a:t>
            </a:r>
          </a:p>
        </p:txBody>
      </p:sp>
    </p:spTree>
    <p:extLst>
      <p:ext uri="{BB962C8B-B14F-4D97-AF65-F5344CB8AC3E}">
        <p14:creationId xmlns:p14="http://schemas.microsoft.com/office/powerpoint/2010/main" val="2332827376"/>
      </p:ext>
    </p:extLst>
  </p:cSld>
  <p:clrMapOvr>
    <a:masterClrMapping/>
  </p:clrMapOvr>
  <p:transition xmlns:p14="http://schemas.microsoft.com/office/powerpoint/2010/mai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1"/>
          <p:cNvSpPr>
            <a:spLocks noGrp="1" noChangeArrowheads="1"/>
          </p:cNvSpPr>
          <p:nvPr>
            <p:ph type="title"/>
          </p:nvPr>
        </p:nvSpPr>
        <p:spPr>
          <a:ln/>
        </p:spPr>
        <p:txBody>
          <a:bodyPr/>
          <a:lstStyle/>
          <a:p>
            <a:r>
              <a:rPr lang="en-US"/>
              <a:t>Lesson Objectives</a:t>
            </a:r>
          </a:p>
        </p:txBody>
      </p:sp>
      <p:sp>
        <p:nvSpPr>
          <p:cNvPr id="785410" name="Rectangle 2"/>
          <p:cNvSpPr>
            <a:spLocks noGrp="1" noChangeArrowheads="1"/>
          </p:cNvSpPr>
          <p:nvPr>
            <p:ph type="body" idx="1"/>
          </p:nvPr>
        </p:nvSpPr>
        <p:spPr>
          <a:ln/>
        </p:spPr>
        <p:txBody>
          <a:bodyPr/>
          <a:lstStyle/>
          <a:p>
            <a:r>
              <a:rPr lang="en-US"/>
              <a:t>After completing the lesson, you will be able to</a:t>
            </a:r>
          </a:p>
          <a:p>
            <a:pPr lvl="1"/>
            <a:r>
              <a:rPr lang="en-US"/>
              <a:t>Describe the query syntax used in search</a:t>
            </a:r>
          </a:p>
          <a:p>
            <a:pPr lvl="1"/>
            <a:r>
              <a:rPr lang="en-US"/>
              <a:t>Invoke a search from command line </a:t>
            </a:r>
          </a:p>
          <a:p>
            <a:pPr lvl="1"/>
            <a:r>
              <a:rPr lang="en-US"/>
              <a:t>Build a search into your recipe code</a:t>
            </a:r>
          </a:p>
        </p:txBody>
      </p:sp>
    </p:spTree>
    <p:extLst>
      <p:ext uri="{BB962C8B-B14F-4D97-AF65-F5344CB8AC3E}">
        <p14:creationId xmlns:p14="http://schemas.microsoft.com/office/powerpoint/2010/main" val="2937038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a:ln/>
        </p:spPr>
        <p:txBody>
          <a:bodyPr/>
          <a:lstStyle/>
          <a:p>
            <a:r>
              <a:rPr lang="en-US"/>
              <a:t>What is search?</a:t>
            </a:r>
          </a:p>
        </p:txBody>
      </p:sp>
      <p:sp>
        <p:nvSpPr>
          <p:cNvPr id="787458" name="Rectangle 2"/>
          <p:cNvSpPr>
            <a:spLocks noGrp="1" noChangeArrowheads="1"/>
          </p:cNvSpPr>
          <p:nvPr>
            <p:ph type="body" idx="1"/>
          </p:nvPr>
        </p:nvSpPr>
        <p:spPr>
          <a:ln/>
        </p:spPr>
        <p:txBody>
          <a:bodyPr/>
          <a:lstStyle/>
          <a:p>
            <a:pPr>
              <a:spcBef>
                <a:spcPct val="0"/>
              </a:spcBef>
            </a:pPr>
            <a:r>
              <a:rPr lang="en-US" sz="4400" dirty="0"/>
              <a:t>Use search to query data indexed on the chef server</a:t>
            </a:r>
          </a:p>
          <a:p>
            <a:pPr>
              <a:spcBef>
                <a:spcPts val="1113"/>
              </a:spcBef>
            </a:pPr>
            <a:r>
              <a:rPr lang="en-US" sz="4400" dirty="0"/>
              <a:t>Syntax is</a:t>
            </a:r>
          </a:p>
          <a:p>
            <a:pPr marL="0" indent="0">
              <a:spcBef>
                <a:spcPts val="1113"/>
              </a:spcBef>
              <a:buNone/>
            </a:pPr>
            <a:endParaRPr lang="en-US" sz="4400" dirty="0"/>
          </a:p>
          <a:p>
            <a:pPr>
              <a:spcBef>
                <a:spcPts val="1113"/>
              </a:spcBef>
            </a:pPr>
            <a:endParaRPr lang="en-US" sz="4400" dirty="0" smtClean="0"/>
          </a:p>
          <a:p>
            <a:pPr>
              <a:spcBef>
                <a:spcPts val="1113"/>
              </a:spcBef>
            </a:pPr>
            <a:r>
              <a:rPr lang="en-US" sz="4400" dirty="0" smtClean="0"/>
              <a:t>Where </a:t>
            </a:r>
            <a:r>
              <a:rPr lang="en-US" sz="4400" dirty="0"/>
              <a:t>index can be client, environment, node, role, (or the name of a data bag</a:t>
            </a:r>
            <a:r>
              <a:rPr lang="en-US" sz="4400" dirty="0" smtClean="0"/>
              <a:t>)</a:t>
            </a:r>
            <a:endParaRPr lang="en-US" sz="4400" dirty="0"/>
          </a:p>
          <a:p>
            <a:pPr>
              <a:spcBef>
                <a:spcPts val="1113"/>
              </a:spcBef>
            </a:pPr>
            <a:endParaRPr lang="en-US" sz="4400" dirty="0" smtClean="0"/>
          </a:p>
          <a:p>
            <a:pPr>
              <a:spcBef>
                <a:spcPts val="1113"/>
              </a:spcBef>
            </a:pPr>
            <a:r>
              <a:rPr lang="en-US" sz="4400" dirty="0" smtClean="0"/>
              <a:t>Search </a:t>
            </a:r>
            <a:r>
              <a:rPr lang="en-US" sz="4400" dirty="0"/>
              <a:t>query </a:t>
            </a:r>
            <a:r>
              <a:rPr lang="en-US" sz="4400" dirty="0">
                <a:latin typeface="Arial Bold" charset="0"/>
                <a:cs typeface="Arial Bold" charset="0"/>
                <a:sym typeface="Arial Bold" charset="0"/>
              </a:rPr>
              <a:t>runs on</a:t>
            </a:r>
            <a:r>
              <a:rPr lang="en-US" sz="4400" dirty="0"/>
              <a:t> the server and is </a:t>
            </a:r>
            <a:r>
              <a:rPr lang="en-US" sz="4400" dirty="0">
                <a:latin typeface="Arial Bold" charset="0"/>
                <a:cs typeface="Arial Bold" charset="0"/>
                <a:sym typeface="Arial Bold" charset="0"/>
              </a:rPr>
              <a:t>invoked from</a:t>
            </a:r>
            <a:r>
              <a:rPr lang="en-US" sz="4400" dirty="0"/>
              <a:t> within a recipe, using knife or via </a:t>
            </a:r>
            <a:r>
              <a:rPr lang="en-US" sz="4400" dirty="0" err="1"/>
              <a:t>WebUI</a:t>
            </a:r>
            <a:endParaRPr lang="en-US" sz="4400" dirty="0"/>
          </a:p>
        </p:txBody>
      </p:sp>
      <p:sp>
        <p:nvSpPr>
          <p:cNvPr id="787459" name="Rectangle 3"/>
          <p:cNvSpPr>
            <a:spLocks/>
          </p:cNvSpPr>
          <p:nvPr/>
        </p:nvSpPr>
        <p:spPr bwMode="auto">
          <a:xfrm>
            <a:off x="1956593" y="3962400"/>
            <a:ext cx="12989591"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a:t>
            </a:r>
            <a:r>
              <a:rPr lang="en-US" sz="3600" b="1" dirty="0">
                <a:solidFill>
                  <a:schemeClr val="tx1"/>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b="1" dirty="0">
                <a:solidFill>
                  <a:schemeClr val="tx1"/>
                </a:solidFill>
                <a:latin typeface="Courier" charset="0"/>
                <a:ea typeface="ＭＳ Ｐゴシック" charset="0"/>
                <a:cs typeface="Courier" charset="0"/>
                <a:sym typeface="Courier" charset="0"/>
              </a:rPr>
              <a:t>SEARCH_QUERY</a:t>
            </a:r>
          </a:p>
        </p:txBody>
      </p:sp>
    </p:spTree>
    <p:extLst>
      <p:ext uri="{BB962C8B-B14F-4D97-AF65-F5344CB8AC3E}">
        <p14:creationId xmlns:p14="http://schemas.microsoft.com/office/powerpoint/2010/main" val="1491535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ln/>
        </p:spPr>
        <p:txBody>
          <a:bodyPr/>
          <a:lstStyle/>
          <a:p>
            <a:r>
              <a:rPr lang="en-US"/>
              <a:t>Exercise: Use knife search</a:t>
            </a:r>
          </a:p>
        </p:txBody>
      </p:sp>
      <p:sp>
        <p:nvSpPr>
          <p:cNvPr id="789507" name="Rectangle 3"/>
          <p:cNvSpPr>
            <a:spLocks noGrp="1" noChangeArrowheads="1"/>
          </p:cNvSpPr>
          <p:nvPr>
            <p:ph idx="1"/>
          </p:nvPr>
        </p:nvSpPr>
        <p:spPr>
          <a:xfrm>
            <a:off x="800274" y="3467105"/>
            <a:ext cx="148723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789505" name="Rectangle 1"/>
          <p:cNvSpPr>
            <a:spLocks/>
          </p:cNvSpPr>
          <p:nvPr/>
        </p:nvSpPr>
        <p:spPr bwMode="auto">
          <a:xfrm>
            <a:off x="812878" y="1854200"/>
            <a:ext cx="14859716"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knife search </a:t>
            </a:r>
            <a:r>
              <a:rPr lang="en-US" sz="4800" dirty="0">
                <a:solidFill>
                  <a:srgbClr val="FFFFFF"/>
                </a:solidFill>
                <a:latin typeface="Courier" charset="0"/>
                <a:ea typeface="ＭＳ Ｐゴシック" charset="0"/>
                <a:cs typeface="Courier" charset="0"/>
                <a:sym typeface="Courier" charset="0"/>
              </a:rPr>
              <a:t>node "*:*"</a:t>
            </a:r>
          </a:p>
        </p:txBody>
      </p:sp>
    </p:spTree>
    <p:extLst>
      <p:ext uri="{BB962C8B-B14F-4D97-AF65-F5344CB8AC3E}">
        <p14:creationId xmlns:p14="http://schemas.microsoft.com/office/powerpoint/2010/main" val="1736809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1"/>
          <p:cNvSpPr>
            <a:spLocks noGrp="1" noChangeArrowheads="1"/>
          </p:cNvSpPr>
          <p:nvPr>
            <p:ph type="title"/>
          </p:nvPr>
        </p:nvSpPr>
        <p:spPr>
          <a:ln/>
        </p:spPr>
        <p:txBody>
          <a:bodyPr/>
          <a:lstStyle/>
          <a:p>
            <a:r>
              <a:rPr lang="en-US" dirty="0"/>
              <a:t>Query Syntax</a:t>
            </a:r>
          </a:p>
        </p:txBody>
      </p:sp>
      <p:sp>
        <p:nvSpPr>
          <p:cNvPr id="791554" name="Rectangle 2"/>
          <p:cNvSpPr>
            <a:spLocks noGrp="1" noChangeArrowheads="1"/>
          </p:cNvSpPr>
          <p:nvPr>
            <p:ph type="body" idx="1"/>
          </p:nvPr>
        </p:nvSpPr>
        <p:spPr>
          <a:xfrm>
            <a:off x="800178" y="1905000"/>
            <a:ext cx="15266891" cy="7264400"/>
          </a:xfrm>
          <a:ln/>
        </p:spPr>
        <p:txBody>
          <a:bodyPr/>
          <a:lstStyle/>
          <a:p>
            <a:r>
              <a:rPr lang="en-US" dirty="0"/>
              <a:t>Chef search uses the </a:t>
            </a:r>
            <a:r>
              <a:rPr lang="en-US" dirty="0" err="1"/>
              <a:t>Solr</a:t>
            </a:r>
            <a:r>
              <a:rPr lang="en-US" dirty="0"/>
              <a:t> '</a:t>
            </a:r>
            <a:r>
              <a:rPr lang="en-US" dirty="0" err="1"/>
              <a:t>key:search_pattern</a:t>
            </a:r>
            <a:r>
              <a:rPr lang="en-US" dirty="0"/>
              <a:t>' syntax</a:t>
            </a:r>
          </a:p>
          <a:p>
            <a:pPr marL="0" indent="0">
              <a:buNone/>
            </a:pPr>
            <a:endParaRPr lang="en-US" dirty="0" smtClean="0"/>
          </a:p>
          <a:p>
            <a:r>
              <a:rPr lang="en-US" dirty="0" smtClean="0"/>
              <a:t>Use </a:t>
            </a:r>
            <a:r>
              <a:rPr lang="en-US" dirty="0"/>
              <a:t>an asterisk ("*") for &gt;=0 chars in a wildcard </a:t>
            </a:r>
            <a:r>
              <a:rPr lang="en-US" dirty="0" smtClean="0"/>
              <a:t>search</a:t>
            </a:r>
            <a:endParaRPr lang="en-US" dirty="0"/>
          </a:p>
          <a:p>
            <a:endParaRPr lang="en-US" dirty="0" smtClean="0"/>
          </a:p>
          <a:p>
            <a:endParaRPr lang="en-US" dirty="0" smtClean="0"/>
          </a:p>
          <a:p>
            <a:r>
              <a:rPr lang="en-US" dirty="0" smtClean="0"/>
              <a:t>Use </a:t>
            </a:r>
            <a:r>
              <a:rPr lang="en-US" dirty="0"/>
              <a:t>a question mark ("?") to replace a single character</a:t>
            </a:r>
          </a:p>
        </p:txBody>
      </p:sp>
      <p:sp>
        <p:nvSpPr>
          <p:cNvPr id="791555" name="Rectangle 3"/>
          <p:cNvSpPr>
            <a:spLocks/>
          </p:cNvSpPr>
          <p:nvPr/>
        </p:nvSpPr>
        <p:spPr bwMode="auto">
          <a:xfrm>
            <a:off x="2108994" y="70104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600" dirty="0" smtClean="0">
                <a:solidFill>
                  <a:schemeClr val="tx1"/>
                </a:solidFill>
                <a:latin typeface="Courier" charset="0"/>
                <a:ea typeface="ＭＳ Ｐゴシック" charset="0"/>
                <a:cs typeface="Courier" charset="0"/>
                <a:sym typeface="Courier" charset="0"/>
              </a:rPr>
              <a:t>knife search node "</a:t>
            </a:r>
            <a:r>
              <a:rPr lang="en-US" sz="3600" dirty="0">
                <a:latin typeface="Courier" charset="0"/>
                <a:ea typeface="ＭＳ Ｐゴシック" charset="0"/>
                <a:cs typeface="Courier" charset="0"/>
                <a:sym typeface="Courier" charset="0"/>
              </a:rPr>
              <a:t>platform_version:</a:t>
            </a:r>
            <a:r>
              <a:rPr lang="en-US" sz="3600" dirty="0" smtClean="0">
                <a:latin typeface="Courier" charset="0"/>
                <a:ea typeface="ＭＳ Ｐゴシック" charset="0"/>
                <a:cs typeface="Courier" charset="0"/>
                <a:sym typeface="Courier" charset="0"/>
              </a:rPr>
              <a:t>6.2.920?</a:t>
            </a:r>
            <a:r>
              <a:rPr lang="en-US" sz="3600" dirty="0" smtClean="0">
                <a:solidFill>
                  <a:schemeClr val="tx1"/>
                </a:solidFill>
                <a:latin typeface="Courier" charset="0"/>
                <a:ea typeface="ＭＳ Ｐゴシック" charset="0"/>
                <a:cs typeface="Courier" charset="0"/>
                <a:sym typeface="Courier" charset="0"/>
              </a:rPr>
              <a:t>"</a:t>
            </a:r>
            <a:endParaRPr lang="en-US" sz="3600" dirty="0">
              <a:solidFill>
                <a:schemeClr val="tx1"/>
              </a:solidFill>
              <a:latin typeface="Courier" charset="0"/>
              <a:ea typeface="ＭＳ Ｐゴシック" charset="0"/>
              <a:cs typeface="Courier" charset="0"/>
              <a:sym typeface="Courier" charset="0"/>
            </a:endParaRPr>
          </a:p>
        </p:txBody>
      </p:sp>
      <p:sp>
        <p:nvSpPr>
          <p:cNvPr id="791556" name="Rectangle 4"/>
          <p:cNvSpPr>
            <a:spLocks/>
          </p:cNvSpPr>
          <p:nvPr/>
        </p:nvSpPr>
        <p:spPr bwMode="auto">
          <a:xfrm>
            <a:off x="2112170" y="2806700"/>
            <a:ext cx="12573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"ipaddress:10.20.30.40"</a:t>
            </a:r>
          </a:p>
        </p:txBody>
      </p:sp>
      <p:sp>
        <p:nvSpPr>
          <p:cNvPr id="791557" name="Rectangle 5"/>
          <p:cNvSpPr>
            <a:spLocks/>
          </p:cNvSpPr>
          <p:nvPr/>
        </p:nvSpPr>
        <p:spPr bwMode="auto">
          <a:xfrm>
            <a:off x="2112170" y="4572000"/>
            <a:ext cx="125730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"ipaddress:10.*"</a:t>
            </a:r>
          </a:p>
          <a:p>
            <a:pPr algn="l"/>
            <a:r>
              <a:rPr lang="en-US" sz="3600" dirty="0" smtClean="0">
                <a:solidFill>
                  <a:schemeClr val="tx1"/>
                </a:solidFill>
                <a:latin typeface="Courier" charset="0"/>
                <a:ea typeface="ＭＳ Ｐゴシック" charset="0"/>
                <a:cs typeface="Courier" charset="0"/>
                <a:sym typeface="Courier" charset="0"/>
              </a:rPr>
              <a:t>knife search </a:t>
            </a:r>
            <a:r>
              <a:rPr lang="en-US" sz="3600" dirty="0">
                <a:solidFill>
                  <a:schemeClr val="tx1"/>
                </a:solidFill>
                <a:latin typeface="Courier" charset="0"/>
                <a:ea typeface="ＭＳ Ｐゴシック" charset="0"/>
                <a:cs typeface="Courier" charset="0"/>
                <a:sym typeface="Courier" charset="0"/>
              </a:rPr>
              <a:t>node "</a:t>
            </a:r>
            <a:r>
              <a:rPr lang="en-US" sz="3600" dirty="0" err="1">
                <a:solidFill>
                  <a:schemeClr val="tx1"/>
                </a:solidFill>
                <a:latin typeface="Courier" charset="0"/>
                <a:ea typeface="ＭＳ Ｐゴシック" charset="0"/>
                <a:cs typeface="Courier" charset="0"/>
                <a:sym typeface="Courier" charset="0"/>
              </a:rPr>
              <a:t>platfo</a:t>
            </a:r>
            <a:r>
              <a:rPr lang="en-US" sz="3600" dirty="0">
                <a:solidFill>
                  <a:schemeClr val="tx1"/>
                </a:solidFill>
                <a:latin typeface="Courier" charset="0"/>
                <a:ea typeface="ＭＳ Ｐゴシック" charset="0"/>
                <a:cs typeface="Courier" charset="0"/>
                <a:sym typeface="Courier" charset="0"/>
              </a:rPr>
              <a:t>*</a:t>
            </a:r>
            <a:r>
              <a:rPr lang="en-US" sz="3600" dirty="0" smtClean="0">
                <a:solidFill>
                  <a:schemeClr val="tx1"/>
                </a:solidFill>
                <a:latin typeface="Courier" charset="0"/>
                <a:ea typeface="ＭＳ Ｐゴシック" charset="0"/>
                <a:cs typeface="Courier" charset="0"/>
                <a:sym typeface="Courier" charset="0"/>
              </a:rPr>
              <a:t>:windows"</a:t>
            </a:r>
            <a:endParaRPr lang="en-US" sz="3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330305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1"/>
          <p:cNvSpPr>
            <a:spLocks noGrp="1" noChangeArrowheads="1"/>
          </p:cNvSpPr>
          <p:nvPr>
            <p:ph type="title"/>
          </p:nvPr>
        </p:nvSpPr>
        <p:spPr>
          <a:ln/>
        </p:spPr>
        <p:txBody>
          <a:bodyPr/>
          <a:lstStyle/>
          <a:p>
            <a:r>
              <a:rPr lang="en-US" sz="6400"/>
              <a:t>Remember what you're searching for!</a:t>
            </a:r>
          </a:p>
        </p:txBody>
      </p:sp>
      <p:sp>
        <p:nvSpPr>
          <p:cNvPr id="795650" name="Rectangle 2"/>
          <p:cNvSpPr>
            <a:spLocks noGrp="1" noChangeArrowheads="1"/>
          </p:cNvSpPr>
          <p:nvPr>
            <p:ph type="body" idx="1"/>
          </p:nvPr>
        </p:nvSpPr>
        <p:spPr>
          <a:xfrm>
            <a:off x="800178" y="1905000"/>
            <a:ext cx="15266891" cy="6731000"/>
          </a:xfrm>
          <a:ln/>
        </p:spPr>
        <p:txBody>
          <a:bodyPr/>
          <a:lstStyle/>
          <a:p>
            <a:endParaRPr lang="en-US"/>
          </a:p>
          <a:p>
            <a:endParaRPr lang="en-US"/>
          </a:p>
          <a:p>
            <a:endParaRPr lang="en-US"/>
          </a:p>
          <a:p>
            <a:endParaRPr lang="en-US"/>
          </a:p>
          <a:p>
            <a:r>
              <a:rPr lang="en-US"/>
              <a:t>A successful search returns </a:t>
            </a:r>
            <a:r>
              <a:rPr lang="en-US">
                <a:latin typeface="Arial Bold" charset="0"/>
                <a:cs typeface="Arial Bold" charset="0"/>
                <a:sym typeface="Arial Bold" charset="0"/>
              </a:rPr>
              <a:t>all objects</a:t>
            </a:r>
            <a:r>
              <a:rPr lang="en-US"/>
              <a:t>, not just the attributes, that satisfy the search criteria</a:t>
            </a:r>
          </a:p>
          <a:p>
            <a:r>
              <a:rPr lang="en-US"/>
              <a:t>In other words 'search for nodes containing this attribute', </a:t>
            </a:r>
            <a:r>
              <a:rPr lang="en-US">
                <a:latin typeface="Arial Bold" charset="0"/>
                <a:cs typeface="Arial Bold" charset="0"/>
                <a:sym typeface="Arial Bold" charset="0"/>
              </a:rPr>
              <a:t>NOT</a:t>
            </a:r>
            <a:r>
              <a:rPr lang="en-US"/>
              <a:t> 'search for this attribute across nodes'!</a:t>
            </a:r>
          </a:p>
        </p:txBody>
      </p:sp>
      <p:sp>
        <p:nvSpPr>
          <p:cNvPr id="795651" name="Rectangle 3"/>
          <p:cNvSpPr>
            <a:spLocks/>
          </p:cNvSpPr>
          <p:nvPr/>
        </p:nvSpPr>
        <p:spPr bwMode="auto">
          <a:xfrm>
            <a:off x="1800401" y="3079750"/>
            <a:ext cx="1392056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latin typeface="Courier" charset="0"/>
                <a:ea typeface="ＭＳ Ｐゴシック" charset="0"/>
                <a:cs typeface="Courier" charset="0"/>
                <a:sym typeface="Courier" charset="0"/>
              </a:rPr>
              <a:t> </a:t>
            </a:r>
            <a:r>
              <a:rPr lang="en-US" sz="3600" dirty="0" smtClean="0">
                <a:latin typeface="Courier" charset="0"/>
                <a:ea typeface="ＭＳ Ｐゴシック" charset="0"/>
                <a:cs typeface="Courier" charset="0"/>
                <a:sym typeface="Courier" charset="0"/>
              </a:rPr>
              <a:t> </a:t>
            </a:r>
            <a:r>
              <a:rPr lang="en-US" sz="3600" dirty="0" smtClean="0">
                <a:solidFill>
                  <a:schemeClr val="tx1"/>
                </a:solidFill>
                <a:latin typeface="Courier" charset="0"/>
                <a:ea typeface="ＭＳ Ｐゴシック" charset="0"/>
                <a:cs typeface="Courier" charset="0"/>
                <a:sym typeface="Courier" charset="0"/>
              </a:rPr>
              <a:t>knife </a:t>
            </a:r>
            <a:r>
              <a:rPr lang="en-US" sz="3600" dirty="0">
                <a:solidFill>
                  <a:schemeClr val="tx1"/>
                </a:solidFill>
                <a:latin typeface="Courier" charset="0"/>
                <a:ea typeface="ＭＳ Ｐゴシック" charset="0"/>
                <a:cs typeface="Courier" charset="0"/>
                <a:sym typeface="Courier" charset="0"/>
              </a:rPr>
              <a:t>search node 'ipaddress:10.1.1.*'</a:t>
            </a:r>
          </a:p>
        </p:txBody>
      </p:sp>
      <p:sp>
        <p:nvSpPr>
          <p:cNvPr id="795652" name="Rectangle 4"/>
          <p:cNvSpPr>
            <a:spLocks/>
          </p:cNvSpPr>
          <p:nvPr/>
        </p:nvSpPr>
        <p:spPr bwMode="auto">
          <a:xfrm>
            <a:off x="2327503" y="2337256"/>
            <a:ext cx="14371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use knife</a:t>
            </a:r>
          </a:p>
        </p:txBody>
      </p:sp>
      <p:sp>
        <p:nvSpPr>
          <p:cNvPr id="795653" name="Line 5"/>
          <p:cNvSpPr>
            <a:spLocks noChangeShapeType="1"/>
          </p:cNvSpPr>
          <p:nvPr/>
        </p:nvSpPr>
        <p:spPr bwMode="auto">
          <a:xfrm rot="10800000" flipH="1">
            <a:off x="3097516" y="2805114"/>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4" name="Rectangle 6"/>
          <p:cNvSpPr>
            <a:spLocks/>
          </p:cNvSpPr>
          <p:nvPr/>
        </p:nvSpPr>
        <p:spPr bwMode="auto">
          <a:xfrm>
            <a:off x="5626650" y="2286456"/>
            <a:ext cx="1497130"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for nodes</a:t>
            </a:r>
          </a:p>
        </p:txBody>
      </p:sp>
      <p:sp>
        <p:nvSpPr>
          <p:cNvPr id="795655" name="Line 7"/>
          <p:cNvSpPr>
            <a:spLocks noChangeShapeType="1"/>
          </p:cNvSpPr>
          <p:nvPr/>
        </p:nvSpPr>
        <p:spPr bwMode="auto">
          <a:xfrm rot="10800000" flipH="1">
            <a:off x="6464931" y="27559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6" name="Line 8"/>
          <p:cNvSpPr>
            <a:spLocks noChangeShapeType="1"/>
          </p:cNvSpPr>
          <p:nvPr/>
        </p:nvSpPr>
        <p:spPr bwMode="auto">
          <a:xfrm>
            <a:off x="4813770" y="3584576"/>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7" name="Rectangle 9"/>
          <p:cNvSpPr>
            <a:spLocks/>
          </p:cNvSpPr>
          <p:nvPr/>
        </p:nvSpPr>
        <p:spPr bwMode="auto">
          <a:xfrm>
            <a:off x="3997716" y="4077156"/>
            <a:ext cx="1476967"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to search</a:t>
            </a:r>
          </a:p>
        </p:txBody>
      </p:sp>
      <p:sp>
        <p:nvSpPr>
          <p:cNvPr id="795658" name="Line 10"/>
          <p:cNvSpPr>
            <a:spLocks noChangeShapeType="1"/>
          </p:cNvSpPr>
          <p:nvPr/>
        </p:nvSpPr>
        <p:spPr bwMode="auto">
          <a:xfrm>
            <a:off x="10046681" y="3530601"/>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95659" name="Rectangle 11"/>
          <p:cNvSpPr>
            <a:spLocks/>
          </p:cNvSpPr>
          <p:nvPr/>
        </p:nvSpPr>
        <p:spPr bwMode="auto">
          <a:xfrm>
            <a:off x="8057350" y="4077156"/>
            <a:ext cx="3664565" cy="430887"/>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3265848287"/>
      </p:ext>
    </p:extLst>
  </p:cSld>
  <p:clrMapOvr>
    <a:masterClrMapping/>
  </p:clrMapOvr>
  <p:transition xmlns:p14="http://schemas.microsoft.com/office/powerpoint/2010/mai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800273" y="177800"/>
            <a:ext cx="15710521" cy="1117600"/>
          </a:xfrm>
          <a:ln/>
        </p:spPr>
        <p:txBody>
          <a:bodyPr/>
          <a:lstStyle/>
          <a:p>
            <a:r>
              <a:rPr lang="en-US" sz="5100" dirty="0"/>
              <a:t>Exercise: Find a node with the specific attribute value</a:t>
            </a:r>
          </a:p>
        </p:txBody>
      </p:sp>
      <p:sp>
        <p:nvSpPr>
          <p:cNvPr id="797699" name="Rectangle 3"/>
          <p:cNvSpPr>
            <a:spLocks noGrp="1" noChangeArrowheads="1"/>
          </p:cNvSpPr>
          <p:nvPr>
            <p:ph idx="1"/>
          </p:nvPr>
        </p:nvSpPr>
        <p:spPr>
          <a:xfrm>
            <a:off x="800273" y="3276601"/>
            <a:ext cx="14657233" cy="53340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sym typeface="Courier" charset="0"/>
              </a:rPr>
              <a:t>1 items found</a:t>
            </a:r>
          </a:p>
          <a:p>
            <a:pPr marL="0" indent="0">
              <a:spcBef>
                <a:spcPct val="0"/>
              </a:spcBef>
              <a:buNone/>
            </a:pPr>
            <a:endParaRPr lang="en-US" sz="2800" dirty="0">
              <a:solidFill>
                <a:srgbClr val="FFFFFF"/>
              </a:solidFill>
              <a:latin typeface="Courier"/>
              <a:cs typeface="Courier"/>
              <a:sym typeface="Courier" charset="0"/>
            </a:endParaRPr>
          </a:p>
          <a:p>
            <a:pPr marL="0" indent="0">
              <a:spcBef>
                <a:spcPct val="0"/>
              </a:spcBef>
              <a:buNone/>
            </a:pPr>
            <a:r>
              <a:rPr lang="en-US" sz="2800" dirty="0">
                <a:solidFill>
                  <a:srgbClr val="FFFFFF"/>
                </a:solidFill>
                <a:latin typeface="Courier"/>
                <a:cs typeface="Courier"/>
                <a:sym typeface="Courier" charset="0"/>
              </a:rPr>
              <a:t>Node Name:   node1</a:t>
            </a:r>
          </a:p>
          <a:p>
            <a:pPr marL="0" indent="0">
              <a:spcBef>
                <a:spcPct val="0"/>
              </a:spcBef>
              <a:buNone/>
            </a:pPr>
            <a:r>
              <a:rPr lang="en-US" sz="2800" dirty="0">
                <a:solidFill>
                  <a:srgbClr val="FFFFFF"/>
                </a:solidFill>
                <a:latin typeface="Courier"/>
                <a:cs typeface="Courier"/>
                <a:sym typeface="Courier" charset="0"/>
              </a:rPr>
              <a:t>Environment: _default</a:t>
            </a:r>
          </a:p>
          <a:p>
            <a:pPr marL="0" indent="0">
              <a:spcBef>
                <a:spcPct val="0"/>
              </a:spcBef>
              <a:buNone/>
            </a:pPr>
            <a:r>
              <a:rPr lang="en-US" sz="2800" dirty="0">
                <a:solidFill>
                  <a:srgbClr val="FFFFFF"/>
                </a:solidFill>
                <a:latin typeface="Courier"/>
                <a:cs typeface="Courier"/>
                <a:sym typeface="Courier" charset="0"/>
              </a:rPr>
              <a:t>FQDN:        C1263834251</a:t>
            </a:r>
          </a:p>
          <a:p>
            <a:pPr marL="0" indent="0">
              <a:spcBef>
                <a:spcPct val="0"/>
              </a:spcBef>
              <a:buNone/>
            </a:pPr>
            <a:r>
              <a:rPr lang="en-US" sz="2800" dirty="0">
                <a:solidFill>
                  <a:srgbClr val="FFFFFF"/>
                </a:solidFill>
                <a:latin typeface="Courier"/>
                <a:cs typeface="Courier"/>
                <a:sym typeface="Courier" charset="0"/>
              </a:rPr>
              <a:t>IP:          10.160.33.236</a:t>
            </a:r>
          </a:p>
          <a:p>
            <a:pPr marL="0" indent="0">
              <a:spcBef>
                <a:spcPct val="0"/>
              </a:spcBef>
              <a:buNone/>
            </a:pPr>
            <a:r>
              <a:rPr lang="en-US" sz="2800" dirty="0">
                <a:solidFill>
                  <a:srgbClr val="FFFFFF"/>
                </a:solidFill>
                <a:latin typeface="Courier"/>
                <a:cs typeface="Courier"/>
                <a:sym typeface="Courier" charset="0"/>
              </a:rPr>
              <a:t>Run List:    recipe[</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recipe[hosts]</a:t>
            </a:r>
          </a:p>
          <a:p>
            <a:pPr marL="0" indent="0">
              <a:spcBef>
                <a:spcPct val="0"/>
              </a:spcBef>
              <a:buNone/>
            </a:pPr>
            <a:r>
              <a:rPr lang="en-US" sz="2800" dirty="0">
                <a:solidFill>
                  <a:srgbClr val="FFFFFF"/>
                </a:solidFill>
                <a:latin typeface="Courier"/>
                <a:cs typeface="Courier"/>
                <a:sym typeface="Courier" charset="0"/>
              </a:rPr>
              <a:t>Roles:</a:t>
            </a:r>
          </a:p>
          <a:p>
            <a:pPr marL="0" indent="0">
              <a:spcBef>
                <a:spcPct val="0"/>
              </a:spcBef>
              <a:buNone/>
            </a:pPr>
            <a:r>
              <a:rPr lang="en-US" sz="2800" dirty="0">
                <a:solidFill>
                  <a:srgbClr val="FFFFFF"/>
                </a:solidFill>
                <a:latin typeface="Courier"/>
                <a:cs typeface="Courier"/>
                <a:sym typeface="Courier" charset="0"/>
              </a:rPr>
              <a:t>Recipes:     </a:t>
            </a:r>
            <a:r>
              <a:rPr lang="en-US" sz="2800" dirty="0" err="1">
                <a:solidFill>
                  <a:srgbClr val="FFFFFF"/>
                </a:solidFill>
                <a:latin typeface="Courier"/>
                <a:cs typeface="Courier"/>
                <a:sym typeface="Courier" charset="0"/>
              </a:rPr>
              <a:t>iis_demo</a:t>
            </a:r>
            <a:r>
              <a:rPr lang="en-US" sz="2800" dirty="0">
                <a:solidFill>
                  <a:srgbClr val="FFFFFF"/>
                </a:solidFill>
                <a:latin typeface="Courier"/>
                <a:cs typeface="Courier"/>
                <a:sym typeface="Courier" charset="0"/>
              </a:rPr>
              <a:t>::default, hosts, hosts::default</a:t>
            </a:r>
          </a:p>
          <a:p>
            <a:pPr marL="0" indent="0">
              <a:spcBef>
                <a:spcPct val="0"/>
              </a:spcBef>
              <a:buNone/>
            </a:pPr>
            <a:r>
              <a:rPr lang="en-US" sz="2800" dirty="0">
                <a:solidFill>
                  <a:srgbClr val="FFFFFF"/>
                </a:solidFill>
                <a:latin typeface="Courier"/>
                <a:cs typeface="Courier"/>
                <a:sym typeface="Courier" charset="0"/>
              </a:rPr>
              <a:t>Platform:    windows 6.2.9200</a:t>
            </a:r>
          </a:p>
          <a:p>
            <a:pPr marL="0" indent="0">
              <a:spcBef>
                <a:spcPct val="0"/>
              </a:spcBef>
              <a:buNone/>
            </a:pPr>
            <a:r>
              <a:rPr lang="en-US" sz="2800" dirty="0">
                <a:solidFill>
                  <a:srgbClr val="FFFFFF"/>
                </a:solidFill>
                <a:latin typeface="Courier"/>
                <a:cs typeface="Courier"/>
                <a:sym typeface="Courier" charset="0"/>
              </a:rPr>
              <a:t>Tags:</a:t>
            </a:r>
            <a:endParaRPr lang="en-US" sz="2800" dirty="0">
              <a:solidFill>
                <a:srgbClr val="FFFFFF"/>
              </a:solidFill>
              <a:latin typeface="Courier"/>
              <a:cs typeface="Courier"/>
              <a:sym typeface="Courier" charset="0"/>
            </a:endParaRPr>
          </a:p>
        </p:txBody>
      </p:sp>
      <p:sp>
        <p:nvSpPr>
          <p:cNvPr id="797697"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400" dirty="0" smtClean="0">
                <a:solidFill>
                  <a:srgbClr val="FFFFFF"/>
                </a:solidFill>
                <a:latin typeface="Courier" charset="0"/>
                <a:ea typeface="ＭＳ Ｐゴシック" charset="0"/>
                <a:cs typeface="Courier" charset="0"/>
                <a:sym typeface="Courier" charset="0"/>
              </a:rPr>
              <a:t>knife</a:t>
            </a:r>
            <a:r>
              <a:rPr lang="en-US" sz="4800" dirty="0" smtClean="0">
                <a:solidFill>
                  <a:srgbClr val="FFFFFF"/>
                </a:solidFill>
                <a:latin typeface="Courier" charset="0"/>
                <a:ea typeface="ＭＳ Ｐゴシック" charset="0"/>
                <a:cs typeface="Courier" charset="0"/>
                <a:sym typeface="Courier" charset="0"/>
              </a:rPr>
              <a:t> search </a:t>
            </a:r>
            <a:r>
              <a:rPr lang="en-US" sz="4800" dirty="0">
                <a:solidFill>
                  <a:srgbClr val="FFFFFF"/>
                </a:solidFill>
                <a:latin typeface="Courier" charset="0"/>
                <a:ea typeface="ＭＳ Ｐゴシック" charset="0"/>
                <a:cs typeface="Courier" charset="0"/>
                <a:sym typeface="Courier" charset="0"/>
              </a:rPr>
              <a:t>node "ipaddress:10.*"</a:t>
            </a:r>
          </a:p>
        </p:txBody>
      </p:sp>
    </p:spTree>
    <p:extLst>
      <p:ext uri="{BB962C8B-B14F-4D97-AF65-F5344CB8AC3E}">
        <p14:creationId xmlns:p14="http://schemas.microsoft.com/office/powerpoint/2010/main" val="1591927177"/>
      </p:ext>
    </p:extLst>
  </p:cSld>
  <p:clrMapOvr>
    <a:masterClrMapping/>
  </p:clrMapOvr>
  <p:transition xmlns:p14="http://schemas.microsoft.com/office/powerpoint/2010/mai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ln/>
        </p:spPr>
        <p:txBody>
          <a:bodyPr/>
          <a:lstStyle/>
          <a:p>
            <a:r>
              <a:rPr lang="en-US" sz="5100" dirty="0"/>
              <a:t>Exercise: </a:t>
            </a:r>
            <a:r>
              <a:rPr lang="en-US" sz="5100" dirty="0" smtClean="0"/>
              <a:t>Use Knife </a:t>
            </a:r>
            <a:r>
              <a:rPr lang="en-US" sz="5100" dirty="0"/>
              <a:t>to find an attribute value</a:t>
            </a:r>
          </a:p>
        </p:txBody>
      </p:sp>
      <p:sp>
        <p:nvSpPr>
          <p:cNvPr id="799747" name="Rectangle 3"/>
          <p:cNvSpPr>
            <a:spLocks noGrp="1" noChangeArrowheads="1"/>
          </p:cNvSpPr>
          <p:nvPr>
            <p:ph idx="1"/>
          </p:nvPr>
        </p:nvSpPr>
        <p:spPr>
          <a:xfrm>
            <a:off x="800273" y="3505199"/>
            <a:ext cx="14657233" cy="51054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rPr>
              <a:t>1 items found</a:t>
            </a:r>
          </a:p>
          <a:p>
            <a:pPr marL="0" indent="0">
              <a:spcBef>
                <a:spcPct val="0"/>
              </a:spcBef>
              <a:buNone/>
            </a:pPr>
            <a:endParaRPr lang="en-US" sz="4000" dirty="0">
              <a:solidFill>
                <a:srgbClr val="FFFFFF"/>
              </a:solidFill>
              <a:latin typeface="Courier"/>
              <a:cs typeface="Courier"/>
            </a:endParaRPr>
          </a:p>
          <a:p>
            <a:pPr marL="0" indent="0">
              <a:spcBef>
                <a:spcPct val="0"/>
              </a:spcBef>
              <a:buNone/>
            </a:pPr>
            <a:r>
              <a:rPr lang="en-US" sz="4000" dirty="0">
                <a:solidFill>
                  <a:srgbClr val="FFFFFF"/>
                </a:solidFill>
                <a:latin typeface="Courier"/>
                <a:cs typeface="Courier"/>
              </a:rPr>
              <a:t>node1:</a:t>
            </a:r>
          </a:p>
          <a:p>
            <a:pPr marL="0" indent="0">
              <a:spcBef>
                <a:spcPct val="0"/>
              </a:spcBef>
              <a:buNone/>
            </a:pPr>
            <a:r>
              <a:rPr lang="en-US" sz="4000" dirty="0">
                <a:solidFill>
                  <a:srgbClr val="FFFFFF"/>
                </a:solidFill>
                <a:latin typeface="Courier"/>
                <a:cs typeface="Courier"/>
              </a:rPr>
              <a:t>  </a:t>
            </a:r>
            <a:r>
              <a:rPr lang="en-US" sz="4000" dirty="0" err="1">
                <a:solidFill>
                  <a:srgbClr val="FFFFFF"/>
                </a:solidFill>
                <a:latin typeface="Courier"/>
                <a:cs typeface="Courier"/>
              </a:rPr>
              <a:t>ipaddress</a:t>
            </a:r>
            <a:r>
              <a:rPr lang="en-US" sz="4000" dirty="0">
                <a:solidFill>
                  <a:srgbClr val="FFFFFF"/>
                </a:solidFill>
                <a:latin typeface="Courier"/>
                <a:cs typeface="Courier"/>
              </a:rPr>
              <a:t>: 10.160.33.236</a:t>
            </a:r>
          </a:p>
        </p:txBody>
      </p:sp>
      <p:sp>
        <p:nvSpPr>
          <p:cNvPr id="799745"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400" dirty="0" smtClean="0">
                <a:solidFill>
                  <a:srgbClr val="FFFFFF"/>
                </a:solidFill>
                <a:latin typeface="Courier" charset="0"/>
                <a:ea typeface="ＭＳ Ｐゴシック" charset="0"/>
                <a:cs typeface="Courier" charset="0"/>
                <a:sym typeface="Courier" charset="0"/>
              </a:rPr>
              <a:t>PS\&gt; knife search </a:t>
            </a:r>
            <a:r>
              <a:rPr lang="en-US" sz="4400" dirty="0">
                <a:solidFill>
                  <a:srgbClr val="FFFFFF"/>
                </a:solidFill>
                <a:latin typeface="Courier" charset="0"/>
                <a:ea typeface="ＭＳ Ｐゴシック" charset="0"/>
                <a:cs typeface="Courier" charset="0"/>
                <a:sym typeface="Courier" charset="0"/>
              </a:rPr>
              <a:t>node "*:*" -a </a:t>
            </a:r>
            <a:r>
              <a:rPr lang="en-US" sz="4400" dirty="0" err="1">
                <a:solidFill>
                  <a:srgbClr val="FFFFFF"/>
                </a:solidFill>
                <a:latin typeface="Courier" charset="0"/>
                <a:ea typeface="ＭＳ Ｐゴシック" charset="0"/>
                <a:cs typeface="Courier" charset="0"/>
                <a:sym typeface="Courier" charset="0"/>
              </a:rPr>
              <a:t>ipaddress</a:t>
            </a:r>
            <a:endParaRPr lang="en-US" sz="44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739972589"/>
      </p:ext>
    </p:extLst>
  </p:cSld>
  <p:clrMapOvr>
    <a:masterClrMapping/>
  </p:clrMapOvr>
  <p:transition xmlns:p14="http://schemas.microsoft.com/office/powerpoint/2010/mai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ln/>
        </p:spPr>
        <p:txBody>
          <a:bodyPr/>
          <a:lstStyle/>
          <a:p>
            <a:r>
              <a:rPr lang="en-US" sz="5100" dirty="0"/>
              <a:t>Exercise: Return just the attribute value</a:t>
            </a:r>
          </a:p>
        </p:txBody>
      </p:sp>
      <p:sp>
        <p:nvSpPr>
          <p:cNvPr id="801795"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4000" dirty="0">
                <a:solidFill>
                  <a:srgbClr val="FFFFFF"/>
                </a:solidFill>
                <a:latin typeface="Courier"/>
                <a:cs typeface="Courier"/>
                <a:sym typeface="Courier" charset="0"/>
              </a:rPr>
              <a:t>1 items found</a:t>
            </a:r>
          </a:p>
          <a:p>
            <a:pPr marL="0" indent="0">
              <a:spcBef>
                <a:spcPct val="0"/>
              </a:spcBef>
              <a:buNone/>
            </a:pPr>
            <a:endParaRPr lang="en-US" sz="4000" dirty="0">
              <a:solidFill>
                <a:srgbClr val="FFFFFF"/>
              </a:solidFill>
              <a:latin typeface="Courier"/>
              <a:cs typeface="Courier"/>
              <a:sym typeface="Courier" charset="0"/>
            </a:endParaRPr>
          </a:p>
          <a:p>
            <a:pPr marL="0" indent="0">
              <a:spcBef>
                <a:spcPct val="0"/>
              </a:spcBef>
              <a:buNone/>
            </a:pPr>
            <a:r>
              <a:rPr lang="en-US" sz="4000" dirty="0">
                <a:solidFill>
                  <a:srgbClr val="FFFFFF"/>
                </a:solidFill>
                <a:latin typeface="Courier"/>
                <a:cs typeface="Courier"/>
                <a:sym typeface="Courier" charset="0"/>
              </a:rPr>
              <a:t>node1:</a:t>
            </a:r>
          </a:p>
          <a:p>
            <a:pPr marL="0" indent="0">
              <a:spcBef>
                <a:spcPct val="0"/>
              </a:spcBef>
              <a:buNone/>
            </a:pPr>
            <a:r>
              <a:rPr lang="en-US" sz="4000" dirty="0">
                <a:solidFill>
                  <a:srgbClr val="FFFFFF"/>
                </a:solidFill>
                <a:latin typeface="Courier"/>
                <a:cs typeface="Courier"/>
                <a:sym typeface="Courier" charset="0"/>
              </a:rPr>
              <a:t>  </a:t>
            </a:r>
            <a:r>
              <a:rPr lang="en-US" sz="4000" dirty="0" err="1">
                <a:solidFill>
                  <a:srgbClr val="FFFFFF"/>
                </a:solidFill>
                <a:latin typeface="Courier"/>
                <a:cs typeface="Courier"/>
                <a:sym typeface="Courier" charset="0"/>
              </a:rPr>
              <a:t>ipaddress</a:t>
            </a:r>
            <a:r>
              <a:rPr lang="en-US" sz="4000" dirty="0">
                <a:solidFill>
                  <a:srgbClr val="FFFFFF"/>
                </a:solidFill>
                <a:latin typeface="Courier"/>
                <a:cs typeface="Courier"/>
                <a:sym typeface="Courier" charset="0"/>
              </a:rPr>
              <a:t>: 10.160.33.236</a:t>
            </a:r>
          </a:p>
        </p:txBody>
      </p:sp>
      <p:sp>
        <p:nvSpPr>
          <p:cNvPr id="801793" name="Rectangle 1"/>
          <p:cNvSpPr>
            <a:spLocks/>
          </p:cNvSpPr>
          <p:nvPr/>
        </p:nvSpPr>
        <p:spPr bwMode="auto">
          <a:xfrm>
            <a:off x="812879" y="1949450"/>
            <a:ext cx="14657232" cy="1028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600" dirty="0" smtClean="0">
                <a:solidFill>
                  <a:srgbClr val="FFFFFF"/>
                </a:solidFill>
                <a:latin typeface="Courier" charset="0"/>
                <a:ea typeface="ＭＳ Ｐゴシック" charset="0"/>
                <a:cs typeface="Courier" charset="0"/>
                <a:sym typeface="Courier" charset="0"/>
              </a:rPr>
              <a:t>PS\&gt; knife search </a:t>
            </a:r>
            <a:r>
              <a:rPr lang="en-US" sz="3600" dirty="0">
                <a:solidFill>
                  <a:srgbClr val="FFFFFF"/>
                </a:solidFill>
                <a:latin typeface="Courier" charset="0"/>
                <a:ea typeface="ＭＳ Ｐゴシック" charset="0"/>
                <a:cs typeface="Courier" charset="0"/>
                <a:sym typeface="Courier" charset="0"/>
              </a:rPr>
              <a:t>node "ipaddress:10.*" -a </a:t>
            </a:r>
            <a:r>
              <a:rPr lang="en-US" sz="3200" dirty="0" err="1">
                <a:solidFill>
                  <a:srgbClr val="FFFFFF"/>
                </a:solidFill>
                <a:latin typeface="Courier" charset="0"/>
                <a:ea typeface="ＭＳ Ｐゴシック" charset="0"/>
                <a:cs typeface="Courier" charset="0"/>
                <a:sym typeface="Courier" charset="0"/>
              </a:rPr>
              <a:t>ipaddress</a:t>
            </a:r>
            <a:endParaRPr lang="en-US" sz="36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735303737"/>
      </p:ext>
    </p:extLst>
  </p:cSld>
  <p:clrMapOvr>
    <a:masterClrMapping/>
  </p:clrMapOvr>
  <p:transition xmlns:p14="http://schemas.microsoft.com/office/powerpoint/2010/mai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ln/>
        </p:spPr>
        <p:txBody>
          <a:bodyPr/>
          <a:lstStyle/>
          <a:p>
            <a:r>
              <a:rPr lang="en-US" sz="5100" dirty="0"/>
              <a:t>Exercise: Boolean matching</a:t>
            </a:r>
          </a:p>
        </p:txBody>
      </p:sp>
      <p:sp>
        <p:nvSpPr>
          <p:cNvPr id="803843" name="Rectangle 3"/>
          <p:cNvSpPr>
            <a:spLocks noGrp="1" noChangeArrowheads="1"/>
          </p:cNvSpPr>
          <p:nvPr>
            <p:ph idx="1"/>
          </p:nvPr>
        </p:nvSpPr>
        <p:spPr>
          <a:xfrm>
            <a:off x="800274" y="3467105"/>
            <a:ext cx="14948520" cy="51435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::default],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endParaRPr lang="en-US" sz="2800" dirty="0">
              <a:solidFill>
                <a:srgbClr val="FFFFFF"/>
              </a:solidFill>
              <a:latin typeface="Courier"/>
              <a:cs typeface="Courier"/>
            </a:endParaRPr>
          </a:p>
        </p:txBody>
      </p:sp>
      <p:sp>
        <p:nvSpPr>
          <p:cNvPr id="803841" name="Rectangle 1"/>
          <p:cNvSpPr>
            <a:spLocks/>
          </p:cNvSpPr>
          <p:nvPr/>
        </p:nvSpPr>
        <p:spPr bwMode="auto">
          <a:xfrm>
            <a:off x="812878" y="1752600"/>
            <a:ext cx="14935915" cy="14097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knife search </a:t>
            </a:r>
            <a:r>
              <a:rPr lang="en-US" sz="3200" dirty="0">
                <a:solidFill>
                  <a:srgbClr val="FFFFFF"/>
                </a:solidFill>
                <a:latin typeface="Courier" charset="0"/>
                <a:ea typeface="ＭＳ Ｐゴシック" charset="0"/>
                <a:cs typeface="Courier" charset="0"/>
                <a:sym typeface="Courier" charset="0"/>
              </a:rPr>
              <a:t>node "ipaddress:10* AND </a:t>
            </a:r>
            <a:r>
              <a:rPr lang="en-US" sz="3200" dirty="0" err="1" smtClean="0">
                <a:solidFill>
                  <a:srgbClr val="FFFFFF"/>
                </a:solidFill>
                <a:latin typeface="Courier" charset="0"/>
                <a:ea typeface="ＭＳ Ｐゴシック" charset="0"/>
                <a:cs typeface="Courier" charset="0"/>
                <a:sym typeface="Courier" charset="0"/>
              </a:rPr>
              <a:t>platform:windows</a:t>
            </a:r>
            <a:r>
              <a:rPr lang="en-US" sz="3200" dirty="0" smtClean="0">
                <a:solidFill>
                  <a:srgbClr val="FFFFFF"/>
                </a:solidFill>
                <a:latin typeface="Courier" charset="0"/>
                <a:ea typeface="ＭＳ Ｐゴシック" charset="0"/>
                <a:cs typeface="Courier" charset="0"/>
                <a:sym typeface="Courier" charset="0"/>
              </a:rPr>
              <a:t>"</a:t>
            </a:r>
            <a:endParaRPr lang="en-US" sz="32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816855941"/>
      </p:ext>
    </p:extLst>
  </p:cSld>
  <p:clrMapOvr>
    <a:masterClrMapping/>
  </p:clrMapOvr>
  <p:transition xmlns:p14="http://schemas.microsoft.com/office/powerpoint/2010/main"/>
</p:sld>
</file>

<file path=ppt/slides/slide4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4866" name="Rectangle 2"/>
          <p:cNvSpPr>
            <a:spLocks noGrp="1" noChangeArrowheads="1"/>
          </p:cNvSpPr>
          <p:nvPr>
            <p:ph type="title"/>
          </p:nvPr>
        </p:nvSpPr>
        <p:spPr>
          <a:ln/>
        </p:spPr>
        <p:txBody>
          <a:bodyPr/>
          <a:lstStyle/>
          <a:p>
            <a:r>
              <a:rPr lang="en-US" sz="5100" dirty="0"/>
              <a:t>Exercise: Boolean matching</a:t>
            </a:r>
          </a:p>
        </p:txBody>
      </p:sp>
      <p:sp>
        <p:nvSpPr>
          <p:cNvPr id="804867" name="Rectangle 3"/>
          <p:cNvSpPr>
            <a:spLocks noGrp="1" noChangeArrowheads="1"/>
          </p:cNvSpPr>
          <p:nvPr>
            <p:ph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1771" tIns="221771" rIns="221771" bIns="221771" numCol="1" anchor="ctr" anchorCtr="0" compatLnSpc="1">
            <a:prstTxWarp prst="textNoShape">
              <a:avLst/>
            </a:prstTxWarp>
          </a:bodyPr>
          <a:lstStyle/>
          <a:p>
            <a:pPr marL="0" indent="0">
              <a:spcBef>
                <a:spcPct val="0"/>
              </a:spcBef>
              <a:buNone/>
            </a:pPr>
            <a:r>
              <a:rPr lang="en-US" sz="2800" dirty="0">
                <a:solidFill>
                  <a:srgbClr val="FFFFFF"/>
                </a:solidFill>
                <a:latin typeface="Courier"/>
                <a:cs typeface="Courier"/>
              </a:rPr>
              <a:t>1 items found</a:t>
            </a:r>
          </a:p>
          <a:p>
            <a:pPr marL="0" indent="0">
              <a:spcBef>
                <a:spcPct val="0"/>
              </a:spcBef>
              <a:buNone/>
            </a:pPr>
            <a:endParaRPr lang="en-US" sz="2800" dirty="0">
              <a:solidFill>
                <a:srgbClr val="FFFFFF"/>
              </a:solidFill>
              <a:latin typeface="Courier"/>
              <a:cs typeface="Courier"/>
            </a:endParaRPr>
          </a:p>
          <a:p>
            <a:pPr marL="0" indent="0">
              <a:spcBef>
                <a:spcPct val="0"/>
              </a:spcBef>
              <a:buNone/>
            </a:pPr>
            <a:r>
              <a:rPr lang="en-US" sz="2800" dirty="0">
                <a:solidFill>
                  <a:srgbClr val="FFFFFF"/>
                </a:solidFill>
                <a:latin typeface="Courier"/>
                <a:cs typeface="Courier"/>
              </a:rPr>
              <a:t>Node Name:   node1</a:t>
            </a:r>
          </a:p>
          <a:p>
            <a:pPr marL="0" indent="0">
              <a:spcBef>
                <a:spcPct val="0"/>
              </a:spcBef>
              <a:buNone/>
            </a:pPr>
            <a:r>
              <a:rPr lang="en-US" sz="2800" dirty="0">
                <a:solidFill>
                  <a:srgbClr val="FFFFFF"/>
                </a:solidFill>
                <a:latin typeface="Courier"/>
                <a:cs typeface="Courier"/>
              </a:rPr>
              <a:t>Environment: _default</a:t>
            </a:r>
          </a:p>
          <a:p>
            <a:pPr marL="0" indent="0">
              <a:spcBef>
                <a:spcPct val="0"/>
              </a:spcBef>
              <a:buNone/>
            </a:pPr>
            <a:r>
              <a:rPr lang="en-US" sz="2800" dirty="0">
                <a:solidFill>
                  <a:srgbClr val="FFFFFF"/>
                </a:solidFill>
                <a:latin typeface="Courier"/>
                <a:cs typeface="Courier"/>
              </a:rPr>
              <a:t>FQDN:        C1263834251</a:t>
            </a:r>
          </a:p>
          <a:p>
            <a:pPr marL="0" indent="0">
              <a:spcBef>
                <a:spcPct val="0"/>
              </a:spcBef>
              <a:buNone/>
            </a:pPr>
            <a:r>
              <a:rPr lang="en-US" sz="2800" dirty="0">
                <a:solidFill>
                  <a:srgbClr val="FFFFFF"/>
                </a:solidFill>
                <a:latin typeface="Courier"/>
                <a:cs typeface="Courier"/>
              </a:rPr>
              <a:t>IP:          10.160.33.236</a:t>
            </a:r>
          </a:p>
          <a:p>
            <a:pPr marL="0" indent="0">
              <a:spcBef>
                <a:spcPct val="0"/>
              </a:spcBef>
              <a:buNone/>
            </a:pPr>
            <a:r>
              <a:rPr lang="en-US" sz="2800" dirty="0">
                <a:solidFill>
                  <a:srgbClr val="FFFFFF"/>
                </a:solidFill>
                <a:latin typeface="Courier"/>
                <a:cs typeface="Courier"/>
              </a:rPr>
              <a:t>Run List:    recipe[</a:t>
            </a:r>
            <a:r>
              <a:rPr lang="en-US" sz="2800" dirty="0" err="1">
                <a:solidFill>
                  <a:srgbClr val="FFFFFF"/>
                </a:solidFill>
                <a:latin typeface="Courier"/>
                <a:cs typeface="Courier"/>
              </a:rPr>
              <a:t>iis_demo</a:t>
            </a:r>
            <a:r>
              <a:rPr lang="en-US" sz="2800" dirty="0">
                <a:solidFill>
                  <a:srgbClr val="FFFFFF"/>
                </a:solidFill>
                <a:latin typeface="Courier"/>
                <a:cs typeface="Courier"/>
              </a:rPr>
              <a:t>], recipe[hosts]</a:t>
            </a:r>
          </a:p>
          <a:p>
            <a:pPr marL="0" indent="0">
              <a:spcBef>
                <a:spcPct val="0"/>
              </a:spcBef>
              <a:buNone/>
            </a:pPr>
            <a:r>
              <a:rPr lang="en-US" sz="2800" dirty="0">
                <a:solidFill>
                  <a:srgbClr val="FFFFFF"/>
                </a:solidFill>
                <a:latin typeface="Courier"/>
                <a:cs typeface="Courier"/>
              </a:rPr>
              <a:t>Roles:</a:t>
            </a:r>
          </a:p>
          <a:p>
            <a:pPr marL="0" indent="0">
              <a:spcBef>
                <a:spcPct val="0"/>
              </a:spcBef>
              <a:buNone/>
            </a:pPr>
            <a:r>
              <a:rPr lang="en-US" sz="2800" dirty="0">
                <a:solidFill>
                  <a:srgbClr val="FFFFFF"/>
                </a:solidFill>
                <a:latin typeface="Courier"/>
                <a:cs typeface="Courier"/>
              </a:rPr>
              <a:t>Recipes:     </a:t>
            </a:r>
            <a:r>
              <a:rPr lang="en-US" sz="2800" dirty="0" err="1">
                <a:solidFill>
                  <a:srgbClr val="FFFFFF"/>
                </a:solidFill>
                <a:latin typeface="Courier"/>
                <a:cs typeface="Courier"/>
              </a:rPr>
              <a:t>iis_demo</a:t>
            </a:r>
            <a:r>
              <a:rPr lang="en-US" sz="2800" dirty="0">
                <a:solidFill>
                  <a:srgbClr val="FFFFFF"/>
                </a:solidFill>
                <a:latin typeface="Courier"/>
                <a:cs typeface="Courier"/>
              </a:rPr>
              <a:t>, hosts, </a:t>
            </a:r>
            <a:r>
              <a:rPr lang="en-US" sz="2800" dirty="0" err="1">
                <a:solidFill>
                  <a:srgbClr val="FFFFFF"/>
                </a:solidFill>
                <a:latin typeface="Courier"/>
                <a:cs typeface="Courier"/>
              </a:rPr>
              <a:t>iis_demo</a:t>
            </a:r>
            <a:r>
              <a:rPr lang="en-US" sz="2800" dirty="0">
                <a:solidFill>
                  <a:srgbClr val="FFFFFF"/>
                </a:solidFill>
                <a:latin typeface="Courier"/>
                <a:cs typeface="Courier"/>
              </a:rPr>
              <a:t>::default, hosts::default</a:t>
            </a:r>
          </a:p>
          <a:p>
            <a:pPr marL="0" indent="0">
              <a:spcBef>
                <a:spcPct val="0"/>
              </a:spcBef>
              <a:buNone/>
            </a:pPr>
            <a:r>
              <a:rPr lang="en-US" sz="2800" dirty="0">
                <a:solidFill>
                  <a:srgbClr val="FFFFFF"/>
                </a:solidFill>
                <a:latin typeface="Courier"/>
                <a:cs typeface="Courier"/>
              </a:rPr>
              <a:t>Platform:    windows 6.2.9200</a:t>
            </a:r>
          </a:p>
          <a:p>
            <a:pPr marL="0" indent="0">
              <a:spcBef>
                <a:spcPct val="0"/>
              </a:spcBef>
              <a:buNone/>
            </a:pPr>
            <a:r>
              <a:rPr lang="en-US" sz="2800" dirty="0">
                <a:solidFill>
                  <a:srgbClr val="FFFFFF"/>
                </a:solidFill>
                <a:latin typeface="Courier"/>
                <a:cs typeface="Courier"/>
              </a:rPr>
              <a:t>Tags:</a:t>
            </a:r>
          </a:p>
        </p:txBody>
      </p:sp>
      <p:sp>
        <p:nvSpPr>
          <p:cNvPr id="804865" name="Rectangle 1"/>
          <p:cNvSpPr>
            <a:spLocks/>
          </p:cNvSpPr>
          <p:nvPr/>
        </p:nvSpPr>
        <p:spPr bwMode="auto">
          <a:xfrm>
            <a:off x="812879" y="1752600"/>
            <a:ext cx="14657232" cy="1295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3200" dirty="0" smtClean="0">
                <a:solidFill>
                  <a:srgbClr val="FFFFFF"/>
                </a:solidFill>
                <a:latin typeface="Courier" charset="0"/>
                <a:ea typeface="ＭＳ Ｐゴシック" charset="0"/>
                <a:cs typeface="Courier" charset="0"/>
                <a:sym typeface="Courier" charset="0"/>
              </a:rPr>
              <a:t>PS\&gt; </a:t>
            </a:r>
            <a:r>
              <a:rPr lang="en-US" sz="3200" dirty="0">
                <a:solidFill>
                  <a:srgbClr val="FFFFFF"/>
                </a:solidFill>
                <a:latin typeface="Courier" charset="0"/>
                <a:ea typeface="ＭＳ Ｐゴシック" charset="0"/>
                <a:cs typeface="Courier" charset="0"/>
                <a:sym typeface="Courier" charset="0"/>
              </a:rPr>
              <a:t>knife</a:t>
            </a:r>
            <a:r>
              <a:rPr lang="en-US" sz="3200" dirty="0" smtClean="0">
                <a:solidFill>
                  <a:srgbClr val="FFFFFF"/>
                </a:solidFill>
                <a:latin typeface="Courier" charset="0"/>
                <a:ea typeface="ＭＳ Ｐゴシック" charset="0"/>
                <a:cs typeface="Courier" charset="0"/>
                <a:sym typeface="Courier" charset="0"/>
              </a:rPr>
              <a:t> search </a:t>
            </a:r>
            <a:r>
              <a:rPr lang="en-US" sz="3200" dirty="0">
                <a:solidFill>
                  <a:srgbClr val="FFFFFF"/>
                </a:solidFill>
                <a:latin typeface="Courier" charset="0"/>
                <a:ea typeface="ＭＳ Ｐゴシック" charset="0"/>
                <a:cs typeface="Courier" charset="0"/>
                <a:sym typeface="Courier" charset="0"/>
              </a:rPr>
              <a:t>node "</a:t>
            </a:r>
            <a:r>
              <a:rPr lang="en-US" sz="3200" dirty="0" err="1">
                <a:solidFill>
                  <a:srgbClr val="FFFFFF"/>
                </a:solidFill>
                <a:latin typeface="Courier" charset="0"/>
                <a:ea typeface="ＭＳ Ｐゴシック" charset="0"/>
                <a:cs typeface="Courier" charset="0"/>
                <a:sym typeface="Courier" charset="0"/>
              </a:rPr>
              <a:t>ipaddress</a:t>
            </a:r>
            <a:r>
              <a:rPr lang="en-US" sz="3200" dirty="0">
                <a:solidFill>
                  <a:srgbClr val="FFFFFF"/>
                </a:solidFill>
                <a:latin typeface="Courier" charset="0"/>
                <a:ea typeface="ＭＳ Ｐゴシック" charset="0"/>
                <a:cs typeface="Courier" charset="0"/>
                <a:sym typeface="Courier" charset="0"/>
              </a:rPr>
              <a:t>:[10.0.* TO 10.2.*]"</a:t>
            </a:r>
          </a:p>
        </p:txBody>
      </p:sp>
    </p:spTree>
    <p:extLst>
      <p:ext uri="{BB962C8B-B14F-4D97-AF65-F5344CB8AC3E}">
        <p14:creationId xmlns:p14="http://schemas.microsoft.com/office/powerpoint/2010/main" val="374408130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1"/>
          <p:cNvSpPr>
            <a:spLocks/>
          </p:cNvSpPr>
          <p:nvPr/>
        </p:nvSpPr>
        <p:spPr bwMode="auto">
          <a:xfrm>
            <a:off x="9505291" y="24558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Round Robin DNS</a:t>
            </a:r>
          </a:p>
        </p:txBody>
      </p:sp>
      <p:sp>
        <p:nvSpPr>
          <p:cNvPr id="142338" name="AutoShape 2"/>
          <p:cNvSpPr>
            <a:spLocks/>
          </p:cNvSpPr>
          <p:nvPr/>
        </p:nvSpPr>
        <p:spPr bwMode="auto">
          <a:xfrm>
            <a:off x="644746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39" name="Rectangle 3"/>
          <p:cNvSpPr>
            <a:spLocks/>
          </p:cNvSpPr>
          <p:nvPr/>
        </p:nvSpPr>
        <p:spPr bwMode="auto">
          <a:xfrm>
            <a:off x="12471031" y="3795713"/>
            <a:ext cx="26926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App Servers</a:t>
            </a:r>
          </a:p>
        </p:txBody>
      </p:sp>
      <p:sp>
        <p:nvSpPr>
          <p:cNvPr id="142340" name="AutoShape 4"/>
          <p:cNvSpPr>
            <a:spLocks/>
          </p:cNvSpPr>
          <p:nvPr/>
        </p:nvSpPr>
        <p:spPr bwMode="auto">
          <a:xfrm>
            <a:off x="5009053" y="3524251"/>
            <a:ext cx="1170101" cy="1089025"/>
          </a:xfrm>
          <a:prstGeom prst="roundRect">
            <a:avLst>
              <a:gd name="adj" fmla="val 17486"/>
            </a:avLst>
          </a:prstGeom>
          <a:solidFill>
            <a:srgbClr val="D8A529"/>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1" name="AutoShape 5"/>
          <p:cNvSpPr>
            <a:spLocks/>
          </p:cNvSpPr>
          <p:nvPr/>
        </p:nvSpPr>
        <p:spPr bwMode="auto">
          <a:xfrm>
            <a:off x="7979555" y="3524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2" name="AutoShape 6"/>
          <p:cNvSpPr>
            <a:spLocks/>
          </p:cNvSpPr>
          <p:nvPr/>
        </p:nvSpPr>
        <p:spPr bwMode="auto">
          <a:xfrm>
            <a:off x="6471282"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3" name="AutoShape 7"/>
          <p:cNvSpPr>
            <a:spLocks/>
          </p:cNvSpPr>
          <p:nvPr/>
        </p:nvSpPr>
        <p:spPr bwMode="auto">
          <a:xfrm>
            <a:off x="7909698" y="4949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4" name="Rectangle 8"/>
          <p:cNvSpPr>
            <a:spLocks/>
          </p:cNvSpPr>
          <p:nvPr/>
        </p:nvSpPr>
        <p:spPr bwMode="auto">
          <a:xfrm>
            <a:off x="9337000" y="52228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 Cache</a:t>
            </a:r>
          </a:p>
        </p:txBody>
      </p:sp>
      <p:sp>
        <p:nvSpPr>
          <p:cNvPr id="142345" name="AutoShape 9"/>
          <p:cNvSpPr>
            <a:spLocks/>
          </p:cNvSpPr>
          <p:nvPr/>
        </p:nvSpPr>
        <p:spPr bwMode="auto">
          <a:xfrm>
            <a:off x="7979555" y="2184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6" name="AutoShape 10"/>
          <p:cNvSpPr>
            <a:spLocks/>
          </p:cNvSpPr>
          <p:nvPr/>
        </p:nvSpPr>
        <p:spPr bwMode="auto">
          <a:xfrm>
            <a:off x="9511643"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7" name="AutoShape 11"/>
          <p:cNvSpPr>
            <a:spLocks/>
          </p:cNvSpPr>
          <p:nvPr/>
        </p:nvSpPr>
        <p:spPr bwMode="auto">
          <a:xfrm>
            <a:off x="10950058" y="3524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8" name="AutoShape 12"/>
          <p:cNvSpPr>
            <a:spLocks/>
          </p:cNvSpPr>
          <p:nvPr/>
        </p:nvSpPr>
        <p:spPr bwMode="auto">
          <a:xfrm>
            <a:off x="6507799"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49" name="AutoShape 13"/>
          <p:cNvSpPr>
            <a:spLocks/>
          </p:cNvSpPr>
          <p:nvPr/>
        </p:nvSpPr>
        <p:spPr bwMode="auto">
          <a:xfrm>
            <a:off x="7946214" y="7189789"/>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0" name="Rectangle 14"/>
          <p:cNvSpPr>
            <a:spLocks/>
          </p:cNvSpPr>
          <p:nvPr/>
        </p:nvSpPr>
        <p:spPr bwMode="auto">
          <a:xfrm>
            <a:off x="9373516" y="74628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DBs</a:t>
            </a:r>
          </a:p>
        </p:txBody>
      </p:sp>
      <p:sp>
        <p:nvSpPr>
          <p:cNvPr id="142351" name="Line 15"/>
          <p:cNvSpPr>
            <a:spLocks noChangeShapeType="1"/>
          </p:cNvSpPr>
          <p:nvPr/>
        </p:nvSpPr>
        <p:spPr bwMode="auto">
          <a:xfrm rot="10800000" flipH="1">
            <a:off x="7417525" y="7810500"/>
            <a:ext cx="850983" cy="25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2" name="Line 16"/>
          <p:cNvSpPr>
            <a:spLocks noChangeShapeType="1"/>
          </p:cNvSpPr>
          <p:nvPr/>
        </p:nvSpPr>
        <p:spPr bwMode="auto">
          <a:xfrm flipH="1">
            <a:off x="5613948" y="2654300"/>
            <a:ext cx="2959389" cy="1397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3" name="Line 17"/>
          <p:cNvSpPr>
            <a:spLocks noChangeShapeType="1"/>
          </p:cNvSpPr>
          <p:nvPr/>
        </p:nvSpPr>
        <p:spPr bwMode="auto">
          <a:xfrm flipH="1">
            <a:off x="7074591" y="2667000"/>
            <a:ext cx="1511448"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4" name="Line 18"/>
          <p:cNvSpPr>
            <a:spLocks noChangeShapeType="1"/>
          </p:cNvSpPr>
          <p:nvPr/>
        </p:nvSpPr>
        <p:spPr bwMode="auto">
          <a:xfrm>
            <a:off x="8598740" y="2628900"/>
            <a:ext cx="0" cy="13462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5" name="Line 19"/>
          <p:cNvSpPr>
            <a:spLocks noChangeShapeType="1"/>
          </p:cNvSpPr>
          <p:nvPr/>
        </p:nvSpPr>
        <p:spPr bwMode="auto">
          <a:xfrm>
            <a:off x="8662246" y="2717800"/>
            <a:ext cx="1473344" cy="13081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6" name="Line 20"/>
          <p:cNvSpPr>
            <a:spLocks noChangeShapeType="1"/>
          </p:cNvSpPr>
          <p:nvPr/>
        </p:nvSpPr>
        <p:spPr bwMode="auto">
          <a:xfrm>
            <a:off x="8547935" y="2667001"/>
            <a:ext cx="3060999" cy="13954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7" name="Oval 21"/>
          <p:cNvSpPr>
            <a:spLocks/>
          </p:cNvSpPr>
          <p:nvPr/>
        </p:nvSpPr>
        <p:spPr bwMode="auto">
          <a:xfrm>
            <a:off x="7531836" y="6350000"/>
            <a:ext cx="596958" cy="508000"/>
          </a:xfrm>
          <a:prstGeom prst="ellipse">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2358" name="Line 22"/>
          <p:cNvSpPr>
            <a:spLocks noChangeShapeType="1"/>
          </p:cNvSpPr>
          <p:nvPr/>
        </p:nvSpPr>
        <p:spPr bwMode="auto">
          <a:xfrm>
            <a:off x="7087292" y="5524500"/>
            <a:ext cx="685867" cy="10414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59" name="Line 23"/>
          <p:cNvSpPr>
            <a:spLocks noChangeShapeType="1"/>
          </p:cNvSpPr>
          <p:nvPr/>
        </p:nvSpPr>
        <p:spPr bwMode="auto">
          <a:xfrm flipH="1">
            <a:off x="7900172" y="5524500"/>
            <a:ext cx="647763" cy="1016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0" name="Line 24"/>
          <p:cNvSpPr>
            <a:spLocks noChangeShapeType="1"/>
          </p:cNvSpPr>
          <p:nvPr/>
        </p:nvSpPr>
        <p:spPr bwMode="auto">
          <a:xfrm flipH="1">
            <a:off x="7138097" y="6629400"/>
            <a:ext cx="647763" cy="5969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1" name="Line 25"/>
          <p:cNvSpPr>
            <a:spLocks noChangeShapeType="1"/>
          </p:cNvSpPr>
          <p:nvPr/>
        </p:nvSpPr>
        <p:spPr bwMode="auto">
          <a:xfrm>
            <a:off x="7950977" y="6667500"/>
            <a:ext cx="647763" cy="50800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2362" name="Rectangle 26"/>
          <p:cNvSpPr>
            <a:spLocks/>
          </p:cNvSpPr>
          <p:nvPr/>
        </p:nvSpPr>
        <p:spPr bwMode="auto">
          <a:xfrm>
            <a:off x="8725752" y="6273800"/>
            <a:ext cx="4597849"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Floating IP?</a:t>
            </a:r>
          </a:p>
        </p:txBody>
      </p:sp>
      <p:sp>
        <p:nvSpPr>
          <p:cNvPr id="142363" name="Rectangle 27"/>
          <p:cNvSpPr>
            <a:spLocks noGrp="1" noChangeArrowheads="1"/>
          </p:cNvSpPr>
          <p:nvPr>
            <p:ph type="title"/>
          </p:nvPr>
        </p:nvSpPr>
        <p:spPr>
          <a:ln/>
        </p:spPr>
        <p:txBody>
          <a:bodyPr/>
          <a:lstStyle/>
          <a:p>
            <a:r>
              <a:rPr lang="en-US" sz="7000"/>
              <a:t>Your Infrastructure is a Snowflake</a:t>
            </a:r>
          </a:p>
        </p:txBody>
      </p:sp>
    </p:spTree>
    <p:extLst>
      <p:ext uri="{BB962C8B-B14F-4D97-AF65-F5344CB8AC3E}">
        <p14:creationId xmlns:p14="http://schemas.microsoft.com/office/powerpoint/2010/main" val="1848681989"/>
      </p:ext>
    </p:extLst>
  </p:cSld>
  <p:clrMapOvr>
    <a:masterClrMapping/>
  </p:clrMapOvr>
  <p:transition xmlns:p14="http://schemas.microsoft.com/office/powerpoint/2010/main"/>
</p:sld>
</file>

<file path=ppt/slides/slide4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6913" name="Rectangle 1"/>
          <p:cNvSpPr>
            <a:spLocks noGrp="1" noChangeArrowheads="1"/>
          </p:cNvSpPr>
          <p:nvPr>
            <p:ph type="title"/>
          </p:nvPr>
        </p:nvSpPr>
        <p:spPr>
          <a:ln/>
        </p:spPr>
        <p:txBody>
          <a:bodyPr/>
          <a:lstStyle/>
          <a:p>
            <a:r>
              <a:rPr lang="en-US" dirty="0"/>
              <a:t>Search from within a recipe</a:t>
            </a:r>
          </a:p>
        </p:txBody>
      </p:sp>
      <p:sp>
        <p:nvSpPr>
          <p:cNvPr id="806914" name="Rectangle 2"/>
          <p:cNvSpPr>
            <a:spLocks noGrp="1" noChangeArrowheads="1"/>
          </p:cNvSpPr>
          <p:nvPr>
            <p:ph type="body" idx="1"/>
          </p:nvPr>
        </p:nvSpPr>
        <p:spPr>
          <a:xfrm>
            <a:off x="812880" y="1752600"/>
            <a:ext cx="14631830" cy="6415088"/>
          </a:xfrm>
          <a:ln/>
        </p:spPr>
        <p:txBody>
          <a:bodyPr/>
          <a:lstStyle/>
          <a:p>
            <a:r>
              <a:rPr lang="en-US" dirty="0"/>
              <a:t>You can invoke a search within a recipe, and use the results to apply further Chef primitives</a:t>
            </a:r>
          </a:p>
          <a:p>
            <a:endParaRPr lang="en-US" dirty="0"/>
          </a:p>
          <a:p>
            <a:pPr marL="0" indent="0">
              <a:buNone/>
            </a:pPr>
            <a:endParaRPr lang="en-US" dirty="0" smtClean="0"/>
          </a:p>
          <a:p>
            <a:r>
              <a:rPr lang="en-US" dirty="0" smtClean="0"/>
              <a:t>For </a:t>
            </a:r>
            <a:r>
              <a:rPr lang="en-US" dirty="0"/>
              <a:t>example</a:t>
            </a:r>
          </a:p>
        </p:txBody>
      </p:sp>
      <p:sp>
        <p:nvSpPr>
          <p:cNvPr id="806915" name="Rectangle 3"/>
          <p:cNvSpPr>
            <a:spLocks/>
          </p:cNvSpPr>
          <p:nvPr/>
        </p:nvSpPr>
        <p:spPr bwMode="auto">
          <a:xfrm>
            <a:off x="813594" y="3276600"/>
            <a:ext cx="13411200" cy="16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INDEX</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SEARCH_QUERY</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|result|</a:t>
            </a:r>
          </a:p>
          <a:p>
            <a:pPr algn="l"/>
            <a:r>
              <a:rPr lang="en-US" sz="3600" dirty="0">
                <a:solidFill>
                  <a:schemeClr val="tx1"/>
                </a:solidFill>
                <a:latin typeface="Courier" charset="0"/>
                <a:ea typeface="ＭＳ Ｐゴシック" charset="0"/>
                <a:cs typeface="Courier" charset="0"/>
                <a:sym typeface="Courier" charset="0"/>
              </a:rPr>
              <a:t> foo</a:t>
            </a:r>
          </a:p>
          <a:p>
            <a:pPr algn="l"/>
            <a:r>
              <a:rPr lang="en-US" sz="3600" b="1" dirty="0" smtClean="0">
                <a:solidFill>
                  <a:srgbClr val="008000"/>
                </a:solidFill>
                <a:latin typeface="Courier" charset="0"/>
                <a:ea typeface="ＭＳ Ｐゴシック" charset="0"/>
                <a:cs typeface="Courier" charset="0"/>
                <a:sym typeface="Courier" charset="0"/>
              </a:rPr>
              <a:t>end</a:t>
            </a:r>
            <a:endParaRPr lang="en-US" sz="3600" b="1" dirty="0">
              <a:solidFill>
                <a:srgbClr val="008000"/>
              </a:solidFill>
              <a:latin typeface="Courier" charset="0"/>
              <a:ea typeface="ＭＳ Ｐゴシック" charset="0"/>
              <a:cs typeface="Courier" charset="0"/>
              <a:sym typeface="Courier" charset="0"/>
            </a:endParaRPr>
          </a:p>
        </p:txBody>
      </p:sp>
      <p:sp>
        <p:nvSpPr>
          <p:cNvPr id="806916" name="Rectangle 4"/>
          <p:cNvSpPr>
            <a:spLocks/>
          </p:cNvSpPr>
          <p:nvPr/>
        </p:nvSpPr>
        <p:spPr bwMode="auto">
          <a:xfrm>
            <a:off x="889794" y="5791200"/>
            <a:ext cx="15520209"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chemeClr val="tx1"/>
                </a:solidFill>
                <a:latin typeface="Courier" charset="0"/>
                <a:ea typeface="ＭＳ Ｐゴシック" charset="0"/>
                <a:cs typeface="Courier" charset="0"/>
                <a:sym typeface="Courier" charset="0"/>
              </a:rPr>
              <a:t>search(</a:t>
            </a:r>
            <a:r>
              <a:rPr lang="en-US" sz="3600" dirty="0">
                <a:solidFill>
                  <a:srgbClr val="19177C"/>
                </a:solidFill>
                <a:latin typeface="Courier" charset="0"/>
                <a:ea typeface="ＭＳ Ｐゴシック" charset="0"/>
                <a:cs typeface="Courier" charset="0"/>
                <a:sym typeface="Courier" charset="0"/>
              </a:rPr>
              <a:t>"node"</a:t>
            </a:r>
            <a:r>
              <a:rPr lang="en-US" sz="3600" dirty="0">
                <a:solidFill>
                  <a:schemeClr val="tx1"/>
                </a:solidFill>
                <a:latin typeface="Courier" charset="0"/>
                <a:ea typeface="ＭＳ Ｐゴシック" charset="0"/>
                <a:cs typeface="Courier" charset="0"/>
                <a:sym typeface="Courier" charset="0"/>
              </a:rPr>
              <a:t>, </a:t>
            </a:r>
            <a:r>
              <a:rPr lang="en-US" sz="3600" dirty="0">
                <a:solidFill>
                  <a:srgbClr val="BA2121"/>
                </a:solidFill>
                <a:latin typeface="Courier" charset="0"/>
                <a:ea typeface="ＭＳ Ｐゴシック" charset="0"/>
                <a:cs typeface="Courier" charset="0"/>
                <a:sym typeface="Courier" charset="0"/>
              </a:rPr>
              <a:t>"</a:t>
            </a:r>
            <a:r>
              <a:rPr lang="en-US" sz="3600" dirty="0" err="1">
                <a:solidFill>
                  <a:srgbClr val="BA2121"/>
                </a:solidFill>
                <a:latin typeface="Courier" charset="0"/>
                <a:ea typeface="ＭＳ Ｐゴシック" charset="0"/>
                <a:cs typeface="Courier" charset="0"/>
                <a:sym typeface="Courier" charset="0"/>
              </a:rPr>
              <a:t>role:webserver</a:t>
            </a:r>
            <a:r>
              <a:rPr lang="en-US" sz="3600" dirty="0">
                <a:solidFill>
                  <a:srgbClr val="BA2121"/>
                </a:solidFill>
                <a:latin typeface="Courier" charset="0"/>
                <a:ea typeface="ＭＳ Ｐゴシック" charset="0"/>
                <a:cs typeface="Courier" charset="0"/>
                <a:sym typeface="Courier" charset="0"/>
              </a:rPr>
              <a:t>"</a:t>
            </a:r>
            <a:r>
              <a:rPr lang="en-US" sz="3600" dirty="0">
                <a:solidFill>
                  <a:schemeClr val="tx1"/>
                </a:solidFill>
                <a:latin typeface="Courier" charset="0"/>
                <a:ea typeface="ＭＳ Ｐゴシック" charset="0"/>
                <a:cs typeface="Courier" charset="0"/>
                <a:sym typeface="Courier" charset="0"/>
              </a:rPr>
              <a:t>).each </a:t>
            </a:r>
            <a:r>
              <a:rPr lang="en-US" sz="3600" b="1" dirty="0">
                <a:solidFill>
                  <a:srgbClr val="008000"/>
                </a:solidFill>
                <a:latin typeface="Courier" charset="0"/>
                <a:ea typeface="ＭＳ Ｐゴシック" charset="0"/>
                <a:cs typeface="Courier" charset="0"/>
                <a:sym typeface="Courier" charset="0"/>
              </a:rPr>
              <a:t>do</a:t>
            </a:r>
            <a:r>
              <a:rPr lang="en-US" sz="3600" dirty="0">
                <a:solidFill>
                  <a:schemeClr val="tx1"/>
                </a:solidFill>
                <a:latin typeface="Courier" charset="0"/>
                <a:ea typeface="ＭＳ Ｐゴシック" charset="0"/>
                <a:cs typeface="Courier" charset="0"/>
                <a:sym typeface="Courier" charset="0"/>
              </a:rPr>
              <a:t> |webserver|</a:t>
            </a:r>
          </a:p>
          <a:p>
            <a:pPr algn="l"/>
            <a:r>
              <a:rPr lang="en-US" sz="3600" i="1" dirty="0">
                <a:solidFill>
                  <a:schemeClr val="tx1"/>
                </a:solidFill>
                <a:latin typeface="Courier" charset="0"/>
                <a:ea typeface="ＭＳ Ｐゴシック" charset="0"/>
                <a:cs typeface="Courier" charset="0"/>
                <a:sym typeface="Courier" charset="0"/>
              </a:rPr>
              <a:t> [register webserver with load balancer]</a:t>
            </a:r>
          </a:p>
          <a:p>
            <a:pPr algn="l"/>
            <a:r>
              <a:rPr lang="en-US" sz="3600" dirty="0">
                <a:solidFill>
                  <a:schemeClr val="tx1"/>
                </a:solidFill>
                <a:latin typeface="Courier" charset="0"/>
                <a:ea typeface="ＭＳ Ｐゴシック" charset="0"/>
                <a:cs typeface="Courier" charset="0"/>
                <a:sym typeface="Courier" charset="0"/>
              </a:rPr>
              <a:t> or</a:t>
            </a:r>
          </a:p>
          <a:p>
            <a:r>
              <a:rPr lang="en-US" sz="3600" i="1" dirty="0">
                <a:solidFill>
                  <a:schemeClr val="tx1"/>
                </a:solidFill>
                <a:latin typeface="Courier" charset="0"/>
                <a:ea typeface="ＭＳ Ｐゴシック" charset="0"/>
                <a:cs typeface="Courier" charset="0"/>
                <a:sym typeface="Courier" charset="0"/>
              </a:rPr>
              <a:t> </a:t>
            </a:r>
            <a:r>
              <a:rPr lang="en-US" sz="3600" i="1" dirty="0">
                <a:latin typeface="Courier" charset="0"/>
                <a:ea typeface="ＭＳ Ｐゴシック" charset="0"/>
                <a:cs typeface="Courier" charset="0"/>
                <a:sym typeface="Courier" charset="0"/>
              </a:rPr>
              <a:t>[</a:t>
            </a:r>
            <a:r>
              <a:rPr lang="en-US" sz="3600" i="1" dirty="0">
                <a:latin typeface="Courier" charset="0"/>
                <a:ea typeface="ＭＳ Ｐゴシック" charset="0"/>
                <a:cs typeface="Courier" charset="0"/>
              </a:rPr>
              <a:t>configure firewall so webserver can access database</a:t>
            </a:r>
            <a:r>
              <a:rPr lang="en-US" sz="3600" i="1" dirty="0">
                <a:latin typeface="Courier" charset="0"/>
                <a:ea typeface="ＭＳ Ｐゴシック" charset="0"/>
                <a:cs typeface="Courier" charset="0"/>
                <a:sym typeface="Courier" charset="0"/>
              </a:rPr>
              <a:t>]</a:t>
            </a:r>
          </a:p>
          <a:p>
            <a:pPr algn="l"/>
            <a:r>
              <a:rPr lang="en-US" sz="3600" b="1" dirty="0">
                <a:solidFill>
                  <a:srgbClr val="008000"/>
                </a:solidFill>
                <a:latin typeface="Courier" charset="0"/>
                <a:ea typeface="ＭＳ Ｐゴシック" charset="0"/>
                <a:cs typeface="Courier" charset="0"/>
                <a:sym typeface="Courier" charset="0"/>
              </a:rPr>
              <a:t>end</a:t>
            </a:r>
          </a:p>
        </p:txBody>
      </p:sp>
    </p:spTree>
    <p:extLst>
      <p:ext uri="{BB962C8B-B14F-4D97-AF65-F5344CB8AC3E}">
        <p14:creationId xmlns:p14="http://schemas.microsoft.com/office/powerpoint/2010/main" val="2347702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069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06914">
                                            <p:txEl>
                                              <p:pRg st="3" end="3"/>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06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914" grpId="0" build="p" bldLvl="5" autoUpdateAnimBg="0" advAuto="0"/>
      <p:bldP spid="806916" grpId="0" autoUpdateAnimBg="0"/>
    </p:bld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937" name="Rectangle 1"/>
          <p:cNvSpPr>
            <a:spLocks/>
          </p:cNvSpPr>
          <p:nvPr/>
        </p:nvSpPr>
        <p:spPr bwMode="auto">
          <a:xfrm>
            <a:off x="6642749" y="522605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b="1" dirty="0">
                <a:solidFill>
                  <a:schemeClr val="tx1"/>
                </a:solidFill>
                <a:latin typeface="Courier" charset="0"/>
                <a:ea typeface="ＭＳ Ｐゴシック" charset="0"/>
                <a:cs typeface="Courier" charset="0"/>
                <a:sym typeface="Courier" charset="0"/>
              </a:rPr>
              <a:t>SAVE FILE!</a:t>
            </a:r>
          </a:p>
        </p:txBody>
      </p:sp>
      <p:sp>
        <p:nvSpPr>
          <p:cNvPr id="807938" name="Rectangle 2"/>
          <p:cNvSpPr>
            <a:spLocks/>
          </p:cNvSpPr>
          <p:nvPr/>
        </p:nvSpPr>
        <p:spPr bwMode="auto">
          <a:xfrm>
            <a:off x="838282" y="2514600"/>
            <a:ext cx="15139879" cy="2482850"/>
          </a:xfrm>
          <a:prstGeom prst="rect">
            <a:avLst/>
          </a:prstGeom>
          <a:solidFill>
            <a:srgbClr val="FFFFFF"/>
          </a:solidFill>
          <a:ln w="25400" cap="flat">
            <a:solidFill>
              <a:srgbClr val="334150"/>
            </a:solidFill>
            <a:prstDash val="sysDot"/>
            <a:miter lim="800000"/>
            <a:headEnd type="none" w="med" len="med"/>
            <a:tailEnd type="none" w="med" len="med"/>
          </a:ln>
        </p:spPr>
        <p:txBody>
          <a:bodyPr lIns="190500" tIns="190500" rIns="190500" bIns="190500"/>
          <a:lstStyle/>
          <a:p>
            <a:pPr algn="l">
              <a:lnSpc>
                <a:spcPct val="120000"/>
              </a:lnSpc>
            </a:pPr>
            <a:r>
              <a:rPr lang="en-US" sz="2800" dirty="0">
                <a:solidFill>
                  <a:srgbClr val="BA2121"/>
                </a:solidFill>
                <a:latin typeface="Courier" charset="0"/>
                <a:ea typeface="ＭＳ Ｐゴシック" charset="0"/>
                <a:cs typeface="Courier" charset="0"/>
                <a:sym typeface="Courier" charset="0"/>
              </a:rPr>
              <a:t>search</a:t>
            </a:r>
            <a:r>
              <a:rPr lang="en-US" sz="2800" dirty="0">
                <a:solidFill>
                  <a:schemeClr val="tx1"/>
                </a:solidFill>
                <a:latin typeface="Courier" charset="0"/>
                <a:ea typeface="ＭＳ Ｐゴシック" charset="0"/>
                <a:cs typeface="Courier" charset="0"/>
                <a:sym typeface="Courier" charset="0"/>
              </a:rPr>
              <a:t>("</a:t>
            </a:r>
            <a:r>
              <a:rPr lang="en-US" sz="2800" dirty="0">
                <a:solidFill>
                  <a:srgbClr val="19177C"/>
                </a:solidFill>
                <a:latin typeface="Courier" charset="0"/>
                <a:ea typeface="ＭＳ Ｐゴシック" charset="0"/>
                <a:cs typeface="Courier" charset="0"/>
                <a:sym typeface="Courier" charset="0"/>
              </a:rPr>
              <a:t>node"</a:t>
            </a:r>
            <a:r>
              <a:rPr lang="en-US" sz="2800" dirty="0">
                <a:solidFill>
                  <a:schemeClr val="tx1"/>
                </a:solidFill>
                <a:latin typeface="Courier" charset="0"/>
                <a:ea typeface="ＭＳ Ｐゴシック" charset="0"/>
                <a:cs typeface="Courier" charset="0"/>
                <a:sym typeface="Courier" charset="0"/>
              </a:rPr>
              <a:t>,</a:t>
            </a:r>
            <a:r>
              <a:rPr lang="en-US" sz="2800" dirty="0">
                <a:solidFill>
                  <a:srgbClr val="BA2121"/>
                </a:solidFill>
                <a:latin typeface="Courier" charset="0"/>
                <a:ea typeface="ＭＳ Ｐゴシック" charset="0"/>
                <a:cs typeface="Courier" charset="0"/>
                <a:sym typeface="Courier" charset="0"/>
              </a:rPr>
              <a:t>"</a:t>
            </a:r>
            <a:r>
              <a:rPr lang="en-US" sz="2800" dirty="0" err="1" smtClean="0">
                <a:solidFill>
                  <a:srgbClr val="BA2121"/>
                </a:solidFill>
                <a:latin typeface="Courier" charset="0"/>
                <a:ea typeface="ＭＳ Ｐゴシック" charset="0"/>
                <a:cs typeface="Courier" charset="0"/>
                <a:sym typeface="Courier" charset="0"/>
              </a:rPr>
              <a:t>platform:windows</a:t>
            </a:r>
            <a:r>
              <a:rPr lang="en-US" sz="2800" dirty="0" smtClean="0">
                <a:solidFill>
                  <a:srgbClr val="BA2121"/>
                </a:solidFill>
                <a:latin typeface="Courier" charset="0"/>
                <a:ea typeface="ＭＳ Ｐゴシック" charset="0"/>
                <a:cs typeface="Courier" charset="0"/>
                <a:sym typeface="Courier" charset="0"/>
              </a:rPr>
              <a:t>"</a:t>
            </a:r>
            <a:r>
              <a:rPr lang="en-US" sz="2800" dirty="0">
                <a:solidFill>
                  <a:schemeClr val="tx1"/>
                </a:solidFill>
                <a:latin typeface="Courier" charset="0"/>
                <a:ea typeface="ＭＳ Ｐゴシック" charset="0"/>
                <a:cs typeface="Courier" charset="0"/>
                <a:sym typeface="Courier" charset="0"/>
              </a:rPr>
              <a:t>).each </a:t>
            </a:r>
            <a:r>
              <a:rPr lang="en-US" sz="2800" b="1" dirty="0">
                <a:solidFill>
                  <a:srgbClr val="008000"/>
                </a:solidFill>
                <a:latin typeface="Courier" charset="0"/>
                <a:ea typeface="ＭＳ Ｐゴシック" charset="0"/>
                <a:cs typeface="Courier" charset="0"/>
                <a:sym typeface="Courier" charset="0"/>
              </a:rPr>
              <a:t>do</a:t>
            </a:r>
            <a:r>
              <a:rPr lang="en-US" sz="2800" dirty="0">
                <a:solidFill>
                  <a:schemeClr val="tx1"/>
                </a:solidFill>
                <a:latin typeface="Courier" charset="0"/>
                <a:ea typeface="ＭＳ Ｐゴシック" charset="0"/>
                <a:cs typeface="Courier" charset="0"/>
                <a:sym typeface="Courier" charset="0"/>
              </a:rPr>
              <a:t> |server|</a:t>
            </a:r>
          </a:p>
          <a:p>
            <a:pPr algn="l">
              <a:lnSpc>
                <a:spcPct val="120000"/>
              </a:lnSpc>
            </a:pPr>
            <a:r>
              <a:rPr lang="en-US" sz="2800" dirty="0">
                <a:solidFill>
                  <a:schemeClr val="tx1"/>
                </a:solidFill>
                <a:ea typeface="ＭＳ Ｐゴシック" charset="0"/>
                <a:cs typeface="Gill Sans" charset="0"/>
              </a:rPr>
              <a:t>   </a:t>
            </a:r>
            <a:r>
              <a:rPr lang="en-US" sz="2800" dirty="0">
                <a:solidFill>
                  <a:srgbClr val="BA2121"/>
                </a:solidFill>
                <a:latin typeface="Courier" charset="0"/>
                <a:ea typeface="ＭＳ Ｐゴシック" charset="0"/>
                <a:cs typeface="Courier" charset="0"/>
                <a:sym typeface="Courier" charset="0"/>
              </a:rPr>
              <a:t>log</a:t>
            </a:r>
            <a:r>
              <a:rPr lang="en-US" sz="2800" dirty="0">
                <a:solidFill>
                  <a:schemeClr val="tx1"/>
                </a:solidFill>
                <a:ea typeface="ＭＳ Ｐゴシック" charset="0"/>
                <a:cs typeface="Gill Sans" charset="0"/>
              </a:rPr>
              <a:t> "</a:t>
            </a:r>
            <a:r>
              <a:rPr lang="en-US" sz="2800" dirty="0">
                <a:solidFill>
                  <a:srgbClr val="19177C"/>
                </a:solidFill>
                <a:latin typeface="Courier" charset="0"/>
                <a:ea typeface="ＭＳ Ｐゴシック" charset="0"/>
                <a:cs typeface="Courier" charset="0"/>
                <a:sym typeface="Courier" charset="0"/>
              </a:rPr>
              <a:t>The </a:t>
            </a:r>
            <a:r>
              <a:rPr lang="en-US" sz="2800" dirty="0" smtClean="0">
                <a:solidFill>
                  <a:srgbClr val="19177C"/>
                </a:solidFill>
                <a:latin typeface="Courier" charset="0"/>
                <a:ea typeface="ＭＳ Ｐゴシック" charset="0"/>
                <a:cs typeface="Courier" charset="0"/>
                <a:sym typeface="Courier" charset="0"/>
              </a:rPr>
              <a:t>Windows servers </a:t>
            </a:r>
            <a:r>
              <a:rPr lang="en-US" sz="2800" dirty="0">
                <a:solidFill>
                  <a:srgbClr val="19177C"/>
                </a:solidFill>
                <a:latin typeface="Courier" charset="0"/>
                <a:ea typeface="ＭＳ Ｐゴシック" charset="0"/>
                <a:cs typeface="Courier" charset="0"/>
                <a:sym typeface="Courier" charset="0"/>
              </a:rPr>
              <a:t>in your organization have the following FQDN/IP Addresses:- #{server['</a:t>
            </a:r>
            <a:r>
              <a:rPr lang="en-US" sz="2800" dirty="0" err="1">
                <a:solidFill>
                  <a:srgbClr val="19177C"/>
                </a:solidFill>
                <a:latin typeface="Courier" charset="0"/>
                <a:ea typeface="ＭＳ Ｐゴシック" charset="0"/>
                <a:cs typeface="Courier" charset="0"/>
                <a:sym typeface="Courier" charset="0"/>
              </a:rPr>
              <a:t>fqdn</a:t>
            </a:r>
            <a:r>
              <a:rPr lang="en-US" sz="2800" dirty="0">
                <a:solidFill>
                  <a:srgbClr val="19177C"/>
                </a:solidFill>
                <a:latin typeface="Courier" charset="0"/>
                <a:ea typeface="ＭＳ Ｐゴシック" charset="0"/>
                <a:cs typeface="Courier" charset="0"/>
                <a:sym typeface="Courier" charset="0"/>
              </a:rPr>
              <a:t>']}/#{server['</a:t>
            </a:r>
            <a:r>
              <a:rPr lang="en-US" sz="2800" dirty="0" err="1">
                <a:solidFill>
                  <a:srgbClr val="19177C"/>
                </a:solidFill>
                <a:latin typeface="Courier" charset="0"/>
                <a:ea typeface="ＭＳ Ｐゴシック" charset="0"/>
                <a:cs typeface="Courier" charset="0"/>
                <a:sym typeface="Courier" charset="0"/>
              </a:rPr>
              <a:t>ipaddress</a:t>
            </a:r>
            <a:r>
              <a:rPr lang="en-US" sz="2800" dirty="0">
                <a:solidFill>
                  <a:srgbClr val="19177C"/>
                </a:solidFill>
                <a:latin typeface="Courier" charset="0"/>
                <a:ea typeface="ＭＳ Ｐゴシック" charset="0"/>
                <a:cs typeface="Courier" charset="0"/>
                <a:sym typeface="Courier" charset="0"/>
              </a:rPr>
              <a:t>']}</a:t>
            </a:r>
            <a:r>
              <a:rPr lang="en-US" sz="2800" dirty="0">
                <a:solidFill>
                  <a:schemeClr val="tx1"/>
                </a:solidFill>
                <a:ea typeface="ＭＳ Ｐゴシック" charset="0"/>
                <a:cs typeface="Gill Sans" charset="0"/>
              </a:rPr>
              <a:t>"</a:t>
            </a:r>
            <a:endParaRPr lang="en-US" sz="2800" b="1" dirty="0">
              <a:solidFill>
                <a:srgbClr val="008000"/>
              </a:solidFill>
              <a:latin typeface="Courier" charset="0"/>
              <a:ea typeface="ＭＳ Ｐゴシック" charset="0"/>
              <a:cs typeface="Courier" charset="0"/>
              <a:sym typeface="Courier" charset="0"/>
            </a:endParaRPr>
          </a:p>
          <a:p>
            <a:pPr algn="l">
              <a:lnSpc>
                <a:spcPct val="120000"/>
              </a:lnSpc>
            </a:pPr>
            <a:r>
              <a:rPr lang="en-US" sz="2800" b="1" dirty="0">
                <a:solidFill>
                  <a:srgbClr val="008000"/>
                </a:solidFill>
                <a:latin typeface="Courier" charset="0"/>
                <a:ea typeface="ＭＳ Ｐゴシック" charset="0"/>
                <a:cs typeface="Courier" charset="0"/>
                <a:sym typeface="Courier" charset="0"/>
              </a:rPr>
              <a:t>end</a:t>
            </a:r>
          </a:p>
        </p:txBody>
      </p:sp>
      <p:sp>
        <p:nvSpPr>
          <p:cNvPr id="807939" name="Rectangle 3"/>
          <p:cNvSpPr>
            <a:spLocks noGrp="1" noChangeArrowheads="1"/>
          </p:cNvSpPr>
          <p:nvPr>
            <p:ph type="title"/>
          </p:nvPr>
        </p:nvSpPr>
        <p:spPr>
          <a:xfrm>
            <a:off x="1105008" y="368300"/>
            <a:ext cx="15012866" cy="1117600"/>
          </a:xfrm>
          <a:ln/>
        </p:spPr>
        <p:txBody>
          <a:bodyPr/>
          <a:lstStyle/>
          <a:p>
            <a:r>
              <a:rPr lang="en-US" sz="5600"/>
              <a:t>Exercise:  Search for an attribute in a recipe</a:t>
            </a:r>
          </a:p>
        </p:txBody>
      </p:sp>
      <p:sp>
        <p:nvSpPr>
          <p:cNvPr id="807940" name="Rectangle 4"/>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b="1">
                <a:solidFill>
                  <a:schemeClr val="tx1"/>
                </a:solidFill>
                <a:latin typeface="Courier" charset="0"/>
                <a:ea typeface="ＭＳ Ｐゴシック" charset="0"/>
                <a:cs typeface="Courier" charset="0"/>
                <a:sym typeface="Courier" charset="0"/>
              </a:rPr>
              <a:t>OPEN IN EDITOR:</a:t>
            </a:r>
          </a:p>
        </p:txBody>
      </p:sp>
      <p:sp>
        <p:nvSpPr>
          <p:cNvPr id="807941" name="Rectangle 5"/>
          <p:cNvSpPr>
            <a:spLocks/>
          </p:cNvSpPr>
          <p:nvPr/>
        </p:nvSpPr>
        <p:spPr bwMode="auto">
          <a:xfrm>
            <a:off x="5048743" y="1644650"/>
            <a:ext cx="10453121"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114300" tIns="114300" rIns="114300" bIns="114300" anchor="ctr"/>
          <a:lstStyle/>
          <a:p>
            <a:pPr algn="l"/>
            <a:r>
              <a:rPr lang="en-US" sz="3100" dirty="0" smtClean="0">
                <a:solidFill>
                  <a:schemeClr val="tx1"/>
                </a:solidFill>
                <a:latin typeface="Courier" charset="0"/>
                <a:ea typeface="ＭＳ Ｐゴシック" charset="0"/>
                <a:cs typeface="Courier" charset="0"/>
                <a:sym typeface="Courier" charset="0"/>
              </a:rPr>
              <a:t>cookbooks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iis_demo</a:t>
            </a:r>
            <a:r>
              <a:rPr lang="en-US" sz="3100" dirty="0">
                <a:latin typeface="Courier" charset="0"/>
                <a:ea typeface="ＭＳ Ｐゴシック" charset="0"/>
                <a:cs typeface="Courier" charset="0"/>
                <a:sym typeface="Courier" charset="0"/>
              </a:rPr>
              <a:t>\</a:t>
            </a:r>
            <a:r>
              <a:rPr lang="en-US" sz="3100" dirty="0" smtClean="0">
                <a:solidFill>
                  <a:schemeClr val="tx1"/>
                </a:solidFill>
                <a:latin typeface="Courier" charset="0"/>
                <a:ea typeface="ＭＳ Ｐゴシック" charset="0"/>
                <a:cs typeface="Courier" charset="0"/>
                <a:sym typeface="Courier" charset="0"/>
              </a:rPr>
              <a:t>recipes</a:t>
            </a:r>
            <a:r>
              <a:rPr lang="en-US" sz="3100" dirty="0">
                <a:latin typeface="Courier" charset="0"/>
                <a:ea typeface="ＭＳ Ｐゴシック" charset="0"/>
                <a:cs typeface="Courier" charset="0"/>
                <a:sym typeface="Courier" charset="0"/>
              </a:rPr>
              <a:t>\</a:t>
            </a:r>
            <a:r>
              <a:rPr lang="en-US" sz="3100" dirty="0" err="1" smtClean="0">
                <a:solidFill>
                  <a:schemeClr val="tx1"/>
                </a:solidFill>
                <a:latin typeface="Courier" charset="0"/>
                <a:ea typeface="ＭＳ Ｐゴシック" charset="0"/>
                <a:cs typeface="Courier" charset="0"/>
                <a:sym typeface="Courier" charset="0"/>
              </a:rPr>
              <a:t>ip</a:t>
            </a:r>
            <a:r>
              <a:rPr lang="en-US" sz="3100" dirty="0" err="1">
                <a:solidFill>
                  <a:schemeClr val="tx1"/>
                </a:solidFill>
                <a:latin typeface="Courier" charset="0"/>
                <a:ea typeface="ＭＳ Ｐゴシック" charset="0"/>
                <a:cs typeface="Courier" charset="0"/>
                <a:sym typeface="Courier" charset="0"/>
              </a:rPr>
              <a:t>-logger.rb</a:t>
            </a:r>
            <a:endParaRPr lang="en-US" sz="31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874413947"/>
      </p:ext>
    </p:extLst>
  </p:cSld>
  <p:clrMapOvr>
    <a:masterClrMapping/>
  </p:clrMapOvr>
  <p:transition xmlns:p14="http://schemas.microsoft.com/office/powerpoint/2010/mai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1"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4800" dirty="0" smtClean="0">
                <a:solidFill>
                  <a:srgbClr val="FFFFFF"/>
                </a:solidFill>
                <a:latin typeface="Courier" charset="0"/>
                <a:ea typeface="ＭＳ Ｐゴシック" charset="0"/>
                <a:cs typeface="Courier" charset="0"/>
                <a:sym typeface="Courier" charset="0"/>
              </a:rPr>
              <a:t>PS\&gt; </a:t>
            </a:r>
            <a:r>
              <a:rPr lang="en-US" sz="4800" dirty="0" smtClean="0">
                <a:solidFill>
                  <a:srgbClr val="FFFFFF"/>
                </a:solidFill>
                <a:latin typeface="Courier" charset="0"/>
                <a:ea typeface="ＭＳ Ｐゴシック" charset="0"/>
                <a:cs typeface="Courier" charset="0"/>
                <a:sym typeface="Courier" charset="0"/>
              </a:rPr>
              <a:t>knife cookbook upload </a:t>
            </a:r>
            <a:r>
              <a:rPr lang="en-US" sz="4800" dirty="0" err="1" smtClean="0">
                <a:solidFill>
                  <a:srgbClr val="FFFFFF"/>
                </a:solidFill>
                <a:latin typeface="Courier" charset="0"/>
                <a:ea typeface="ＭＳ Ｐゴシック" charset="0"/>
                <a:cs typeface="Courier" charset="0"/>
                <a:sym typeface="Courier" charset="0"/>
              </a:rPr>
              <a:t>iis_demo</a:t>
            </a:r>
            <a:endParaRPr lang="en-US" sz="4800" dirty="0">
              <a:solidFill>
                <a:srgbClr val="FFFFFF"/>
              </a:solidFill>
              <a:latin typeface="Courier" charset="0"/>
              <a:ea typeface="ＭＳ Ｐゴシック" charset="0"/>
              <a:cs typeface="Courier" charset="0"/>
              <a:sym typeface="Courier" charset="0"/>
            </a:endParaRPr>
          </a:p>
        </p:txBody>
      </p:sp>
      <p:sp>
        <p:nvSpPr>
          <p:cNvPr id="808962" name="Rectangle 2"/>
          <p:cNvSpPr>
            <a:spLocks noGrp="1" noChangeArrowheads="1"/>
          </p:cNvSpPr>
          <p:nvPr>
            <p:ph type="title"/>
          </p:nvPr>
        </p:nvSpPr>
        <p:spPr>
          <a:ln/>
        </p:spPr>
        <p:txBody>
          <a:bodyPr/>
          <a:lstStyle/>
          <a:p>
            <a:r>
              <a:rPr lang="en-US" sz="6100" dirty="0"/>
              <a:t>Exercise: Upload the </a:t>
            </a:r>
            <a:r>
              <a:rPr lang="en-US" sz="6100" dirty="0" err="1" smtClean="0"/>
              <a:t>iis_demo</a:t>
            </a:r>
            <a:r>
              <a:rPr lang="en-US" sz="6100" dirty="0" smtClean="0"/>
              <a:t> cookbook</a:t>
            </a:r>
            <a:endParaRPr lang="en-US" sz="6100" dirty="0"/>
          </a:p>
        </p:txBody>
      </p:sp>
      <p:sp>
        <p:nvSpPr>
          <p:cNvPr id="808963" name="Rectangle 3"/>
          <p:cNvSpPr>
            <a:spLocks/>
          </p:cNvSpPr>
          <p:nvPr/>
        </p:nvSpPr>
        <p:spPr bwMode="auto">
          <a:xfrm>
            <a:off x="825581" y="3657600"/>
            <a:ext cx="14606427" cy="46863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pPr algn="l"/>
            <a:r>
              <a:rPr lang="en-US" sz="4800" dirty="0">
                <a:solidFill>
                  <a:srgbClr val="FFFFFF"/>
                </a:solidFill>
                <a:latin typeface="Courier" charset="0"/>
                <a:ea typeface="ＭＳ Ｐゴシック" charset="0"/>
                <a:cs typeface="Courier" charset="0"/>
                <a:sym typeface="Courier" charset="0"/>
              </a:rPr>
              <a:t>Uploading </a:t>
            </a:r>
            <a:r>
              <a:rPr lang="en-US" sz="4800" dirty="0" err="1" smtClean="0">
                <a:solidFill>
                  <a:srgbClr val="FFFFFF"/>
                </a:solidFill>
                <a:latin typeface="Courier" charset="0"/>
                <a:ea typeface="ＭＳ Ｐゴシック" charset="0"/>
                <a:cs typeface="Courier" charset="0"/>
                <a:sym typeface="Courier" charset="0"/>
              </a:rPr>
              <a:t>iis_demo</a:t>
            </a:r>
            <a:r>
              <a:rPr lang="en-US" sz="4800" dirty="0" smtClean="0">
                <a:solidFill>
                  <a:srgbClr val="FFFFFF"/>
                </a:solidFill>
                <a:latin typeface="Courier" charset="0"/>
                <a:ea typeface="ＭＳ Ｐゴシック" charset="0"/>
                <a:cs typeface="Courier" charset="0"/>
                <a:sym typeface="Courier" charset="0"/>
              </a:rPr>
              <a:t>		  [</a:t>
            </a:r>
            <a:r>
              <a:rPr lang="en-US" sz="4800" dirty="0">
                <a:solidFill>
                  <a:srgbClr val="FFFFFF"/>
                </a:solidFill>
                <a:latin typeface="Courier" charset="0"/>
                <a:ea typeface="ＭＳ Ｐゴシック" charset="0"/>
                <a:cs typeface="Courier" charset="0"/>
                <a:sym typeface="Courier" charset="0"/>
              </a:rPr>
              <a:t>0.2.0</a:t>
            </a:r>
            <a:r>
              <a:rPr lang="en-US" sz="4800" dirty="0" smtClean="0">
                <a:solidFill>
                  <a:srgbClr val="FFFFFF"/>
                </a:solidFill>
                <a:latin typeface="Courier" charset="0"/>
                <a:ea typeface="ＭＳ Ｐゴシック" charset="0"/>
                <a:cs typeface="Courier" charset="0"/>
                <a:sym typeface="Courier" charset="0"/>
              </a:rPr>
              <a:t>]</a:t>
            </a:r>
          </a:p>
          <a:p>
            <a:pPr algn="l"/>
            <a:r>
              <a:rPr lang="en-US" sz="4800" dirty="0" smtClean="0">
                <a:solidFill>
                  <a:srgbClr val="FFFFFF"/>
                </a:solidFill>
                <a:latin typeface="Courier" charset="0"/>
                <a:ea typeface="ＭＳ Ｐゴシック" charset="0"/>
                <a:cs typeface="Courier" charset="0"/>
                <a:sym typeface="Courier" charset="0"/>
              </a:rPr>
              <a:t>Uploaded </a:t>
            </a:r>
            <a:r>
              <a:rPr lang="en-US" sz="4800" dirty="0">
                <a:solidFill>
                  <a:srgbClr val="FFFFFF"/>
                </a:solidFill>
                <a:latin typeface="Courier" charset="0"/>
                <a:ea typeface="ＭＳ Ｐゴシック" charset="0"/>
                <a:cs typeface="Courier" charset="0"/>
                <a:sym typeface="Courier" charset="0"/>
              </a:rPr>
              <a:t>1 cookbook.</a:t>
            </a:r>
          </a:p>
        </p:txBody>
      </p:sp>
    </p:spTree>
    <p:extLst>
      <p:ext uri="{BB962C8B-B14F-4D97-AF65-F5344CB8AC3E}">
        <p14:creationId xmlns:p14="http://schemas.microsoft.com/office/powerpoint/2010/main" val="11936694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8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61" grpId="0" animBg="1" autoUpdateAnimBg="0"/>
    </p:bld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5" name="Rectangle 1"/>
          <p:cNvSpPr>
            <a:spLocks/>
          </p:cNvSpPr>
          <p:nvPr/>
        </p:nvSpPr>
        <p:spPr bwMode="auto">
          <a:xfrm>
            <a:off x="825581" y="2006600"/>
            <a:ext cx="14161213"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add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09986" name="Rectangle 2"/>
          <p:cNvSpPr>
            <a:spLocks noGrp="1" noChangeArrowheads="1"/>
          </p:cNvSpPr>
          <p:nvPr>
            <p:ph type="title"/>
          </p:nvPr>
        </p:nvSpPr>
        <p:spPr>
          <a:ln/>
        </p:spPr>
        <p:txBody>
          <a:bodyPr/>
          <a:lstStyle/>
          <a:p>
            <a:r>
              <a:rPr lang="en-US" sz="4600"/>
              <a:t>Exercise: Add the recipe to your test node</a:t>
            </a:r>
            <a:r>
              <a:rPr lang="ja-JP" altLang="en-US" sz="4600">
                <a:latin typeface="Arial"/>
              </a:rPr>
              <a:t>’</a:t>
            </a:r>
            <a:r>
              <a:rPr lang="en-US" sz="4600"/>
              <a:t>s run list</a:t>
            </a:r>
          </a:p>
        </p:txBody>
      </p:sp>
      <p:sp>
        <p:nvSpPr>
          <p:cNvPr id="809987" name="Rectangle 3"/>
          <p:cNvSpPr>
            <a:spLocks/>
          </p:cNvSpPr>
          <p:nvPr/>
        </p:nvSpPr>
        <p:spPr bwMode="auto">
          <a:xfrm>
            <a:off x="819230" y="3670300"/>
            <a:ext cx="14167564" cy="28067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r>
              <a:rPr lang="en-US" dirty="0">
                <a:solidFill>
                  <a:srgbClr val="FFFFFF"/>
                </a:solidFill>
                <a:latin typeface="Courier" charset="0"/>
                <a:ea typeface="ＭＳ Ｐゴシック" charset="0"/>
                <a:cs typeface="Courier" charset="0"/>
                <a:sym typeface="Courier" charset="0"/>
              </a:rPr>
              <a:t>node1:</a:t>
            </a:r>
          </a:p>
          <a:p>
            <a:r>
              <a:rPr lang="en-US" dirty="0">
                <a:solidFill>
                  <a:srgbClr val="FFFFFF"/>
                </a:solidFill>
                <a:latin typeface="Courier" charset="0"/>
                <a:ea typeface="ＭＳ Ｐゴシック" charset="0"/>
                <a:cs typeface="Courier" charset="0"/>
                <a:sym typeface="Courier" charset="0"/>
              </a:rPr>
              <a:t>  </a:t>
            </a:r>
            <a:r>
              <a:rPr lang="en-US" dirty="0" err="1">
                <a:solidFill>
                  <a:srgbClr val="FFFFFF"/>
                </a:solidFill>
                <a:latin typeface="Courier" charset="0"/>
                <a:ea typeface="ＭＳ Ｐゴシック" charset="0"/>
                <a:cs typeface="Courier" charset="0"/>
                <a:sym typeface="Courier" charset="0"/>
              </a:rPr>
              <a:t>run_list</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p>
          <a:p>
            <a:r>
              <a:rPr lang="en-US" dirty="0">
                <a:solidFill>
                  <a:srgbClr val="FFFFFF"/>
                </a:solidFill>
                <a:latin typeface="Courier" charset="0"/>
                <a:ea typeface="ＭＳ Ｐゴシック" charset="0"/>
                <a:cs typeface="Courier" charset="0"/>
                <a:sym typeface="Courier" charset="0"/>
              </a:rPr>
              <a:t>    recipe[</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ip</a:t>
            </a:r>
            <a:r>
              <a:rPr lang="en-US" dirty="0">
                <a:solidFill>
                  <a:srgbClr val="FFFFFF"/>
                </a:solidFill>
                <a:latin typeface="Courier" charset="0"/>
                <a:ea typeface="ＭＳ Ｐゴシック" charset="0"/>
                <a:cs typeface="Courier" charset="0"/>
                <a:sym typeface="Courier" charset="0"/>
              </a:rPr>
              <a:t>-logger]</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126916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09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5" grpId="0" animBg="1" autoUpdateAnimBg="0"/>
    </p:bld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3" name="Rectangle 1"/>
          <p:cNvSpPr>
            <a:spLocks/>
          </p:cNvSpPr>
          <p:nvPr/>
        </p:nvSpPr>
        <p:spPr bwMode="auto">
          <a:xfrm>
            <a:off x="812879" y="1854200"/>
            <a:ext cx="14657232" cy="12192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sz="4800" b="1" dirty="0" err="1">
                <a:solidFill>
                  <a:srgbClr val="00FF00"/>
                </a:solidFill>
                <a:latin typeface="Courier"/>
                <a:ea typeface="Courier"/>
                <a:cs typeface="Courier"/>
                <a:sym typeface="Courier"/>
              </a:rPr>
              <a:t>remote@PS</a:t>
            </a:r>
            <a:r>
              <a:rPr lang="en-US" sz="4800" b="1" dirty="0">
                <a:solidFill>
                  <a:schemeClr val="bg1"/>
                </a:solidFill>
                <a:latin typeface="Courier"/>
                <a:ea typeface="Courier"/>
                <a:cs typeface="Courier"/>
                <a:sym typeface="Courier"/>
              </a:rPr>
              <a:t>\&gt;</a:t>
            </a:r>
            <a:r>
              <a:rPr lang="en-US" sz="4800" dirty="0">
                <a:solidFill>
                  <a:srgbClr val="00FF00"/>
                </a:solidFill>
                <a:latin typeface="Courier"/>
                <a:ea typeface="Courier"/>
                <a:cs typeface="Courier"/>
                <a:sym typeface="Courier"/>
              </a:rPr>
              <a:t> </a:t>
            </a:r>
            <a:r>
              <a:rPr lang="en-US" sz="4800" dirty="0" smtClean="0">
                <a:solidFill>
                  <a:srgbClr val="FFFFFF"/>
                </a:solidFill>
                <a:latin typeface="Courier" charset="0"/>
                <a:ea typeface="ＭＳ Ｐゴシック" charset="0"/>
                <a:cs typeface="Courier" charset="0"/>
                <a:sym typeface="Courier" charset="0"/>
              </a:rPr>
              <a:t>chef</a:t>
            </a:r>
            <a:r>
              <a:rPr lang="en-US" sz="4800" dirty="0">
                <a:solidFill>
                  <a:srgbClr val="FFFFFF"/>
                </a:solidFill>
                <a:latin typeface="Courier" charset="0"/>
                <a:ea typeface="ＭＳ Ｐゴシック" charset="0"/>
                <a:cs typeface="Courier" charset="0"/>
                <a:sym typeface="Courier" charset="0"/>
              </a:rPr>
              <a:t>-client</a:t>
            </a:r>
          </a:p>
        </p:txBody>
      </p:sp>
      <p:sp>
        <p:nvSpPr>
          <p:cNvPr id="812034" name="Rectangle 2"/>
          <p:cNvSpPr>
            <a:spLocks noGrp="1" noChangeArrowheads="1"/>
          </p:cNvSpPr>
          <p:nvPr>
            <p:ph type="title"/>
          </p:nvPr>
        </p:nvSpPr>
        <p:spPr>
          <a:ln/>
        </p:spPr>
        <p:txBody>
          <a:bodyPr/>
          <a:lstStyle/>
          <a:p>
            <a:r>
              <a:rPr lang="en-US"/>
              <a:t>Exercise: Re-run the Chef Client</a:t>
            </a:r>
          </a:p>
        </p:txBody>
      </p:sp>
      <p:sp>
        <p:nvSpPr>
          <p:cNvPr id="812035" name="Rectangle 3"/>
          <p:cNvSpPr>
            <a:spLocks/>
          </p:cNvSpPr>
          <p:nvPr/>
        </p:nvSpPr>
        <p:spPr bwMode="auto">
          <a:xfrm>
            <a:off x="800178" y="3200400"/>
            <a:ext cx="14606427" cy="5740400"/>
          </a:xfrm>
          <a:prstGeom prst="rect">
            <a:avLst/>
          </a:prstGeom>
          <a:solidFill>
            <a:srgbClr val="000000"/>
          </a:solidFill>
          <a:ln w="25400" cap="flat">
            <a:solidFill>
              <a:srgbClr val="3C4A59"/>
            </a:solidFill>
            <a:prstDash val="sysDot"/>
            <a:miter lim="800000"/>
            <a:headEnd type="none" w="med" len="med"/>
            <a:tailEnd type="none" w="med" len="med"/>
          </a:ln>
        </p:spPr>
        <p:txBody>
          <a:bodyPr lIns="0" tIns="0" rIns="0" bIns="0" anchor="ctr"/>
          <a:lstStyle/>
          <a:p>
            <a:r>
              <a:rPr lang="en-US" sz="2600" dirty="0" smtClean="0">
                <a:solidFill>
                  <a:srgbClr val="FFFFFF"/>
                </a:solidFill>
                <a:latin typeface="Courier" charset="0"/>
                <a:ea typeface="ＭＳ Ｐゴシック" charset="0"/>
                <a:cs typeface="Courier" charset="0"/>
                <a:sym typeface="Courier" charset="0"/>
              </a:rPr>
              <a:t>...</a:t>
            </a:r>
          </a:p>
          <a:p>
            <a:r>
              <a:rPr lang="en-US" sz="2600" dirty="0" smtClean="0">
                <a:solidFill>
                  <a:srgbClr val="FFFFFF"/>
                </a:solidFill>
                <a:latin typeface="Courier" charset="0"/>
                <a:ea typeface="ＭＳ Ｐゴシック" charset="0"/>
                <a:cs typeface="Courier" charset="0"/>
                <a:sym typeface="Courier" charset="0"/>
              </a:rPr>
              <a:t>Recipe</a:t>
            </a:r>
            <a:r>
              <a:rPr lang="en-US" sz="2600" dirty="0">
                <a:solidFill>
                  <a:srgbClr val="FFFFFF"/>
                </a:solidFill>
                <a:latin typeface="Courier" charset="0"/>
                <a:ea typeface="ＭＳ Ｐゴシック" charset="0"/>
                <a:cs typeface="Courier" charset="0"/>
                <a:sym typeface="Courier" charset="0"/>
              </a:rPr>
              <a:t>: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a:t>
            </a:r>
          </a:p>
          <a:p>
            <a:r>
              <a:rPr lang="en-US" sz="2600" dirty="0">
                <a:solidFill>
                  <a:srgbClr val="FFFFFF"/>
                </a:solidFill>
                <a:latin typeface="Courier" charset="0"/>
                <a:ea typeface="ＭＳ Ｐゴシック" charset="0"/>
                <a:cs typeface="Courier" charset="0"/>
                <a:sym typeface="Courier" charset="0"/>
              </a:rPr>
              <a:t>  * log[The Windows servers in your organization have the following FQDN/IP Addresses:- C1263834251/10.160.33.236] </a:t>
            </a:r>
            <a:r>
              <a:rPr lang="en-US" sz="2600" dirty="0" err="1">
                <a:solidFill>
                  <a:srgbClr val="FFFFFF"/>
                </a:solidFill>
                <a:latin typeface="Courier" charset="0"/>
                <a:ea typeface="ＭＳ Ｐゴシック" charset="0"/>
                <a:cs typeface="Courier" charset="0"/>
                <a:sym typeface="Courier" charset="0"/>
              </a:rPr>
              <a:t>actio</a:t>
            </a:r>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n write[2014-09-15T08:43:43-07:00] INFO: Processing log[The Windows servers in your organization have the following FQDN</a:t>
            </a:r>
          </a:p>
          <a:p>
            <a:r>
              <a:rPr lang="en-US" sz="2600" dirty="0">
                <a:solidFill>
                  <a:srgbClr val="FFFFFF"/>
                </a:solidFill>
                <a:latin typeface="Courier" charset="0"/>
                <a:ea typeface="ＭＳ Ｐゴシック" charset="0"/>
                <a:cs typeface="Courier" charset="0"/>
                <a:sym typeface="Courier" charset="0"/>
              </a:rPr>
              <a:t>/IP Addresses:- C1263834251/10.160.33.236] action write (</a:t>
            </a:r>
            <a:r>
              <a:rPr lang="en-US" sz="2600" dirty="0" err="1">
                <a:solidFill>
                  <a:srgbClr val="FFFFFF"/>
                </a:solidFill>
                <a:latin typeface="Courier" charset="0"/>
                <a:ea typeface="ＭＳ Ｐゴシック" charset="0"/>
                <a:cs typeface="Courier" charset="0"/>
                <a:sym typeface="Courier" charset="0"/>
              </a:rPr>
              <a:t>iis_demo</a:t>
            </a:r>
            <a:r>
              <a:rPr lang="en-US" sz="2600" dirty="0">
                <a:solidFill>
                  <a:srgbClr val="FFFFFF"/>
                </a:solidFill>
                <a:latin typeface="Courier" charset="0"/>
                <a:ea typeface="ＭＳ Ｐゴシック" charset="0"/>
                <a:cs typeface="Courier" charset="0"/>
                <a:sym typeface="Courier" charset="0"/>
              </a:rPr>
              <a:t>::</a:t>
            </a:r>
            <a:r>
              <a:rPr lang="en-US" sz="2600" dirty="0" err="1">
                <a:solidFill>
                  <a:srgbClr val="FFFFFF"/>
                </a:solidFill>
                <a:latin typeface="Courier" charset="0"/>
                <a:ea typeface="ＭＳ Ｐゴシック" charset="0"/>
                <a:cs typeface="Courier" charset="0"/>
                <a:sym typeface="Courier" charset="0"/>
              </a:rPr>
              <a:t>ip</a:t>
            </a:r>
            <a:r>
              <a:rPr lang="en-US" sz="2600" dirty="0">
                <a:solidFill>
                  <a:srgbClr val="FFFFFF"/>
                </a:solidFill>
                <a:latin typeface="Courier" charset="0"/>
                <a:ea typeface="ＭＳ Ｐゴシック" charset="0"/>
                <a:cs typeface="Courier" charset="0"/>
                <a:sym typeface="Courier" charset="0"/>
              </a:rPr>
              <a:t>-logger line 2)</a:t>
            </a:r>
          </a:p>
          <a:p>
            <a:r>
              <a:rPr lang="en-US" sz="2600" dirty="0">
                <a:solidFill>
                  <a:srgbClr val="FFFFFF"/>
                </a:solidFill>
                <a:latin typeface="Courier" charset="0"/>
                <a:ea typeface="ＭＳ Ｐゴシック" charset="0"/>
                <a:cs typeface="Courier" charset="0"/>
                <a:sym typeface="Courier" charset="0"/>
              </a:rPr>
              <a:t>[2014-09-15T08:43:43-07:00] INFO: The Windows servers in your organization have the following FQDN/IP Addresses:- C12638</a:t>
            </a:r>
          </a:p>
          <a:p>
            <a:r>
              <a:rPr lang="en-US" sz="2600" dirty="0">
                <a:solidFill>
                  <a:srgbClr val="FFFFFF"/>
                </a:solidFill>
                <a:latin typeface="Courier" charset="0"/>
                <a:ea typeface="ＭＳ Ｐゴシック" charset="0"/>
                <a:cs typeface="Courier" charset="0"/>
                <a:sym typeface="Courier" charset="0"/>
              </a:rPr>
              <a:t>34251/10.160.33.236</a:t>
            </a:r>
          </a:p>
          <a:p>
            <a:endParaRPr lang="en-US" sz="2600" dirty="0">
              <a:solidFill>
                <a:srgbClr val="FFFFFF"/>
              </a:solidFill>
              <a:latin typeface="Courier" charset="0"/>
              <a:ea typeface="ＭＳ Ｐゴシック" charset="0"/>
              <a:cs typeface="Courier" charset="0"/>
              <a:sym typeface="Courier" charset="0"/>
            </a:endParaRPr>
          </a:p>
          <a:p>
            <a:endParaRPr lang="en-US" sz="2600" dirty="0">
              <a:solidFill>
                <a:srgbClr val="FFFFFF"/>
              </a:solidFill>
              <a:latin typeface="Courier" charset="0"/>
              <a:ea typeface="ＭＳ Ｐゴシック" charset="0"/>
              <a:cs typeface="Courier" charset="0"/>
              <a:sym typeface="Courier" charset="0"/>
            </a:endParaRPr>
          </a:p>
          <a:p>
            <a:r>
              <a:rPr lang="en-US" sz="2600" dirty="0">
                <a:solidFill>
                  <a:srgbClr val="FFFFFF"/>
                </a:solidFill>
                <a:latin typeface="Courier" charset="0"/>
                <a:ea typeface="ＭＳ Ｐゴシック" charset="0"/>
                <a:cs typeface="Courier" charset="0"/>
                <a:sym typeface="Courier" charset="0"/>
              </a:rPr>
              <a:t>[2014-09-15T08:43:47-07:00] INFO: Chef Run complete in 11.668175 seconds</a:t>
            </a:r>
            <a:endParaRPr lang="en-US" sz="2600" dirty="0">
              <a:solidFill>
                <a:srgbClr val="FFFFFF"/>
              </a:solidFill>
              <a:latin typeface="Courier" charset="0"/>
              <a:ea typeface="ＭＳ Ｐゴシック" charset="0"/>
              <a:cs typeface="Courier" charset="0"/>
              <a:sym typeface="Courier" charset="0"/>
            </a:endParaRPr>
          </a:p>
        </p:txBody>
      </p:sp>
      <p:sp>
        <p:nvSpPr>
          <p:cNvPr id="812036" name="Rectangle 4"/>
          <p:cNvSpPr>
            <a:spLocks/>
          </p:cNvSpPr>
          <p:nvPr/>
        </p:nvSpPr>
        <p:spPr bwMode="auto">
          <a:xfrm>
            <a:off x="643306" y="6492463"/>
            <a:ext cx="14901013" cy="1267454"/>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5468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12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3" grpId="0" animBg="1" autoUpdateAnimBg="0"/>
    </p:bld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081"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pPr algn="l"/>
            <a:r>
              <a:rPr lang="en-US" sz="2800" dirty="0" smtClean="0">
                <a:solidFill>
                  <a:srgbClr val="FFFFFF"/>
                </a:solidFill>
                <a:latin typeface="Courier" charset="0"/>
                <a:ea typeface="ＭＳ Ｐゴシック" charset="0"/>
                <a:cs typeface="Courier" charset="0"/>
                <a:sym typeface="Courier" charset="0"/>
              </a:rPr>
              <a:t>PS\&gt; knife node </a:t>
            </a:r>
            <a:r>
              <a:rPr lang="en-US" sz="2800" dirty="0" err="1">
                <a:solidFill>
                  <a:srgbClr val="FFFFFF"/>
                </a:solidFill>
                <a:latin typeface="Courier" charset="0"/>
                <a:ea typeface="ＭＳ Ｐゴシック" charset="0"/>
                <a:cs typeface="Courier" charset="0"/>
                <a:sym typeface="Courier" charset="0"/>
              </a:rPr>
              <a:t>run_list</a:t>
            </a:r>
            <a:r>
              <a:rPr lang="en-US" sz="2800" dirty="0">
                <a:solidFill>
                  <a:srgbClr val="FFFFFF"/>
                </a:solidFill>
                <a:latin typeface="Courier" charset="0"/>
                <a:ea typeface="ＭＳ Ｐゴシック" charset="0"/>
                <a:cs typeface="Courier" charset="0"/>
                <a:sym typeface="Courier" charset="0"/>
              </a:rPr>
              <a:t> remove node1 'recipe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r>
              <a:rPr lang="en-US" sz="2800" dirty="0">
                <a:solidFill>
                  <a:srgbClr val="FFFFFF"/>
                </a:solidFill>
                <a:latin typeface="Courier" charset="0"/>
                <a:ea typeface="ＭＳ Ｐゴシック" charset="0"/>
                <a:cs typeface="Courier" charset="0"/>
                <a:sym typeface="Courier" charset="0"/>
              </a:rPr>
              <a:t>:</a:t>
            </a:r>
            <a:r>
              <a:rPr lang="en-US" sz="2800" dirty="0" err="1">
                <a:solidFill>
                  <a:srgbClr val="FFFFFF"/>
                </a:solidFill>
                <a:latin typeface="Courier" charset="0"/>
                <a:ea typeface="ＭＳ Ｐゴシック" charset="0"/>
                <a:cs typeface="Courier" charset="0"/>
                <a:sym typeface="Courier" charset="0"/>
              </a:rPr>
              <a:t>ip</a:t>
            </a:r>
            <a:r>
              <a:rPr lang="en-US" sz="2800" dirty="0">
                <a:solidFill>
                  <a:srgbClr val="FFFFFF"/>
                </a:solidFill>
                <a:latin typeface="Courier" charset="0"/>
                <a:ea typeface="ＭＳ Ｐゴシック" charset="0"/>
                <a:cs typeface="Courier" charset="0"/>
                <a:sym typeface="Courier" charset="0"/>
              </a:rPr>
              <a:t>-logger]'</a:t>
            </a:r>
          </a:p>
        </p:txBody>
      </p:sp>
      <p:sp>
        <p:nvSpPr>
          <p:cNvPr id="814082" name="Rectangle 2"/>
          <p:cNvSpPr>
            <a:spLocks noGrp="1" noChangeArrowheads="1"/>
          </p:cNvSpPr>
          <p:nvPr>
            <p:ph type="title"/>
          </p:nvPr>
        </p:nvSpPr>
        <p:spPr>
          <a:ln/>
        </p:spPr>
        <p:txBody>
          <a:bodyPr/>
          <a:lstStyle/>
          <a:p>
            <a:r>
              <a:rPr lang="en-US" sz="4300"/>
              <a:t>Exercise: Remove the recipe to your test node</a:t>
            </a:r>
            <a:r>
              <a:rPr lang="ja-JP" altLang="en-US" sz="4300">
                <a:latin typeface="Arial"/>
              </a:rPr>
              <a:t>’</a:t>
            </a:r>
            <a:r>
              <a:rPr lang="en-US" sz="4300"/>
              <a:t>s run list</a:t>
            </a:r>
          </a:p>
        </p:txBody>
      </p:sp>
      <p:sp>
        <p:nvSpPr>
          <p:cNvPr id="814083" name="Rectangle 3"/>
          <p:cNvSpPr>
            <a:spLocks/>
          </p:cNvSpPr>
          <p:nvPr/>
        </p:nvSpPr>
        <p:spPr bwMode="auto">
          <a:xfrm>
            <a:off x="819230" y="3670300"/>
            <a:ext cx="15152580" cy="17526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algn="l"/>
            <a:r>
              <a:rPr lang="en-US" sz="2800" dirty="0">
                <a:solidFill>
                  <a:srgbClr val="FFFFFF"/>
                </a:solidFill>
                <a:latin typeface="Courier" charset="0"/>
                <a:ea typeface="ＭＳ Ｐゴシック" charset="0"/>
                <a:cs typeface="Courier" charset="0"/>
                <a:sym typeface="Courier" charset="0"/>
              </a:rPr>
              <a:t>node1</a:t>
            </a:r>
            <a:r>
              <a:rPr lang="en-US" sz="2800" dirty="0" smtClean="0">
                <a:solidFill>
                  <a:srgbClr val="FFFFFF"/>
                </a:solidFill>
                <a:latin typeface="Courier" charset="0"/>
                <a:ea typeface="ＭＳ Ｐゴシック" charset="0"/>
                <a:cs typeface="Courier" charset="0"/>
                <a:sym typeface="Courier" charset="0"/>
              </a:rPr>
              <a:t>:</a:t>
            </a:r>
          </a:p>
          <a:p>
            <a:pPr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a:t>
            </a:r>
            <a:r>
              <a:rPr lang="en-US" dirty="0" smtClean="0">
                <a:solidFill>
                  <a:srgbClr val="FFFFFF"/>
                </a:solidFill>
                <a:latin typeface="Courier" charset="0"/>
                <a:ea typeface="ＭＳ Ｐゴシック" charset="0"/>
                <a:cs typeface="Courier" charset="0"/>
                <a:sym typeface="Courier" charset="0"/>
              </a:rPr>
              <a:t>   recipe</a:t>
            </a:r>
            <a:r>
              <a:rPr lang="en-US" dirty="0">
                <a:solidFill>
                  <a:srgbClr val="FFFFFF"/>
                </a:solidFill>
                <a:latin typeface="Courier" charset="0"/>
                <a:ea typeface="ＭＳ Ｐゴシック" charset="0"/>
                <a:cs typeface="Courier" charset="0"/>
                <a:sym typeface="Courier" charset="0"/>
              </a:rPr>
              <a:t>[</a:t>
            </a:r>
            <a:r>
              <a:rPr lang="en-US" dirty="0" err="1">
                <a:solidFill>
                  <a:srgbClr val="FFFFFF"/>
                </a:solidFill>
                <a:latin typeface="Courier" charset="0"/>
                <a:ea typeface="ＭＳ Ｐゴシック" charset="0"/>
                <a:cs typeface="Courier" charset="0"/>
                <a:sym typeface="Courier" charset="0"/>
              </a:rPr>
              <a:t>iis_demo</a:t>
            </a:r>
            <a:r>
              <a:rPr lang="en-US" dirty="0">
                <a:solidFill>
                  <a:srgbClr val="FFFFFF"/>
                </a:solidFill>
                <a:latin typeface="Courier" charset="0"/>
                <a:ea typeface="ＭＳ Ｐゴシック" charset="0"/>
                <a:cs typeface="Courier" charset="0"/>
                <a:sym typeface="Courier" charset="0"/>
              </a:rPr>
              <a:t>]</a:t>
            </a:r>
          </a:p>
          <a:p>
            <a:r>
              <a:rPr lang="en-US" dirty="0">
                <a:solidFill>
                  <a:srgbClr val="FFFFFF"/>
                </a:solidFill>
                <a:latin typeface="Courier" charset="0"/>
                <a:ea typeface="ＭＳ Ｐゴシック" charset="0"/>
                <a:cs typeface="Courier" charset="0"/>
                <a:sym typeface="Courier" charset="0"/>
              </a:rPr>
              <a:t>    recipe[hosts]</a:t>
            </a:r>
            <a:endParaRPr lang="en-US" sz="2800" dirty="0">
              <a:solidFill>
                <a:srgbClr val="FFFFFF"/>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69390975"/>
      </p:ext>
    </p:extLst>
  </p:cSld>
  <p:clrMapOvr>
    <a:masterClrMapping/>
  </p:clrMapOvr>
  <p:transition xmlns:p14="http://schemas.microsoft.com/office/powerpoint/2010/mai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1"/>
          <p:cNvSpPr>
            <a:spLocks noGrp="1" noChangeArrowheads="1"/>
          </p:cNvSpPr>
          <p:nvPr>
            <p:ph type="title"/>
          </p:nvPr>
        </p:nvSpPr>
        <p:spPr>
          <a:ln/>
        </p:spPr>
        <p:txBody>
          <a:bodyPr/>
          <a:lstStyle/>
          <a:p>
            <a:r>
              <a:rPr lang="en-US"/>
              <a:t>Questions</a:t>
            </a:r>
          </a:p>
        </p:txBody>
      </p:sp>
      <p:sp>
        <p:nvSpPr>
          <p:cNvPr id="826370" name="Rectangle 2"/>
          <p:cNvSpPr>
            <a:spLocks noGrp="1" noChangeArrowheads="1"/>
          </p:cNvSpPr>
          <p:nvPr>
            <p:ph type="body" idx="1"/>
          </p:nvPr>
        </p:nvSpPr>
        <p:spPr>
          <a:xfrm>
            <a:off x="368336" y="1651000"/>
            <a:ext cx="15025568" cy="7239000"/>
          </a:xfrm>
          <a:ln/>
        </p:spPr>
        <p:txBody>
          <a:bodyPr/>
          <a:lstStyle/>
          <a:p>
            <a:r>
              <a:rPr lang="en-US"/>
              <a:t>What search engine is chef search built upon?</a:t>
            </a:r>
          </a:p>
          <a:p>
            <a:r>
              <a:rPr lang="en-US"/>
              <a:t>What is searchable in chef?</a:t>
            </a:r>
          </a:p>
          <a:p>
            <a:r>
              <a:rPr lang="en-US"/>
              <a:t>What character can you use for a wildcard search in SOLR?</a:t>
            </a:r>
          </a:p>
          <a:p>
            <a:r>
              <a:rPr lang="en-US"/>
              <a:t>Why should you not set an attribute and then immediately search for it?</a:t>
            </a:r>
          </a:p>
        </p:txBody>
      </p:sp>
    </p:spTree>
    <p:extLst>
      <p:ext uri="{BB962C8B-B14F-4D97-AF65-F5344CB8AC3E}">
        <p14:creationId xmlns:p14="http://schemas.microsoft.com/office/powerpoint/2010/main" val="751836047"/>
      </p:ext>
    </p:extLst>
  </p:cSld>
  <p:clrMapOvr>
    <a:masterClrMapping/>
  </p:clrMapOvr>
  <p:transition xmlns:p14="http://schemas.microsoft.com/office/powerpoint/2010/main"/>
</p:sld>
</file>

<file path=ppt/slides/slide4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7969" name="Rectangle 1"/>
          <p:cNvSpPr>
            <a:spLocks noGrp="1" noChangeArrowheads="1"/>
          </p:cNvSpPr>
          <p:nvPr>
            <p:ph type="title"/>
          </p:nvPr>
        </p:nvSpPr>
        <p:spPr/>
        <p:txBody>
          <a:bodyPr/>
          <a:lstStyle/>
          <a:p>
            <a:pPr>
              <a:defRPr/>
            </a:pPr>
            <a:r>
              <a:rPr lang="en-US" b="1" dirty="0"/>
              <a:t>Recipe Inclusion, Data Bags, and Search</a:t>
            </a:r>
            <a:endParaRPr lang="en-US" dirty="0">
              <a:sym typeface="Arial Bold" charset="0"/>
            </a:endParaRPr>
          </a:p>
        </p:txBody>
      </p:sp>
      <p:sp>
        <p:nvSpPr>
          <p:cNvPr id="467970" name="Rectangle 2"/>
          <p:cNvSpPr>
            <a:spLocks noGrp="1" noChangeArrowheads="1"/>
          </p:cNvSpPr>
          <p:nvPr>
            <p:ph idx="1"/>
          </p:nvPr>
        </p:nvSpPr>
        <p:spPr/>
        <p:txBody>
          <a:bodyPr/>
          <a:lstStyle/>
          <a:p>
            <a:pPr>
              <a:defRPr/>
            </a:pPr>
            <a:r>
              <a:rPr lang="en-US" dirty="0"/>
              <a:t>Writing a Users cookbook</a:t>
            </a:r>
            <a:endParaRPr lang="en-US" dirty="0">
              <a:sym typeface="Arial" charset="0"/>
            </a:endParaRPr>
          </a:p>
        </p:txBody>
      </p:sp>
    </p:spTree>
    <p:extLst>
      <p:ext uri="{BB962C8B-B14F-4D97-AF65-F5344CB8AC3E}">
        <p14:creationId xmlns:p14="http://schemas.microsoft.com/office/powerpoint/2010/main" val="3529059400"/>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1"/>
          <p:cNvSpPr>
            <a:spLocks noGrp="1" noChangeArrowheads="1"/>
          </p:cNvSpPr>
          <p:nvPr>
            <p:ph type="title"/>
          </p:nvPr>
        </p:nvSpPr>
        <p:spPr>
          <a:ln/>
        </p:spPr>
        <p:txBody>
          <a:bodyPr/>
          <a:lstStyle/>
          <a:p>
            <a:r>
              <a:rPr lang="en-US"/>
              <a:t>Lesson Objectives</a:t>
            </a:r>
          </a:p>
        </p:txBody>
      </p:sp>
      <p:sp>
        <p:nvSpPr>
          <p:cNvPr id="828418" name="Rectangle 2"/>
          <p:cNvSpPr>
            <a:spLocks noGrp="1" noChangeArrowheads="1"/>
          </p:cNvSpPr>
          <p:nvPr>
            <p:ph type="body" idx="1"/>
          </p:nvPr>
        </p:nvSpPr>
        <p:spPr>
          <a:xfrm>
            <a:off x="800178" y="1739900"/>
            <a:ext cx="14212688" cy="6718300"/>
          </a:xfrm>
          <a:ln/>
        </p:spPr>
        <p:txBody>
          <a:bodyPr/>
          <a:lstStyle/>
          <a:p>
            <a:r>
              <a:rPr lang="en-US"/>
              <a:t>After completing the lesson, you will be able to</a:t>
            </a:r>
          </a:p>
          <a:p>
            <a:pPr lvl="1"/>
            <a:r>
              <a:rPr lang="en-US"/>
              <a:t>Explain what Data Bags are, and how they are used</a:t>
            </a:r>
          </a:p>
          <a:p>
            <a:pPr lvl="1"/>
            <a:r>
              <a:rPr lang="en-US"/>
              <a:t>Describe the User and Group resources</a:t>
            </a:r>
          </a:p>
          <a:p>
            <a:pPr lvl="1"/>
            <a:r>
              <a:rPr lang="en-US"/>
              <a:t>Use </a:t>
            </a:r>
            <a:r>
              <a:rPr lang="en-US">
                <a:latin typeface="Courier" charset="0"/>
                <a:cs typeface="Courier" charset="0"/>
                <a:sym typeface="Courier" charset="0"/>
              </a:rPr>
              <a:t>include_recipe</a:t>
            </a:r>
            <a:endParaRPr lang="en-US"/>
          </a:p>
          <a:p>
            <a:pPr lvl="1"/>
            <a:r>
              <a:rPr lang="en-US"/>
              <a:t>Describe the role Search plays in recipes</a:t>
            </a:r>
          </a:p>
        </p:txBody>
      </p:sp>
    </p:spTree>
    <p:extLst>
      <p:ext uri="{BB962C8B-B14F-4D97-AF65-F5344CB8AC3E}">
        <p14:creationId xmlns:p14="http://schemas.microsoft.com/office/powerpoint/2010/main" val="1479478975"/>
      </p:ext>
    </p:extLst>
  </p:cSld>
  <p:clrMapOvr>
    <a:masterClrMapping/>
  </p:clrMapOvr>
  <p:transition xmlns:p14="http://schemas.microsoft.com/office/powerpoint/2010/mai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1"/>
          <p:cNvSpPr>
            <a:spLocks noGrp="1" noChangeArrowheads="1"/>
          </p:cNvSpPr>
          <p:nvPr>
            <p:ph type="title"/>
          </p:nvPr>
        </p:nvSpPr>
        <p:spPr/>
        <p:txBody>
          <a:bodyPr/>
          <a:lstStyle/>
          <a:p>
            <a:pPr eaLnBrk="1" hangingPunct="1">
              <a:defRPr/>
            </a:pPr>
            <a:r>
              <a:rPr lang="en-US" sz="6000" dirty="0" smtClean="0">
                <a:sym typeface="Rockwell" charset="0"/>
              </a:rPr>
              <a:t>The Problem and the Success Criteria</a:t>
            </a:r>
          </a:p>
        </p:txBody>
      </p:sp>
      <p:sp>
        <p:nvSpPr>
          <p:cNvPr id="293891" name="Rectangle 2"/>
          <p:cNvSpPr>
            <a:spLocks noGrp="1" noChangeArrowheads="1"/>
          </p:cNvSpPr>
          <p:nvPr>
            <p:ph type="body" idx="1"/>
          </p:nvPr>
        </p:nvSpPr>
        <p:spPr/>
        <p:txBody>
          <a:bodyPr/>
          <a:lstStyle/>
          <a:p>
            <a:pPr marL="749300" eaLnBrk="1" hangingPunct="1"/>
            <a:r>
              <a:rPr lang="en-US" b="1" dirty="0" smtClean="0"/>
              <a:t>The Problem: </a:t>
            </a:r>
            <a:r>
              <a:rPr lang="en-US" dirty="0" smtClean="0"/>
              <a:t>Employees should have local user accounts created on servers, along with custom groups</a:t>
            </a:r>
          </a:p>
          <a:p>
            <a:pPr marL="749300" eaLnBrk="1" hangingPunct="1"/>
            <a:r>
              <a:rPr lang="en-US" b="1" dirty="0" smtClean="0"/>
              <a:t>Success Criteria: </a:t>
            </a:r>
            <a:r>
              <a:rPr lang="en-US" dirty="0" smtClean="0"/>
              <a:t>We can add new employees and groups to servers dynamically</a:t>
            </a:r>
          </a:p>
        </p:txBody>
      </p:sp>
    </p:spTree>
    <p:extLst>
      <p:ext uri="{BB962C8B-B14F-4D97-AF65-F5344CB8AC3E}">
        <p14:creationId xmlns:p14="http://schemas.microsoft.com/office/powerpoint/2010/main" val="324648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6"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4387"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88"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4389"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0"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1"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2"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3" name="Rectangle 9"/>
          <p:cNvSpPr>
            <a:spLocks/>
          </p:cNvSpPr>
          <p:nvPr/>
        </p:nvSpPr>
        <p:spPr bwMode="auto">
          <a:xfrm>
            <a:off x="4956660" y="5557839"/>
            <a:ext cx="1617821"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&lt; Shiny!</a:t>
            </a:r>
          </a:p>
        </p:txBody>
      </p:sp>
      <p:sp>
        <p:nvSpPr>
          <p:cNvPr id="144394" name="AutoShape 10"/>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5" name="AutoShape 11"/>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6" name="AutoShape 12"/>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7" name="AutoShape 13"/>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8" name="AutoShape 14"/>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399" name="Rectangle 15"/>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4400" name="AutoShape 16"/>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1" name="Rectangle 17"/>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4402" name="AutoShape 18"/>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3" name="AutoShape 19"/>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4" name="AutoShape 20"/>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5" name="AutoShape 21"/>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6" name="AutoShape 22"/>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7" name="AutoShape 23"/>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08" name="Rectangle 24"/>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4409" name="AutoShape 25"/>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0" name="AutoShape 26"/>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1" name="Rectangle 27"/>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4412" name="AutoShape 28"/>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3" name="AutoShape 29"/>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4414" name="Rectangle 30"/>
          <p:cNvSpPr>
            <a:spLocks noGrp="1" noChangeArrowheads="1"/>
          </p:cNvSpPr>
          <p:nvPr>
            <p:ph type="title"/>
          </p:nvPr>
        </p:nvSpPr>
        <p:spPr>
          <a:ln/>
        </p:spPr>
        <p:txBody>
          <a:bodyPr/>
          <a:lstStyle/>
          <a:p>
            <a:r>
              <a:rPr lang="en-US"/>
              <a:t>Complexity Increases Quickly</a:t>
            </a:r>
          </a:p>
        </p:txBody>
      </p:sp>
      <p:grpSp>
        <p:nvGrpSpPr>
          <p:cNvPr id="144417" name="Group 33"/>
          <p:cNvGrpSpPr>
            <a:grpSpLocks/>
          </p:cNvGrpSpPr>
          <p:nvPr/>
        </p:nvGrpSpPr>
        <p:grpSpPr bwMode="auto">
          <a:xfrm>
            <a:off x="249262" y="6588125"/>
            <a:ext cx="4381928" cy="2527300"/>
            <a:chOff x="0" y="0"/>
            <a:chExt cx="2760" cy="1592"/>
          </a:xfrm>
        </p:grpSpPr>
        <p:sp>
          <p:nvSpPr>
            <p:cNvPr id="144415" name="Rectangle 31"/>
            <p:cNvSpPr>
              <a:spLocks/>
            </p:cNvSpPr>
            <p:nvPr/>
          </p:nvSpPr>
          <p:spPr bwMode="auto">
            <a:xfrm rot="20396873">
              <a:off x="315" y="585"/>
              <a:ext cx="2074" cy="271"/>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rgbClr val="FFFFFF"/>
                  </a:solidFill>
                  <a:latin typeface="Helvetica" charset="0"/>
                  <a:ea typeface="ＭＳ Ｐゴシック" charset="0"/>
                  <a:cs typeface="Helvetica" charset="0"/>
                  <a:sym typeface="Helvetica" charset="0"/>
                </a:rPr>
                <a:t>Are we monitoring??</a:t>
              </a:r>
            </a:p>
          </p:txBody>
        </p:sp>
        <p:pic>
          <p:nvPicPr>
            <p:cNvPr id="144416"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6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4232538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500"/>
                                  </p:stCondLst>
                                  <p:childTnLst>
                                    <p:set>
                                      <p:cBhvr>
                                        <p:cTn id="6" dur="1" fill="hold">
                                          <p:stCondLst>
                                            <p:cond delay="0"/>
                                          </p:stCondLst>
                                        </p:cTn>
                                        <p:tgtEl>
                                          <p:spTgt spid="144417"/>
                                        </p:tgtEl>
                                        <p:attrNameLst>
                                          <p:attrName>style.visibility</p:attrName>
                                        </p:attrNameLst>
                                      </p:cBhvr>
                                      <p:to>
                                        <p:strVal val="visible"/>
                                      </p:to>
                                    </p:set>
                                    <p:animEffect transition="in" filter="wipe(down)">
                                      <p:cBhvr>
                                        <p:cTn id="7" dur="500"/>
                                        <p:tgtEl>
                                          <p:spTgt spid="144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5" name="Rectangle 1"/>
          <p:cNvSpPr>
            <a:spLocks noGrp="1" noChangeArrowheads="1"/>
          </p:cNvSpPr>
          <p:nvPr>
            <p:ph type="title"/>
          </p:nvPr>
        </p:nvSpPr>
        <p:spPr/>
        <p:txBody>
          <a:bodyPr/>
          <a:lstStyle/>
          <a:p>
            <a:pPr eaLnBrk="1" hangingPunct="1">
              <a:defRPr/>
            </a:pPr>
            <a:r>
              <a:rPr lang="en-US" sz="6000" dirty="0" smtClean="0">
                <a:sym typeface="Rockwell" charset="0"/>
              </a:rPr>
              <a:t>Where should we store the user data?</a:t>
            </a:r>
          </a:p>
        </p:txBody>
      </p:sp>
      <p:sp>
        <p:nvSpPr>
          <p:cNvPr id="294915" name="Rectangle 2"/>
          <p:cNvSpPr>
            <a:spLocks noGrp="1" noChangeArrowheads="1"/>
          </p:cNvSpPr>
          <p:nvPr>
            <p:ph type="body" idx="1"/>
          </p:nvPr>
        </p:nvSpPr>
        <p:spPr/>
        <p:txBody>
          <a:bodyPr/>
          <a:lstStyle/>
          <a:p>
            <a:r>
              <a:rPr lang="en-US" dirty="0"/>
              <a:t>As we’ve seen, we could start by storing information about users as Node Attributes</a:t>
            </a:r>
          </a:p>
          <a:p>
            <a:r>
              <a:rPr lang="en-US" dirty="0"/>
              <a:t>This is sort of a bummer, because we would be duplicating a lot of information - every user in the company would be stored in every Node object!</a:t>
            </a:r>
          </a:p>
          <a:p>
            <a:r>
              <a:rPr lang="en-US" dirty="0"/>
              <a:t>Additionally, it would be very hard to integrate such a solution with another source of truth about users</a:t>
            </a:r>
          </a:p>
        </p:txBody>
      </p:sp>
    </p:spTree>
    <p:extLst>
      <p:ext uri="{BB962C8B-B14F-4D97-AF65-F5344CB8AC3E}">
        <p14:creationId xmlns:p14="http://schemas.microsoft.com/office/powerpoint/2010/main" val="1763841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1"/>
          <p:cNvSpPr>
            <a:spLocks noGrp="1" noChangeArrowheads="1"/>
          </p:cNvSpPr>
          <p:nvPr>
            <p:ph type="title"/>
          </p:nvPr>
        </p:nvSpPr>
        <p:spPr/>
        <p:txBody>
          <a:bodyPr/>
          <a:lstStyle/>
          <a:p>
            <a:pPr eaLnBrk="1" hangingPunct="1">
              <a:defRPr/>
            </a:pPr>
            <a:r>
              <a:rPr lang="en-US" smtClean="0">
                <a:sym typeface="Rockwell" charset="0"/>
              </a:rPr>
              <a:t>Introducing Data Bags</a:t>
            </a:r>
          </a:p>
        </p:txBody>
      </p:sp>
      <p:sp>
        <p:nvSpPr>
          <p:cNvPr id="295939" name="Rectangle 2"/>
          <p:cNvSpPr>
            <a:spLocks noGrp="1" noChangeArrowheads="1"/>
          </p:cNvSpPr>
          <p:nvPr>
            <p:ph type="body" idx="1"/>
          </p:nvPr>
        </p:nvSpPr>
        <p:spPr/>
        <p:txBody>
          <a:bodyPr/>
          <a:lstStyle/>
          <a:p>
            <a:r>
              <a:rPr lang="en-US" dirty="0"/>
              <a:t>A data bag is a </a:t>
            </a:r>
            <a:r>
              <a:rPr lang="en-US" dirty="0">
                <a:latin typeface="Arial Bold" pitchFamily="34" charset="0"/>
                <a:cs typeface="Arial Bold" pitchFamily="34" charset="0"/>
                <a:sym typeface="Arial Bold" pitchFamily="34" charset="0"/>
              </a:rPr>
              <a:t>container </a:t>
            </a:r>
            <a:r>
              <a:rPr lang="en-US" dirty="0"/>
              <a:t>for </a:t>
            </a:r>
            <a:r>
              <a:rPr lang="en-US" dirty="0">
                <a:latin typeface="Arial Bold" pitchFamily="34" charset="0"/>
                <a:cs typeface="Arial Bold" pitchFamily="34" charset="0"/>
                <a:sym typeface="Arial Bold" pitchFamily="34" charset="0"/>
              </a:rPr>
              <a:t>items</a:t>
            </a:r>
            <a:r>
              <a:rPr lang="en-US" dirty="0"/>
              <a:t> that represent information about your infrastructure that is not tied to a single node</a:t>
            </a:r>
          </a:p>
          <a:p>
            <a:r>
              <a:rPr lang="en-US" dirty="0"/>
              <a:t>Examples</a:t>
            </a:r>
          </a:p>
          <a:p>
            <a:pPr lvl="1"/>
            <a:r>
              <a:rPr lang="en-US" dirty="0"/>
              <a:t>Users</a:t>
            </a:r>
          </a:p>
          <a:p>
            <a:pPr lvl="1"/>
            <a:r>
              <a:rPr lang="en-US" dirty="0"/>
              <a:t>Groups</a:t>
            </a:r>
          </a:p>
          <a:p>
            <a:pPr lvl="1"/>
            <a:r>
              <a:rPr lang="en-US" dirty="0"/>
              <a:t>Application Release Information</a:t>
            </a:r>
          </a:p>
        </p:txBody>
      </p:sp>
    </p:spTree>
    <p:extLst>
      <p:ext uri="{BB962C8B-B14F-4D97-AF65-F5344CB8AC3E}">
        <p14:creationId xmlns:p14="http://schemas.microsoft.com/office/powerpoint/2010/main" val="21541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3" name="Rectangle 1"/>
          <p:cNvSpPr>
            <a:spLocks noGrp="1" noChangeArrowheads="1"/>
          </p:cNvSpPr>
          <p:nvPr>
            <p:ph type="title"/>
          </p:nvPr>
        </p:nvSpPr>
        <p:spPr/>
        <p:txBody>
          <a:bodyPr/>
          <a:lstStyle/>
          <a:p>
            <a:pPr eaLnBrk="1" hangingPunct="1">
              <a:defRPr/>
            </a:pPr>
            <a:r>
              <a:rPr lang="en-US" sz="4400" dirty="0" smtClean="0">
                <a:sym typeface="Rockwell" charset="0"/>
              </a:rPr>
              <a:t>Best Practice: Data Bags are commonly managed in two ways</a:t>
            </a:r>
          </a:p>
        </p:txBody>
      </p:sp>
      <p:sp>
        <p:nvSpPr>
          <p:cNvPr id="296963" name="Rectangle 2"/>
          <p:cNvSpPr>
            <a:spLocks noGrp="1" noChangeArrowheads="1"/>
          </p:cNvSpPr>
          <p:nvPr>
            <p:ph type="body" idx="1"/>
          </p:nvPr>
        </p:nvSpPr>
        <p:spPr/>
        <p:txBody>
          <a:bodyPr/>
          <a:lstStyle/>
          <a:p>
            <a:pPr marL="977900" indent="-914400" eaLnBrk="1" hangingPunct="1">
              <a:buFont typeface="+mj-lt"/>
              <a:buAutoNum type="arabicPeriod"/>
            </a:pPr>
            <a:r>
              <a:rPr lang="en-US" dirty="0" smtClean="0"/>
              <a:t>Via files in the </a:t>
            </a:r>
            <a:r>
              <a:rPr lang="en-US" dirty="0" err="1" smtClean="0"/>
              <a:t>data_bag</a:t>
            </a:r>
            <a:r>
              <a:rPr lang="en-US" dirty="0" smtClean="0"/>
              <a:t> directory of your chef-repo - </a:t>
            </a:r>
            <a:r>
              <a:rPr lang="en-US" b="1" dirty="0" smtClean="0"/>
              <a:t>do this for anything you are managing by hand</a:t>
            </a:r>
            <a:endParaRPr lang="en-US" b="1" dirty="0" smtClean="0">
              <a:ea typeface="ヒラギノ明朝 ProN W6"/>
              <a:cs typeface="ヒラギノ明朝 ProN W6"/>
            </a:endParaRPr>
          </a:p>
          <a:p>
            <a:pPr marL="1231900" lvl="1" eaLnBrk="1" hangingPunct="1"/>
            <a:r>
              <a:rPr lang="en-US" dirty="0" smtClean="0"/>
              <a:t>We are using this model in this section</a:t>
            </a:r>
          </a:p>
          <a:p>
            <a:pPr marL="749300" eaLnBrk="1" hangingPunct="1"/>
            <a:endParaRPr lang="en-US" dirty="0" smtClean="0"/>
          </a:p>
          <a:p>
            <a:pPr marL="977900" indent="-914400" eaLnBrk="1" hangingPunct="1">
              <a:buFont typeface="+mj-lt"/>
              <a:buAutoNum type="arabicPeriod"/>
            </a:pPr>
            <a:r>
              <a:rPr lang="en-US" dirty="0" smtClean="0"/>
              <a:t>Created and managed directly via the Chef API by a custom script - </a:t>
            </a:r>
            <a:r>
              <a:rPr lang="en-US" b="1" dirty="0" smtClean="0"/>
              <a:t>do this for anything you are integrating with</a:t>
            </a:r>
            <a:endParaRPr lang="en-US" b="1" dirty="0" smtClean="0">
              <a:ea typeface="ヒラギノ明朝 ProN W6"/>
              <a:cs typeface="ヒラギノ明朝 ProN W6"/>
            </a:endParaRPr>
          </a:p>
        </p:txBody>
      </p:sp>
    </p:spTree>
    <p:extLst>
      <p:ext uri="{BB962C8B-B14F-4D97-AF65-F5344CB8AC3E}">
        <p14:creationId xmlns:p14="http://schemas.microsoft.com/office/powerpoint/2010/main" val="178096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a:solidFill>
                  <a:srgbClr val="FFFFFF"/>
                </a:solidFill>
                <a:latin typeface="Courier"/>
                <a:ea typeface="Courier"/>
                <a:cs typeface="Courier"/>
                <a:sym typeface="Courier"/>
              </a:rPr>
              <a:t>data_bags</a:t>
            </a:r>
            <a:endParaRPr lang="en-US" sz="4800" dirty="0">
              <a:solidFill>
                <a:srgbClr val="FFFFFF"/>
              </a:solidFill>
              <a:latin typeface="Courier"/>
              <a:ea typeface="Courier"/>
              <a:cs typeface="Courier"/>
              <a:sym typeface="Courier"/>
            </a:endParaRPr>
          </a:p>
        </p:txBody>
      </p:sp>
      <p:sp>
        <p:nvSpPr>
          <p:cNvPr id="476162" name="Rectangle 2"/>
          <p:cNvSpPr>
            <a:spLocks noGrp="1" noChangeArrowheads="1"/>
          </p:cNvSpPr>
          <p:nvPr>
            <p:ph type="title"/>
          </p:nvPr>
        </p:nvSpPr>
        <p:spPr/>
        <p:txBody>
          <a:bodyPr/>
          <a:lstStyle/>
          <a:p>
            <a:pPr eaLnBrk="1" hangingPunct="1">
              <a:defRPr/>
            </a:pPr>
            <a:r>
              <a:rPr lang="en-US">
                <a:sym typeface="Arial Bold" charset="0"/>
              </a:rPr>
              <a:t>Make a data_bags directory</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    Directory: C:\windows\temp\chef-repo</a:t>
            </a: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endParaRPr lang="en-US" sz="2400" dirty="0">
              <a:solidFill>
                <a:schemeClr val="bg1"/>
              </a:solidFill>
              <a:latin typeface="Courier"/>
              <a:cs typeface="Courier"/>
            </a:endParaRPr>
          </a:p>
          <a:p>
            <a:pPr lvl="1" fontAlgn="base">
              <a:buClr>
                <a:srgbClr val="ED781C"/>
              </a:buClr>
              <a:buSzPct val="100000"/>
            </a:pPr>
            <a:r>
              <a:rPr lang="en-US" sz="2400" dirty="0">
                <a:solidFill>
                  <a:schemeClr val="bg1"/>
                </a:solidFill>
                <a:latin typeface="Courier"/>
                <a:cs typeface="Courier"/>
              </a:rPr>
              <a:t>Mode                </a:t>
            </a:r>
            <a:r>
              <a:rPr lang="en-US" sz="2400" dirty="0" err="1">
                <a:solidFill>
                  <a:schemeClr val="bg1"/>
                </a:solidFill>
                <a:latin typeface="Courier"/>
                <a:cs typeface="Courier"/>
              </a:rPr>
              <a:t>LastWriteTime</a:t>
            </a:r>
            <a:r>
              <a:rPr lang="en-US" sz="2400" dirty="0">
                <a:solidFill>
                  <a:schemeClr val="bg1"/>
                </a:solidFill>
                <a:latin typeface="Courier"/>
                <a:cs typeface="Courier"/>
              </a:rPr>
              <a:t>     Length Name</a:t>
            </a:r>
          </a:p>
          <a:p>
            <a:pPr lvl="1" fontAlgn="base">
              <a:buClr>
                <a:srgbClr val="ED781C"/>
              </a:buClr>
              <a:buSzPct val="100000"/>
            </a:pPr>
            <a:r>
              <a:rPr lang="en-US" sz="2400" dirty="0">
                <a:solidFill>
                  <a:schemeClr val="bg1"/>
                </a:solidFill>
                <a:latin typeface="Courier"/>
                <a:cs typeface="Courier"/>
              </a:rPr>
              <a:t>----                -------------     ------ ----</a:t>
            </a:r>
          </a:p>
          <a:p>
            <a:pPr lvl="1" fontAlgn="base">
              <a:buClr>
                <a:srgbClr val="ED781C"/>
              </a:buClr>
              <a:buSzPct val="100000"/>
            </a:pPr>
            <a:r>
              <a:rPr lang="en-US" sz="2400" dirty="0">
                <a:solidFill>
                  <a:schemeClr val="bg1"/>
                </a:solidFill>
                <a:latin typeface="Courier"/>
                <a:cs typeface="Courier"/>
              </a:rPr>
              <a:t>d----         25-Feb-14   3:23 PM            </a:t>
            </a:r>
            <a:r>
              <a:rPr lang="en-US" sz="2400" dirty="0" err="1">
                <a:solidFill>
                  <a:schemeClr val="bg1"/>
                </a:solidFill>
                <a:latin typeface="Courier"/>
                <a:cs typeface="Courier"/>
              </a:rPr>
              <a:t>data_bags</a:t>
            </a:r>
            <a:endParaRPr lang="en-US" sz="2400" dirty="0">
              <a:solidFill>
                <a:schemeClr val="bg1"/>
              </a:solidFill>
              <a:effectLst/>
              <a:latin typeface="Courier"/>
              <a:cs typeface="Courier"/>
            </a:endParaRPr>
          </a:p>
        </p:txBody>
      </p:sp>
    </p:spTree>
    <p:extLst>
      <p:ext uri="{BB962C8B-B14F-4D97-AF65-F5344CB8AC3E}">
        <p14:creationId xmlns:p14="http://schemas.microsoft.com/office/powerpoint/2010/main" val="2561250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p:cNvSpPr>
          <p:nvPr/>
        </p:nvSpPr>
        <p:spPr bwMode="auto">
          <a:xfrm>
            <a:off x="800178" y="1625600"/>
            <a:ext cx="14657232" cy="1955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a:solidFill>
                  <a:srgbClr val="00FF00"/>
                </a:solidFill>
                <a:latin typeface="Courier" charset="0"/>
                <a:ea typeface="Courier" charset="0"/>
                <a:cs typeface="Courier" charset="0"/>
                <a:sym typeface="Courier" charset="0"/>
              </a:rPr>
              <a:t>PS \&gt;</a:t>
            </a:r>
            <a:r>
              <a:rPr lang="en-US" sz="4800" dirty="0" smtClean="0">
                <a:solidFill>
                  <a:srgbClr val="00FF00"/>
                </a:solidFill>
                <a:latin typeface="Courier"/>
                <a:ea typeface="Courier"/>
                <a:cs typeface="Courier"/>
                <a:sym typeface="Courier"/>
              </a:rPr>
              <a:t> </a:t>
            </a:r>
            <a:r>
              <a:rPr lang="en-US" sz="4800" dirty="0" smtClean="0">
                <a:solidFill>
                  <a:srgbClr val="FFFFFF"/>
                </a:solidFill>
                <a:latin typeface="Courier"/>
                <a:ea typeface="Courier"/>
                <a:cs typeface="Courier"/>
                <a:sym typeface="Courier"/>
              </a:rPr>
              <a:t>md </a:t>
            </a:r>
            <a:r>
              <a:rPr lang="en-US" sz="4800" dirty="0" err="1" smtClean="0">
                <a:solidFill>
                  <a:srgbClr val="FFFFFF"/>
                </a:solidFill>
                <a:latin typeface="Courier"/>
                <a:ea typeface="Courier"/>
                <a:cs typeface="Courier"/>
                <a:sym typeface="Courier"/>
              </a:rPr>
              <a:t>data_bags</a:t>
            </a:r>
            <a:r>
              <a:rPr lang="en-US" sz="4800" dirty="0" smtClean="0">
                <a:solidFill>
                  <a:srgbClr val="FFFFFF"/>
                </a:solidFill>
                <a:latin typeface="Courier"/>
                <a:ea typeface="Courier"/>
                <a:cs typeface="Courier"/>
                <a:sym typeface="Courier"/>
              </a:rPr>
              <a:t>\users</a:t>
            </a:r>
            <a:endParaRPr lang="en-US" sz="4800" dirty="0">
              <a:solidFill>
                <a:srgbClr val="FFFFFF"/>
              </a:solidFill>
              <a:latin typeface="Courier"/>
              <a:ea typeface="Courier"/>
              <a:cs typeface="Courier"/>
              <a:sym typeface="Courier"/>
            </a:endParaRPr>
          </a:p>
          <a:p>
            <a:r>
              <a:rPr lang="en-US" sz="4800" dirty="0">
                <a:solidFill>
                  <a:srgbClr val="00FF00"/>
                </a:solidFill>
                <a:latin typeface="Courier" charset="0"/>
                <a:ea typeface="Courier" charset="0"/>
                <a:cs typeface="Courier" charset="0"/>
                <a:sym typeface="Courier" charset="0"/>
              </a:rPr>
              <a:t>PS \&gt;</a:t>
            </a:r>
            <a:r>
              <a:rPr lang="en-US" sz="4800" dirty="0" smtClean="0">
                <a:solidFill>
                  <a:srgbClr val="FFFFFF"/>
                </a:solidFill>
                <a:latin typeface="Courier"/>
                <a:ea typeface="Courier"/>
                <a:cs typeface="Courier"/>
                <a:sym typeface="Courier"/>
              </a:rPr>
              <a:t> </a:t>
            </a:r>
            <a:r>
              <a:rPr lang="en-US" sz="4800" dirty="0">
                <a:solidFill>
                  <a:srgbClr val="FFFFFF"/>
                </a:solidFill>
                <a:latin typeface="Courier"/>
                <a:ea typeface="Courier"/>
                <a:cs typeface="Courier"/>
                <a:sym typeface="Courier"/>
              </a:rPr>
              <a:t>knife </a:t>
            </a:r>
            <a:r>
              <a:rPr lang="en-US" sz="4800" dirty="0" err="1">
                <a:solidFill>
                  <a:srgbClr val="FFFFFF"/>
                </a:solidFill>
                <a:latin typeface="Courier"/>
                <a:ea typeface="Courier"/>
                <a:cs typeface="Courier"/>
                <a:sym typeface="Courier"/>
              </a:rPr>
              <a:t>data_bag</a:t>
            </a:r>
            <a:r>
              <a:rPr lang="en-US" sz="4800" dirty="0">
                <a:solidFill>
                  <a:srgbClr val="FFFFFF"/>
                </a:solidFill>
                <a:latin typeface="Courier"/>
                <a:ea typeface="Courier"/>
                <a:cs typeface="Courier"/>
                <a:sym typeface="Courier"/>
              </a:rPr>
              <a:t> create users</a:t>
            </a:r>
          </a:p>
        </p:txBody>
      </p:sp>
      <p:sp>
        <p:nvSpPr>
          <p:cNvPr id="477186" name="Rectangle 2"/>
          <p:cNvSpPr>
            <a:spLocks noGrp="1" noChangeArrowheads="1"/>
          </p:cNvSpPr>
          <p:nvPr>
            <p:ph type="title"/>
          </p:nvPr>
        </p:nvSpPr>
        <p:spPr/>
        <p:txBody>
          <a:bodyPr/>
          <a:lstStyle/>
          <a:p>
            <a:pPr eaLnBrk="1" hangingPunct="1">
              <a:defRPr/>
            </a:pPr>
            <a:r>
              <a:rPr lang="en-US" sz="5800">
                <a:sym typeface="Arial Bold" charset="0"/>
              </a:rPr>
              <a:t>Exercise: Create a data bag named users</a:t>
            </a:r>
          </a:p>
        </p:txBody>
      </p:sp>
      <p:sp>
        <p:nvSpPr>
          <p:cNvPr id="314372"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a:solidFill>
                  <a:srgbClr val="FFFFFF"/>
                </a:solidFill>
                <a:latin typeface="Courier"/>
                <a:ea typeface="Courier"/>
                <a:cs typeface="Courier"/>
                <a:sym typeface="Courier"/>
              </a:rPr>
              <a:t>Mode                </a:t>
            </a:r>
            <a:r>
              <a:rPr lang="en-US" dirty="0" err="1">
                <a:solidFill>
                  <a:srgbClr val="FFFFFF"/>
                </a:solidFill>
                <a:latin typeface="Courier"/>
                <a:ea typeface="Courier"/>
                <a:cs typeface="Courier"/>
                <a:sym typeface="Courier"/>
              </a:rPr>
              <a:t>LastWriteTime</a:t>
            </a:r>
            <a:r>
              <a:rPr lang="en-US" dirty="0">
                <a:solidFill>
                  <a:srgbClr val="FFFFFF"/>
                </a:solidFill>
                <a:latin typeface="Courier"/>
                <a:ea typeface="Courier"/>
                <a:cs typeface="Courier"/>
                <a:sym typeface="Courier"/>
              </a:rPr>
              <a:t>     Length Name</a:t>
            </a:r>
          </a:p>
          <a:p>
            <a:r>
              <a:rPr lang="en-US" dirty="0">
                <a:solidFill>
                  <a:srgbClr val="FFFFFF"/>
                </a:solidFill>
                <a:latin typeface="Courier"/>
                <a:ea typeface="Courier"/>
                <a:cs typeface="Courier"/>
                <a:sym typeface="Courier"/>
              </a:rPr>
              <a:t>----                -------------     ------ ----</a:t>
            </a:r>
          </a:p>
          <a:p>
            <a:r>
              <a:rPr lang="en-US" dirty="0">
                <a:solidFill>
                  <a:srgbClr val="FFFFFF"/>
                </a:solidFill>
                <a:latin typeface="Courier"/>
                <a:ea typeface="Courier"/>
                <a:cs typeface="Courier"/>
                <a:sym typeface="Courier"/>
              </a:rPr>
              <a:t>d----         </a:t>
            </a:r>
            <a:r>
              <a:rPr lang="en-US" kern="0" dirty="0">
                <a:solidFill>
                  <a:schemeClr val="bg1"/>
                </a:solidFill>
                <a:latin typeface="Courier"/>
                <a:ea typeface="Menlo Regular"/>
                <a:cs typeface="Courier"/>
                <a:sym typeface="Menlo Regular"/>
              </a:rPr>
              <a:t>9/15/</a:t>
            </a:r>
            <a:r>
              <a:rPr lang="en-US" kern="0" dirty="0" smtClean="0">
                <a:solidFill>
                  <a:schemeClr val="bg1"/>
                </a:solidFill>
                <a:latin typeface="Courier"/>
                <a:ea typeface="Menlo Regular"/>
                <a:cs typeface="Courier"/>
                <a:sym typeface="Menlo Regular"/>
              </a:rPr>
              <a:t>2014 </a:t>
            </a:r>
            <a:r>
              <a:rPr lang="en-US" dirty="0" smtClean="0">
                <a:solidFill>
                  <a:srgbClr val="FFFFFF"/>
                </a:solidFill>
                <a:latin typeface="Courier"/>
                <a:ea typeface="Courier"/>
                <a:cs typeface="Courier"/>
                <a:sym typeface="Courier"/>
              </a:rPr>
              <a:t>3</a:t>
            </a:r>
            <a:r>
              <a:rPr lang="en-US" dirty="0">
                <a:solidFill>
                  <a:srgbClr val="FFFFFF"/>
                </a:solidFill>
                <a:latin typeface="Courier"/>
                <a:ea typeface="Courier"/>
                <a:cs typeface="Courier"/>
                <a:sym typeface="Courier"/>
              </a:rPr>
              <a:t>:24 </a:t>
            </a:r>
            <a:r>
              <a:rPr lang="en-US" dirty="0" smtClean="0">
                <a:solidFill>
                  <a:srgbClr val="FFFFFF"/>
                </a:solidFill>
                <a:latin typeface="Courier"/>
                <a:ea typeface="Courier"/>
                <a:cs typeface="Courier"/>
                <a:sym typeface="Courier"/>
              </a:rPr>
              <a:t>PM            users</a:t>
            </a:r>
          </a:p>
          <a:p>
            <a:endParaRPr lang="en-US" dirty="0" smtClean="0">
              <a:solidFill>
                <a:srgbClr val="FFFFFF"/>
              </a:solidFill>
              <a:latin typeface="Courier"/>
              <a:ea typeface="Courier"/>
              <a:cs typeface="Courier"/>
              <a:sym typeface="Courier"/>
            </a:endParaRPr>
          </a:p>
          <a:p>
            <a:endParaRPr lang="en-US" dirty="0">
              <a:solidFill>
                <a:srgbClr val="FFFFFF"/>
              </a:solidFill>
              <a:latin typeface="Courier"/>
              <a:ea typeface="Courier"/>
              <a:cs typeface="Courier"/>
              <a:sym typeface="Courier"/>
            </a:endParaRPr>
          </a:p>
          <a:p>
            <a:r>
              <a:rPr lang="en-US" dirty="0" smtClean="0">
                <a:solidFill>
                  <a:srgbClr val="FFFFFF"/>
                </a:solidFill>
                <a:latin typeface="Courier"/>
                <a:ea typeface="Courier"/>
                <a:cs typeface="Courier"/>
                <a:sym typeface="Courier"/>
              </a:rPr>
              <a:t>Created </a:t>
            </a:r>
            <a:r>
              <a:rPr lang="en-US" dirty="0" err="1">
                <a:solidFill>
                  <a:srgbClr val="FFFFFF"/>
                </a:solidFill>
                <a:latin typeface="Courier"/>
                <a:ea typeface="Courier"/>
                <a:cs typeface="Courier"/>
                <a:sym typeface="Courier"/>
              </a:rPr>
              <a:t>data_bag</a:t>
            </a:r>
            <a:r>
              <a:rPr lang="en-US" dirty="0">
                <a:solidFill>
                  <a:srgbClr val="FFFFFF"/>
                </a:solidFill>
                <a:latin typeface="Courier"/>
                <a:ea typeface="Courier"/>
                <a:cs typeface="Courier"/>
                <a:sym typeface="Courier"/>
              </a:rPr>
              <a:t>[users]</a:t>
            </a:r>
          </a:p>
        </p:txBody>
      </p:sp>
    </p:spTree>
    <p:extLst>
      <p:ext uri="{BB962C8B-B14F-4D97-AF65-F5344CB8AC3E}">
        <p14:creationId xmlns:p14="http://schemas.microsoft.com/office/powerpoint/2010/main" val="14038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5395" name="Rectangle 2"/>
          <p:cNvSpPr>
            <a:spLocks/>
          </p:cNvSpPr>
          <p:nvPr/>
        </p:nvSpPr>
        <p:spPr bwMode="auto">
          <a:xfrm>
            <a:off x="4418515" y="7391400"/>
            <a:ext cx="6910749"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1539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bobo.json</a:t>
            </a:r>
            <a:endParaRPr lang="en-US" dirty="0">
              <a:solidFill>
                <a:schemeClr val="tx1"/>
              </a:solidFill>
              <a:latin typeface="Courier"/>
              <a:ea typeface="Courier"/>
              <a:cs typeface="Courier"/>
              <a:sym typeface="Courier"/>
            </a:endParaRPr>
          </a:p>
        </p:txBody>
      </p:sp>
      <p:sp>
        <p:nvSpPr>
          <p:cNvPr id="315397"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 T. Clown"</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"iAm@Cl0wN!!!"</a:t>
            </a:r>
            <a:endParaRPr lang="en-US" sz="3600" dirty="0" smtClean="0">
              <a:solidFill>
                <a:schemeClr val="tx1"/>
              </a:solidFill>
              <a:latin typeface="Courier"/>
              <a:ea typeface="Courier"/>
              <a:cs typeface="Courier"/>
              <a:sym typeface="Courier"/>
            </a:endParaRPr>
          </a:p>
          <a:p>
            <a:r>
              <a:rPr lang="en-US" sz="3600" dirty="0" smtClean="0">
                <a:solidFill>
                  <a:schemeClr val="tx1"/>
                </a:solidFill>
                <a:latin typeface="Courier"/>
                <a:ea typeface="Courier"/>
                <a:cs typeface="Courier"/>
                <a:sym typeface="Courier"/>
              </a:rPr>
              <a:t>}</a:t>
            </a:r>
            <a:endParaRPr lang="en-US" sz="3600" dirty="0">
              <a:solidFill>
                <a:schemeClr val="tx1"/>
              </a:solidFill>
              <a:latin typeface="Courier"/>
              <a:ea typeface="Courier"/>
              <a:cs typeface="Courier"/>
              <a:sym typeface="Courier"/>
            </a:endParaRPr>
          </a:p>
        </p:txBody>
      </p:sp>
      <p:sp>
        <p:nvSpPr>
          <p:cNvPr id="478213" name="Rectangle 5"/>
          <p:cNvSpPr>
            <a:spLocks noGrp="1" noChangeArrowheads="1"/>
          </p:cNvSpPr>
          <p:nvPr>
            <p:ph type="title"/>
          </p:nvPr>
        </p:nvSpPr>
        <p:spPr/>
        <p:txBody>
          <a:bodyPr/>
          <a:lstStyle/>
          <a:p>
            <a:pPr eaLnBrk="1" hangingPunct="1">
              <a:defRPr/>
            </a:pPr>
            <a:r>
              <a:rPr lang="en-US" sz="4800" dirty="0">
                <a:sym typeface="Arial Bold" charset="0"/>
              </a:rPr>
              <a:t>Exercise: Create a user item in the users data bag</a:t>
            </a:r>
          </a:p>
        </p:txBody>
      </p:sp>
    </p:spTree>
    <p:extLst>
      <p:ext uri="{BB962C8B-B14F-4D97-AF65-F5344CB8AC3E}">
        <p14:creationId xmlns:p14="http://schemas.microsoft.com/office/powerpoint/2010/main" val="2443231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1"/>
          <p:cNvSpPr>
            <a:spLocks/>
          </p:cNvSpPr>
          <p:nvPr/>
        </p:nvSpPr>
        <p:spPr bwMode="auto">
          <a:xfrm>
            <a:off x="800178"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bobo.json</a:t>
            </a:r>
            <a:endParaRPr lang="en-US" sz="4000" dirty="0">
              <a:solidFill>
                <a:srgbClr val="FFFFFF"/>
              </a:solidFill>
              <a:latin typeface="Courier"/>
              <a:ea typeface="Courier"/>
              <a:cs typeface="Courier"/>
              <a:sym typeface="Courier"/>
            </a:endParaRPr>
          </a:p>
        </p:txBody>
      </p:sp>
      <p:sp>
        <p:nvSpPr>
          <p:cNvPr id="480258"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7"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dirty="0" smtClean="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a:t>
            </a:r>
            <a:r>
              <a:rPr lang="en-US" sz="3200" dirty="0" err="1">
                <a:solidFill>
                  <a:srgbClr val="FFFFFF"/>
                </a:solidFill>
                <a:latin typeface="Courier"/>
                <a:ea typeface="Courier"/>
                <a:cs typeface="Courier"/>
                <a:sym typeface="Courier"/>
              </a:rPr>
              <a:t>bobo</a:t>
            </a:r>
            <a:r>
              <a:rPr lang="en-US" sz="3200" dirty="0">
                <a:solidFill>
                  <a:srgbClr val="FFFFFF"/>
                </a:solidFill>
                <a:latin typeface="Courier"/>
                <a:ea typeface="Courier"/>
                <a:cs typeface="Courier"/>
                <a:sym typeface="Courier"/>
              </a:rPr>
              <a:t>]</a:t>
            </a:r>
          </a:p>
        </p:txBody>
      </p:sp>
    </p:spTree>
    <p:extLst>
      <p:ext uri="{BB962C8B-B14F-4D97-AF65-F5344CB8AC3E}">
        <p14:creationId xmlns:p14="http://schemas.microsoft.com/office/powerpoint/2010/main" val="377391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17443" name="Rectangle 2"/>
          <p:cNvSpPr>
            <a:spLocks/>
          </p:cNvSpPr>
          <p:nvPr/>
        </p:nvSpPr>
        <p:spPr bwMode="auto">
          <a:xfrm>
            <a:off x="4418444" y="7543800"/>
            <a:ext cx="736795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48128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err="1">
                <a:latin typeface="Courier"/>
                <a:ea typeface="Courier"/>
                <a:cs typeface="Courier"/>
                <a:sym typeface="Courier"/>
              </a:rPr>
              <a:t>data_bags</a:t>
            </a:r>
            <a:r>
              <a:rPr lang="en-US" dirty="0">
                <a:latin typeface="Courier"/>
                <a:ea typeface="Courier"/>
                <a:cs typeface="Courier"/>
                <a:sym typeface="Courier"/>
              </a:rPr>
              <a:t>\users\</a:t>
            </a:r>
            <a:r>
              <a:rPr lang="en-US" dirty="0" err="1">
                <a:latin typeface="Courier"/>
                <a:ea typeface="Courier"/>
                <a:cs typeface="Courier"/>
                <a:sym typeface="Courier"/>
              </a:rPr>
              <a:t>frank.json</a:t>
            </a:r>
            <a:endParaRPr lang="en-US" dirty="0">
              <a:solidFill>
                <a:schemeClr val="tx1"/>
              </a:solidFill>
              <a:latin typeface="Courier"/>
              <a:ea typeface="Courier"/>
              <a:cs typeface="Courier"/>
              <a:sym typeface="Courier"/>
            </a:endParaRPr>
          </a:p>
        </p:txBody>
      </p:sp>
      <p:sp>
        <p:nvSpPr>
          <p:cNvPr id="317445" name="Rectangle 4"/>
          <p:cNvSpPr>
            <a:spLocks/>
          </p:cNvSpPr>
          <p:nvPr/>
        </p:nvSpPr>
        <p:spPr bwMode="auto">
          <a:xfrm>
            <a:off x="838282" y="2381250"/>
            <a:ext cx="14631830"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a:t>
            </a:r>
          </a:p>
          <a:p>
            <a:r>
              <a:rPr lang="en-US" sz="3600" dirty="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"comment"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 </a:t>
            </a:r>
            <a:r>
              <a:rPr lang="en-US" sz="3600" dirty="0" err="1">
                <a:solidFill>
                  <a:srgbClr val="BA2121"/>
                </a:solidFill>
                <a:latin typeface="Courier"/>
                <a:ea typeface="Courier"/>
                <a:cs typeface="Courier"/>
                <a:sym typeface="Courier"/>
              </a:rPr>
              <a:t>Belson</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a:solidFill>
                  <a:srgbClr val="008000"/>
                </a:solidFill>
                <a:latin typeface="Courier"/>
                <a:ea typeface="Courier"/>
                <a:cs typeface="Courier"/>
                <a:sym typeface="Courier"/>
              </a:rPr>
              <a:t>"</a:t>
            </a:r>
            <a:r>
              <a:rPr lang="en-US" sz="3600" b="1" dirty="0" smtClean="0">
                <a:solidFill>
                  <a:srgbClr val="008000"/>
                </a:solidFill>
                <a:latin typeface="Courier"/>
                <a:ea typeface="Courier"/>
                <a:cs typeface="Courier"/>
                <a:sym typeface="Courier"/>
              </a:rPr>
              <a:t>password"</a:t>
            </a:r>
            <a:r>
              <a:rPr lang="en-US" sz="3600" dirty="0" smtClean="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"sP3nC3r4Hire!"</a:t>
            </a:r>
            <a:endParaRPr lang="en-US" sz="3600" dirty="0">
              <a:solidFill>
                <a:schemeClr val="tx1"/>
              </a:solidFill>
              <a:latin typeface="Courier"/>
              <a:ea typeface="Courier"/>
              <a:cs typeface="Courier"/>
              <a:sym typeface="Courier"/>
            </a:endParaRPr>
          </a:p>
          <a:p>
            <a:r>
              <a:rPr lang="en-US" sz="3600" dirty="0">
                <a:solidFill>
                  <a:schemeClr val="tx1"/>
                </a:solidFill>
                <a:latin typeface="Courier"/>
                <a:ea typeface="Courier"/>
                <a:cs typeface="Courier"/>
                <a:sym typeface="Courier"/>
              </a:rPr>
              <a:t>}</a:t>
            </a:r>
          </a:p>
        </p:txBody>
      </p:sp>
      <p:sp>
        <p:nvSpPr>
          <p:cNvPr id="481285" name="Rectangle 5"/>
          <p:cNvSpPr>
            <a:spLocks noGrp="1" noChangeArrowheads="1"/>
          </p:cNvSpPr>
          <p:nvPr>
            <p:ph type="title"/>
          </p:nvPr>
        </p:nvSpPr>
        <p:spPr/>
        <p:txBody>
          <a:bodyPr/>
          <a:lstStyle/>
          <a:p>
            <a:pPr eaLnBrk="1" hangingPunct="1">
              <a:defRPr/>
            </a:pPr>
            <a:r>
              <a:rPr lang="en-US" sz="4800">
                <a:sym typeface="Arial Bold" charset="0"/>
              </a:rPr>
              <a:t>Exercise: Create a user item in the users data bag</a:t>
            </a:r>
          </a:p>
        </p:txBody>
      </p:sp>
    </p:spTree>
    <p:extLst>
      <p:ext uri="{BB962C8B-B14F-4D97-AF65-F5344CB8AC3E}">
        <p14:creationId xmlns:p14="http://schemas.microsoft.com/office/powerpoint/2010/main" val="2494498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1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utoUpdateAnimBg="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1"/>
          <p:cNvSpPr>
            <a:spLocks/>
          </p:cNvSpPr>
          <p:nvPr/>
        </p:nvSpPr>
        <p:spPr bwMode="auto">
          <a:xfrm>
            <a:off x="812880"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000" dirty="0" smtClean="0">
                <a:solidFill>
                  <a:srgbClr val="FFFFFF"/>
                </a:solidFill>
                <a:latin typeface="Courier"/>
                <a:ea typeface="Courier"/>
                <a:cs typeface="Courier"/>
                <a:sym typeface="Courier"/>
              </a:rPr>
              <a:t>PS\&gt; </a:t>
            </a:r>
            <a:r>
              <a:rPr lang="en-US" sz="4000" dirty="0">
                <a:solidFill>
                  <a:srgbClr val="FFFFFF"/>
                </a:solidFill>
                <a:latin typeface="Courier"/>
                <a:ea typeface="Courier"/>
                <a:cs typeface="Courier"/>
                <a:sym typeface="Courier"/>
              </a:rPr>
              <a:t>knife </a:t>
            </a:r>
            <a:r>
              <a:rPr lang="en-US" sz="4000" dirty="0" err="1">
                <a:solidFill>
                  <a:srgbClr val="FFFFFF"/>
                </a:solidFill>
                <a:latin typeface="Courier"/>
                <a:ea typeface="Courier"/>
                <a:cs typeface="Courier"/>
                <a:sym typeface="Courier"/>
              </a:rPr>
              <a:t>data_bag</a:t>
            </a:r>
            <a:r>
              <a:rPr lang="en-US" sz="4000" dirty="0">
                <a:solidFill>
                  <a:srgbClr val="FFFFFF"/>
                </a:solidFill>
                <a:latin typeface="Courier"/>
                <a:ea typeface="Courier"/>
                <a:cs typeface="Courier"/>
                <a:sym typeface="Courier"/>
              </a:rPr>
              <a:t> from file users </a:t>
            </a:r>
            <a:r>
              <a:rPr lang="en-US" sz="4000" dirty="0" err="1">
                <a:solidFill>
                  <a:srgbClr val="FFFFFF"/>
                </a:solidFill>
                <a:latin typeface="Courier"/>
                <a:ea typeface="Courier"/>
                <a:cs typeface="Courier"/>
                <a:sym typeface="Courier"/>
              </a:rPr>
              <a:t>frank.json</a:t>
            </a:r>
            <a:endParaRPr lang="en-US" sz="4000" dirty="0">
              <a:solidFill>
                <a:srgbClr val="FFFFFF"/>
              </a:solidFill>
              <a:latin typeface="Courier"/>
              <a:ea typeface="Courier"/>
              <a:cs typeface="Courier"/>
              <a:sym typeface="Courier"/>
            </a:endParaRPr>
          </a:p>
        </p:txBody>
      </p:sp>
      <p:sp>
        <p:nvSpPr>
          <p:cNvPr id="483330"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6" name="Rectangle 3"/>
          <p:cNvSpPr>
            <a:spLocks/>
          </p:cNvSpPr>
          <p:nvPr/>
        </p:nvSpPr>
        <p:spPr bwMode="auto">
          <a:xfrm>
            <a:off x="800179" y="3835400"/>
            <a:ext cx="14669933" cy="4953000"/>
          </a:xfrm>
          <a:prstGeom prst="rect">
            <a:avLst/>
          </a:prstGeom>
          <a:solidFill>
            <a:srgbClr val="000000"/>
          </a:solidFill>
          <a:ln w="12700">
            <a:solidFill>
              <a:schemeClr val="tx1"/>
            </a:solidFill>
            <a:prstDash val="sysDot"/>
            <a:miter lim="800000"/>
            <a:headEnd/>
            <a:tailEnd/>
          </a:ln>
        </p:spPr>
        <p:txBody>
          <a:bodyPr lIns="0" tIns="0" rIns="0" bIns="0" anchor="ctr"/>
          <a:lstStyle/>
          <a:p>
            <a:r>
              <a:rPr lang="en-US" sz="3200" dirty="0">
                <a:solidFill>
                  <a:srgbClr val="FFFFFF"/>
                </a:solidFill>
                <a:latin typeface="Courier"/>
                <a:ea typeface="Courier"/>
                <a:cs typeface="Courier"/>
                <a:sym typeface="Courier"/>
              </a:rPr>
              <a:t> </a:t>
            </a:r>
            <a:r>
              <a:rPr lang="en-US" sz="3200" dirty="0" smtClean="0">
                <a:solidFill>
                  <a:srgbClr val="FFFFFF"/>
                </a:solidFill>
                <a:latin typeface="Courier"/>
                <a:ea typeface="Courier"/>
                <a:cs typeface="Courier"/>
                <a:sym typeface="Courier"/>
              </a:rPr>
              <a:t> Updated </a:t>
            </a:r>
            <a:r>
              <a:rPr lang="en-US" sz="3200" dirty="0" err="1">
                <a:solidFill>
                  <a:srgbClr val="FFFFFF"/>
                </a:solidFill>
                <a:latin typeface="Courier"/>
                <a:ea typeface="Courier"/>
                <a:cs typeface="Courier"/>
                <a:sym typeface="Courier"/>
              </a:rPr>
              <a:t>data_bag_item</a:t>
            </a:r>
            <a:r>
              <a:rPr lang="en-US" sz="3200" dirty="0">
                <a:solidFill>
                  <a:srgbClr val="FFFFFF"/>
                </a:solidFill>
                <a:latin typeface="Courier"/>
                <a:ea typeface="Courier"/>
                <a:cs typeface="Courier"/>
                <a:sym typeface="Courier"/>
              </a:rPr>
              <a:t>[users::frank]</a:t>
            </a:r>
          </a:p>
        </p:txBody>
      </p:sp>
    </p:spTree>
    <p:extLst>
      <p:ext uri="{BB962C8B-B14F-4D97-AF65-F5344CB8AC3E}">
        <p14:creationId xmlns:p14="http://schemas.microsoft.com/office/powerpoint/2010/main" val="2461354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29" grpId="0" animBg="1" autoUpdateAnimBg="0"/>
    </p:bldLst>
  </p:timing>
</p:sld>
</file>

<file path=ppt/slides/slide4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2065" name="Rectangle 1"/>
          <p:cNvSpPr>
            <a:spLocks noGrp="1" noChangeArrowheads="1"/>
          </p:cNvSpPr>
          <p:nvPr>
            <p:ph type="title"/>
          </p:nvPr>
        </p:nvSpPr>
        <p:spPr/>
        <p:txBody>
          <a:bodyPr/>
          <a:lstStyle/>
          <a:p>
            <a:pPr eaLnBrk="1" hangingPunct="1">
              <a:defRPr/>
            </a:pPr>
            <a:r>
              <a:rPr lang="en-US" sz="6000" dirty="0" smtClean="0">
                <a:sym typeface="Rockwell" charset="0"/>
              </a:rPr>
              <a:t>Exercise: Show all the users in Chef</a:t>
            </a:r>
          </a:p>
        </p:txBody>
      </p:sp>
      <p:sp>
        <p:nvSpPr>
          <p:cNvPr id="303108" name="Rectangle 3"/>
          <p:cNvSpPr>
            <a:spLocks/>
          </p:cNvSpPr>
          <p:nvPr/>
        </p:nvSpPr>
        <p:spPr bwMode="auto">
          <a:xfrm>
            <a:off x="190519" y="3517900"/>
            <a:ext cx="15724136" cy="5270500"/>
          </a:xfrm>
          <a:prstGeom prst="rect">
            <a:avLst/>
          </a:prstGeom>
          <a:solidFill>
            <a:schemeClr val="tx2"/>
          </a:solidFill>
          <a:ln w="12700">
            <a:solidFill>
              <a:schemeClr val="tx1"/>
            </a:solidFill>
            <a:prstDash val="sysDot"/>
            <a:miter lim="800000"/>
            <a:headEnd/>
            <a:tailEnd/>
          </a:ln>
        </p:spPr>
        <p:txBody>
          <a:bodyPr lIns="0" tIns="0" rIns="0" bIns="0" anchor="ctr"/>
          <a:lstStyle/>
          <a:p>
            <a:pPr lvl="1"/>
            <a:r>
              <a:rPr lang="en-US" sz="2400" dirty="0">
                <a:solidFill>
                  <a:schemeClr val="bg1"/>
                </a:solidFill>
                <a:latin typeface="Menlo Regular"/>
                <a:ea typeface="Menlo Regular"/>
                <a:cs typeface="Menlo Regular"/>
                <a:sym typeface="Menlo Regular"/>
              </a:rPr>
              <a:t>2 items found</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Frank </a:t>
            </a:r>
            <a:r>
              <a:rPr lang="en-US" sz="2400" dirty="0" err="1">
                <a:solidFill>
                  <a:schemeClr val="bg1"/>
                </a:solidFill>
                <a:latin typeface="Menlo Regular"/>
                <a:ea typeface="Menlo Regular"/>
                <a:cs typeface="Menlo Regular"/>
                <a:sym typeface="Menlo Regular"/>
              </a:rPr>
              <a:t>Belson</a:t>
            </a:r>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a:solidFill>
                  <a:schemeClr val="bg1"/>
                </a:solidFill>
                <a:latin typeface="Menlo Regular"/>
                <a:ea typeface="Menlo Regular"/>
                <a:cs typeface="Menlo Regular"/>
                <a:sym typeface="Menlo Regular"/>
              </a:rPr>
              <a:t>id:        </a:t>
            </a:r>
            <a:r>
              <a:rPr lang="en-US" sz="2400" dirty="0" smtClean="0">
                <a:solidFill>
                  <a:schemeClr val="bg1"/>
                </a:solidFill>
                <a:latin typeface="Menlo Regular"/>
                <a:ea typeface="Menlo Regular"/>
                <a:cs typeface="Menlo Regular"/>
                <a:sym typeface="Menlo Regular"/>
              </a:rPr>
              <a:t>frank</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sP3nC3r4Hire!</a:t>
            </a:r>
          </a:p>
          <a:p>
            <a:pPr lvl="1"/>
            <a:endParaRPr lang="en-US" sz="2400" dirty="0">
              <a:solidFill>
                <a:schemeClr val="bg1"/>
              </a:solidFill>
              <a:latin typeface="Menlo Regular"/>
              <a:ea typeface="Menlo Regular"/>
              <a:cs typeface="Menlo Regular"/>
              <a:sym typeface="Menlo Regular"/>
            </a:endParaRPr>
          </a:p>
          <a:p>
            <a:pPr lvl="1"/>
            <a:r>
              <a:rPr lang="en-US" sz="2400" dirty="0" err="1">
                <a:solidFill>
                  <a:schemeClr val="bg1"/>
                </a:solidFill>
                <a:latin typeface="Menlo Regular"/>
                <a:ea typeface="Menlo Regular"/>
                <a:cs typeface="Menlo Regular"/>
                <a:sym typeface="Menlo Regular"/>
              </a:rPr>
              <a:t>chef_type</a:t>
            </a:r>
            <a:r>
              <a:rPr lang="en-US" sz="2400" dirty="0">
                <a:solidFill>
                  <a:schemeClr val="bg1"/>
                </a:solidFill>
                <a:latin typeface="Menlo Regular"/>
                <a:ea typeface="Menlo Regular"/>
                <a:cs typeface="Menlo Regular"/>
                <a:sym typeface="Menlo Regular"/>
              </a:rPr>
              <a:t>: </a:t>
            </a:r>
            <a:r>
              <a:rPr lang="en-US" sz="2400" dirty="0" err="1">
                <a:solidFill>
                  <a:schemeClr val="bg1"/>
                </a:solidFill>
                <a:latin typeface="Menlo Regular"/>
                <a:ea typeface="Menlo Regular"/>
                <a:cs typeface="Menlo Regular"/>
                <a:sym typeface="Menlo Regular"/>
              </a:rPr>
              <a:t>data_bag_item</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comment:   </a:t>
            </a:r>
            <a:r>
              <a:rPr lang="en-US" sz="2400" dirty="0" err="1">
                <a:solidFill>
                  <a:schemeClr val="bg1"/>
                </a:solidFill>
                <a:latin typeface="Menlo Regular"/>
                <a:ea typeface="Menlo Regular"/>
                <a:cs typeface="Menlo Regular"/>
                <a:sym typeface="Menlo Regular"/>
              </a:rPr>
              <a:t>Bobo</a:t>
            </a:r>
            <a:r>
              <a:rPr lang="en-US" sz="2400" dirty="0">
                <a:solidFill>
                  <a:schemeClr val="bg1"/>
                </a:solidFill>
                <a:latin typeface="Menlo Regular"/>
                <a:ea typeface="Menlo Regular"/>
                <a:cs typeface="Menlo Regular"/>
                <a:sym typeface="Menlo Regular"/>
              </a:rPr>
              <a:t> T. Clown</a:t>
            </a:r>
          </a:p>
          <a:p>
            <a:pPr lvl="1"/>
            <a:r>
              <a:rPr lang="en-US" sz="2400" dirty="0" err="1">
                <a:solidFill>
                  <a:schemeClr val="bg1"/>
                </a:solidFill>
                <a:latin typeface="Menlo Regular"/>
                <a:ea typeface="Menlo Regular"/>
                <a:cs typeface="Menlo Regular"/>
                <a:sym typeface="Menlo Regular"/>
              </a:rPr>
              <a:t>data_bag</a:t>
            </a:r>
            <a:r>
              <a:rPr lang="en-US" sz="2400" dirty="0">
                <a:solidFill>
                  <a:schemeClr val="bg1"/>
                </a:solidFill>
                <a:latin typeface="Menlo Regular"/>
                <a:ea typeface="Menlo Regular"/>
                <a:cs typeface="Menlo Regular"/>
                <a:sym typeface="Menlo Regular"/>
              </a:rPr>
              <a:t>:  users</a:t>
            </a:r>
          </a:p>
          <a:p>
            <a:pPr lvl="1"/>
            <a:r>
              <a:rPr lang="en-US" sz="2400" dirty="0" smtClean="0">
                <a:solidFill>
                  <a:schemeClr val="bg1"/>
                </a:solidFill>
                <a:latin typeface="Menlo Regular"/>
                <a:ea typeface="Menlo Regular"/>
                <a:cs typeface="Menlo Regular"/>
                <a:sym typeface="Menlo Regular"/>
              </a:rPr>
              <a:t>id:</a:t>
            </a:r>
            <a:r>
              <a:rPr lang="en-US" sz="2400" dirty="0">
                <a:solidFill>
                  <a:schemeClr val="bg1"/>
                </a:solidFill>
                <a:latin typeface="Menlo Regular"/>
                <a:ea typeface="Menlo Regular"/>
                <a:cs typeface="Menlo Regular"/>
                <a:sym typeface="Menlo Regular"/>
              </a:rPr>
              <a:t>	 </a:t>
            </a:r>
            <a:r>
              <a:rPr lang="en-US" sz="2400" dirty="0" smtClean="0">
                <a:solidFill>
                  <a:schemeClr val="bg1"/>
                </a:solidFill>
                <a:latin typeface="Menlo Regular"/>
                <a:ea typeface="Menlo Regular"/>
                <a:cs typeface="Menlo Regular"/>
                <a:sym typeface="Menlo Regular"/>
              </a:rPr>
              <a:t>      </a:t>
            </a:r>
            <a:r>
              <a:rPr lang="en-US" sz="2400" dirty="0" err="1" smtClean="0">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a:p>
            <a:pPr lvl="1"/>
            <a:r>
              <a:rPr lang="en-US" sz="2400" dirty="0">
                <a:solidFill>
                  <a:schemeClr val="bg1"/>
                </a:solidFill>
                <a:latin typeface="Menlo Regular"/>
                <a:ea typeface="Menlo Regular"/>
                <a:cs typeface="Menlo Regular"/>
                <a:sym typeface="Menlo Regular"/>
              </a:rPr>
              <a:t>password:  iAm@Clo0wN!!!</a:t>
            </a:r>
          </a:p>
        </p:txBody>
      </p:sp>
      <p:sp>
        <p:nvSpPr>
          <p:cNvPr id="5" name="Rectangle 1"/>
          <p:cNvSpPr>
            <a:spLocks noGrp="1"/>
          </p:cNvSpPr>
          <p:nvPr>
            <p:ph type="body" idx="1"/>
          </p:nvPr>
        </p:nvSpPr>
        <p:spPr bwMode="auto">
          <a:xfrm>
            <a:off x="190500" y="1676400"/>
            <a:ext cx="15724188" cy="1511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marL="0" indent="0" eaLnBrk="1" hangingPunct="1">
              <a:buNone/>
            </a:pPr>
            <a:r>
              <a:rPr lang="en-US" altLang="en-US" dirty="0" smtClean="0">
                <a:ea typeface="Courier"/>
                <a:cs typeface="Courier"/>
              </a:rPr>
              <a:t>PS\&gt; </a:t>
            </a:r>
            <a:r>
              <a:rPr lang="en-US" altLang="en-US" dirty="0">
                <a:ea typeface="Courier"/>
                <a:cs typeface="Courier"/>
              </a:rPr>
              <a:t>knife search users </a:t>
            </a:r>
            <a:r>
              <a:rPr lang="en-US" altLang="en-US" dirty="0" smtClean="0">
                <a:ea typeface="Courier"/>
                <a:cs typeface="Courier"/>
              </a:rPr>
              <a:t>'*:*'</a:t>
            </a:r>
            <a:endParaRPr lang="en-US" altLang="en-US" dirty="0">
              <a:ea typeface="Courier"/>
              <a:cs typeface="Courier"/>
            </a:endParaRPr>
          </a:p>
        </p:txBody>
      </p:sp>
    </p:spTree>
    <p:extLst>
      <p:ext uri="{BB962C8B-B14F-4D97-AF65-F5344CB8AC3E}">
        <p14:creationId xmlns:p14="http://schemas.microsoft.com/office/powerpoint/2010/main" val="30292273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4"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6435"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6"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6437"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8"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39"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0"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1"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2"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3"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4"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5"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6"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6447"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48"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6449"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0"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1"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2"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3"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4"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5"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6456"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7"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58"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6459"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0"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6461" name="Rectangle 29"/>
          <p:cNvSpPr>
            <a:spLocks noGrp="1" noChangeArrowheads="1"/>
          </p:cNvSpPr>
          <p:nvPr>
            <p:ph type="title"/>
          </p:nvPr>
        </p:nvSpPr>
        <p:spPr>
          <a:ln/>
        </p:spPr>
        <p:txBody>
          <a:bodyPr/>
          <a:lstStyle/>
          <a:p>
            <a:r>
              <a:rPr lang="en-US"/>
              <a:t>...and change happens!</a:t>
            </a:r>
          </a:p>
        </p:txBody>
      </p:sp>
    </p:spTree>
    <p:extLst>
      <p:ext uri="{BB962C8B-B14F-4D97-AF65-F5344CB8AC3E}">
        <p14:creationId xmlns:p14="http://schemas.microsoft.com/office/powerpoint/2010/main" val="2412363270"/>
      </p:ext>
    </p:extLst>
  </p:cSld>
  <p:clrMapOvr>
    <a:masterClrMapping/>
  </p:clrMapOvr>
  <p:transition xmlns:p14="http://schemas.microsoft.com/office/powerpoint/2010/main"/>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1"/>
          <p:cNvSpPr>
            <a:spLocks/>
          </p:cNvSpPr>
          <p:nvPr/>
        </p:nvSpPr>
        <p:spPr bwMode="auto">
          <a:xfrm>
            <a:off x="812880" y="1968500"/>
            <a:ext cx="14657232" cy="9906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200" dirty="0" smtClean="0">
                <a:solidFill>
                  <a:srgbClr val="FFFFFF"/>
                </a:solidFill>
                <a:latin typeface="Courier"/>
                <a:ea typeface="Courier"/>
                <a:cs typeface="Courier"/>
                <a:sym typeface="Courier"/>
              </a:rPr>
              <a:t>PS\&gt; </a:t>
            </a:r>
            <a:r>
              <a:rPr lang="en-US" sz="3200" dirty="0">
                <a:solidFill>
                  <a:srgbClr val="FFFFFF"/>
                </a:solidFill>
                <a:latin typeface="Courier"/>
                <a:ea typeface="Courier"/>
                <a:cs typeface="Courier"/>
                <a:sym typeface="Courier"/>
              </a:rPr>
              <a:t>knife search users </a:t>
            </a:r>
            <a:r>
              <a:rPr lang="en-US" sz="3200" dirty="0" smtClean="0">
                <a:solidFill>
                  <a:srgbClr val="FFFFFF"/>
                </a:solidFill>
                <a:latin typeface="Courier"/>
                <a:ea typeface="Courier"/>
                <a:cs typeface="Courier"/>
                <a:sym typeface="Courier"/>
              </a:rPr>
              <a:t>'</a:t>
            </a:r>
            <a:r>
              <a:rPr lang="en-US" sz="3200" dirty="0" err="1" smtClean="0">
                <a:solidFill>
                  <a:srgbClr val="FFFFFF"/>
                </a:solidFill>
                <a:latin typeface="Courier"/>
                <a:ea typeface="Courier"/>
                <a:cs typeface="Courier"/>
                <a:sym typeface="Courier"/>
              </a:rPr>
              <a:t>comment:Bobo</a:t>
            </a:r>
            <a:r>
              <a:rPr lang="en-US" sz="3200" dirty="0" smtClean="0">
                <a:solidFill>
                  <a:srgbClr val="FFFFFF"/>
                </a:solidFill>
                <a:latin typeface="Courier"/>
                <a:ea typeface="Courier"/>
                <a:cs typeface="Courier"/>
                <a:sym typeface="Courier"/>
              </a:rPr>
              <a:t> </a:t>
            </a:r>
            <a:r>
              <a:rPr lang="en-US" sz="3200" dirty="0">
                <a:solidFill>
                  <a:srgbClr val="FFFFFF"/>
                </a:solidFill>
                <a:latin typeface="Courier"/>
                <a:ea typeface="Courier"/>
                <a:cs typeface="Courier"/>
                <a:sym typeface="Courier"/>
              </a:rPr>
              <a:t>T. </a:t>
            </a:r>
            <a:r>
              <a:rPr lang="en-US" sz="3200" dirty="0" smtClean="0">
                <a:solidFill>
                  <a:srgbClr val="FFFFFF"/>
                </a:solidFill>
                <a:latin typeface="Courier"/>
                <a:ea typeface="Courier"/>
                <a:cs typeface="Courier"/>
                <a:sym typeface="Courier"/>
              </a:rPr>
              <a:t>Clown' </a:t>
            </a:r>
            <a:r>
              <a:rPr lang="en-US" sz="3200" dirty="0">
                <a:solidFill>
                  <a:srgbClr val="FFFFFF"/>
                </a:solidFill>
                <a:latin typeface="Courier"/>
                <a:ea typeface="Courier"/>
                <a:cs typeface="Courier"/>
                <a:sym typeface="Courier"/>
              </a:rPr>
              <a:t>-a </a:t>
            </a:r>
            <a:r>
              <a:rPr lang="en-US" sz="3200" dirty="0" smtClean="0">
                <a:solidFill>
                  <a:srgbClr val="FFFFFF"/>
                </a:solidFill>
                <a:latin typeface="Courier"/>
                <a:ea typeface="Courier"/>
                <a:cs typeface="Courier"/>
                <a:sym typeface="Courier"/>
              </a:rPr>
              <a:t>id</a:t>
            </a:r>
            <a:endParaRPr lang="en-US" sz="3200" dirty="0">
              <a:solidFill>
                <a:srgbClr val="FFFFFF"/>
              </a:solidFill>
              <a:latin typeface="Courier"/>
              <a:ea typeface="Courier"/>
              <a:cs typeface="Courier"/>
              <a:sym typeface="Courier"/>
            </a:endParaRPr>
          </a:p>
        </p:txBody>
      </p:sp>
      <p:sp>
        <p:nvSpPr>
          <p:cNvPr id="486402" name="Rectangle 2"/>
          <p:cNvSpPr>
            <a:spLocks noGrp="1" noChangeArrowheads="1"/>
          </p:cNvSpPr>
          <p:nvPr>
            <p:ph type="title"/>
          </p:nvPr>
        </p:nvSpPr>
        <p:spPr/>
        <p:txBody>
          <a:bodyPr/>
          <a:lstStyle/>
          <a:p>
            <a:pPr eaLnBrk="1" hangingPunct="1">
              <a:defRPr/>
            </a:pPr>
            <a:r>
              <a:rPr lang="en-US" sz="6800" dirty="0">
                <a:sym typeface="Arial Bold" charset="0"/>
              </a:rPr>
              <a:t>Exercise: Find </a:t>
            </a:r>
            <a:r>
              <a:rPr lang="en-US" sz="6800" dirty="0" err="1">
                <a:sym typeface="Arial Bold" charset="0"/>
              </a:rPr>
              <a:t>Bobo’s</a:t>
            </a:r>
            <a:r>
              <a:rPr lang="en-US" sz="6800" dirty="0">
                <a:sym typeface="Arial Bold" charset="0"/>
              </a:rPr>
              <a:t> </a:t>
            </a:r>
            <a:r>
              <a:rPr lang="en-US" sz="6800" dirty="0" smtClean="0">
                <a:sym typeface="Arial Bold" charset="0"/>
              </a:rPr>
              <a:t>id in </a:t>
            </a:r>
            <a:r>
              <a:rPr lang="en-US" sz="6800" dirty="0">
                <a:sym typeface="Arial Bold" charset="0"/>
              </a:rPr>
              <a:t>Chef</a:t>
            </a:r>
          </a:p>
        </p:txBody>
      </p:sp>
      <p:sp>
        <p:nvSpPr>
          <p:cNvPr id="5" name="Rectangle 3"/>
          <p:cNvSpPr>
            <a:spLocks noGrp="1"/>
          </p:cNvSpPr>
          <p:nvPr>
            <p:ph type="body" idx="1"/>
          </p:nvPr>
        </p:nvSpPr>
        <p:spPr bwMode="auto">
          <a:xfrm>
            <a:off x="812801" y="3352800"/>
            <a:ext cx="14631988" cy="4814888"/>
          </a:xfrm>
          <a:prstGeom prst="rect">
            <a:avLst/>
          </a:prstGeom>
          <a:solidFill>
            <a:schemeClr val="tx2"/>
          </a:solidFill>
          <a:ln w="12700">
            <a:solidFill>
              <a:schemeClr val="tx1"/>
            </a:solidFill>
            <a:prstDash val="sysDot"/>
            <a:miter lim="800000"/>
            <a:headEnd/>
            <a:tailEnd/>
          </a:ln>
        </p:spPr>
        <p:txBody>
          <a:bodyPr lIns="0" tIns="0" rIns="0" bIns="0" anchor="ctr"/>
          <a:lstStyle/>
          <a:p>
            <a:pPr marL="800826" lvl="2" indent="0">
              <a:buNone/>
            </a:pPr>
            <a:r>
              <a:rPr lang="en-US" sz="2400" dirty="0">
                <a:solidFill>
                  <a:schemeClr val="bg1"/>
                </a:solidFill>
                <a:latin typeface="Menlo Regular"/>
                <a:ea typeface="Menlo Regular"/>
                <a:cs typeface="Menlo Regular"/>
                <a:sym typeface="Menlo Regular"/>
              </a:rPr>
              <a:t>1 items found</a:t>
            </a:r>
          </a:p>
          <a:p>
            <a:pPr marL="800826" lvl="2" indent="0">
              <a:buNone/>
            </a:pPr>
            <a:endParaRPr lang="en-US" sz="2400" dirty="0">
              <a:solidFill>
                <a:schemeClr val="bg1"/>
              </a:solidFill>
              <a:latin typeface="Menlo Regular"/>
              <a:ea typeface="Menlo Regular"/>
              <a:cs typeface="Menlo Regular"/>
              <a:sym typeface="Menlo Regular"/>
            </a:endParaRPr>
          </a:p>
          <a:p>
            <a:pPr marL="800826" lvl="2" indent="0">
              <a:buNone/>
            </a:pPr>
            <a:r>
              <a:rPr lang="en-US" sz="2400" dirty="0" err="1">
                <a:solidFill>
                  <a:schemeClr val="bg1"/>
                </a:solidFill>
                <a:latin typeface="Menlo Regular"/>
                <a:ea typeface="Menlo Regular"/>
                <a:cs typeface="Menlo Regular"/>
                <a:sym typeface="Menlo Regular"/>
              </a:rPr>
              <a:t>data_bag_item_users_bobo</a:t>
            </a:r>
            <a:r>
              <a:rPr lang="en-US" sz="2400" dirty="0">
                <a:solidFill>
                  <a:schemeClr val="bg1"/>
                </a:solidFill>
                <a:latin typeface="Menlo Regular"/>
                <a:ea typeface="Menlo Regular"/>
                <a:cs typeface="Menlo Regular"/>
                <a:sym typeface="Menlo Regular"/>
              </a:rPr>
              <a:t>:</a:t>
            </a:r>
          </a:p>
          <a:p>
            <a:pPr marL="800826" lvl="2" indent="0">
              <a:buNone/>
            </a:pPr>
            <a:r>
              <a:rPr lang="en-US" sz="2400" dirty="0">
                <a:solidFill>
                  <a:schemeClr val="bg1"/>
                </a:solidFill>
                <a:latin typeface="Menlo Regular"/>
                <a:ea typeface="Menlo Regular"/>
                <a:cs typeface="Menlo Regular"/>
                <a:sym typeface="Menlo Regular"/>
              </a:rPr>
              <a:t>  id: </a:t>
            </a:r>
            <a:r>
              <a:rPr lang="en-US" sz="2400" dirty="0" err="1">
                <a:solidFill>
                  <a:schemeClr val="bg1"/>
                </a:solidFill>
                <a:latin typeface="Menlo Regular"/>
                <a:ea typeface="Menlo Regular"/>
                <a:cs typeface="Menlo Regular"/>
                <a:sym typeface="Menlo Regular"/>
              </a:rPr>
              <a:t>bobo</a:t>
            </a:r>
            <a:endParaRPr lang="en-US" sz="240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28773483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6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1" grpId="0" animBg="1" autoUpdateAnimBg="0"/>
    </p:bld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a:t>
            </a:r>
            <a:r>
              <a:rPr lang="en-US" sz="4300" dirty="0" err="1">
                <a:solidFill>
                  <a:srgbClr val="FFFFFF"/>
                </a:solidFill>
                <a:latin typeface="Courier"/>
                <a:ea typeface="Courier"/>
                <a:cs typeface="Courier"/>
                <a:sym typeface="Courier"/>
              </a:rPr>
              <a:t>mkdir</a:t>
            </a:r>
            <a:r>
              <a:rPr lang="en-US" sz="4300" dirty="0">
                <a:solidFill>
                  <a:srgbClr val="FFFFFF"/>
                </a:solidFill>
                <a:latin typeface="Courier"/>
                <a:ea typeface="Courier"/>
                <a:cs typeface="Courier"/>
                <a:sym typeface="Courier"/>
              </a:rPr>
              <a:t> </a:t>
            </a:r>
            <a:r>
              <a:rPr lang="en-US" sz="4300" dirty="0" err="1" smtClean="0">
                <a:solidFill>
                  <a:srgbClr val="FFFFFF"/>
                </a:solidFill>
                <a:latin typeface="Courier"/>
                <a:ea typeface="Courier"/>
                <a:cs typeface="Courier"/>
                <a:sym typeface="Courier"/>
              </a:rPr>
              <a:t>data_bags</a:t>
            </a:r>
            <a:r>
              <a:rPr lang="en-US" sz="4300" dirty="0" smtClean="0">
                <a:solidFill>
                  <a:srgbClr val="FFFFFF"/>
                </a:solidFill>
                <a:latin typeface="Courier"/>
                <a:ea typeface="Courier"/>
                <a:cs typeface="Courier"/>
                <a:sym typeface="Courier"/>
              </a:rPr>
              <a:t>\groups</a:t>
            </a:r>
          </a:p>
          <a:p>
            <a:r>
              <a:rPr lang="en-US" sz="4300" dirty="0" smtClean="0">
                <a:solidFill>
                  <a:srgbClr val="FFFFFF"/>
                </a:solidFill>
                <a:latin typeface="Courier"/>
                <a:ea typeface="Courier"/>
                <a:cs typeface="Courier"/>
                <a:sym typeface="Courier"/>
              </a:rPr>
              <a:t>PS\&gt; </a:t>
            </a:r>
            <a:r>
              <a:rPr lang="en-US" sz="4300" dirty="0">
                <a:solidFill>
                  <a:srgbClr val="FFFFFF"/>
                </a:solidFill>
                <a:latin typeface="Courier"/>
                <a:ea typeface="Courier"/>
                <a:cs typeface="Courier"/>
                <a:sym typeface="Courier"/>
              </a:rPr>
              <a:t>knife </a:t>
            </a:r>
            <a:r>
              <a:rPr lang="en-US" sz="4300" dirty="0" err="1">
                <a:solidFill>
                  <a:srgbClr val="FFFFFF"/>
                </a:solidFill>
                <a:latin typeface="Courier"/>
                <a:ea typeface="Courier"/>
                <a:cs typeface="Courier"/>
                <a:sym typeface="Courier"/>
              </a:rPr>
              <a:t>data_bag</a:t>
            </a:r>
            <a:r>
              <a:rPr lang="en-US" sz="4300" dirty="0">
                <a:solidFill>
                  <a:srgbClr val="FFFFFF"/>
                </a:solidFill>
                <a:latin typeface="Courier"/>
                <a:ea typeface="Courier"/>
                <a:cs typeface="Courier"/>
                <a:sym typeface="Courier"/>
              </a:rPr>
              <a:t> create groups</a:t>
            </a:r>
          </a:p>
        </p:txBody>
      </p:sp>
      <p:sp>
        <p:nvSpPr>
          <p:cNvPr id="488450" name="Rectangle 2"/>
          <p:cNvSpPr>
            <a:spLocks noGrp="1" noChangeArrowheads="1"/>
          </p:cNvSpPr>
          <p:nvPr>
            <p:ph type="title"/>
          </p:nvPr>
        </p:nvSpPr>
        <p:spPr/>
        <p:txBody>
          <a:bodyPr/>
          <a:lstStyle/>
          <a:p>
            <a:pPr eaLnBrk="1" hangingPunct="1">
              <a:defRPr/>
            </a:pPr>
            <a:r>
              <a:rPr lang="en-US" sz="5600">
                <a:sym typeface="Arial Bold" charset="0"/>
              </a:rPr>
              <a:t>Exercise: Create a data bag named groups</a:t>
            </a: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9/15/2014   5:28 PM            groups</a:t>
            </a:r>
            <a:endParaRPr lang="en-US" sz="2400" kern="0" dirty="0" smtClean="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r>
              <a:rPr lang="en-US" sz="2400" kern="0" dirty="0" smtClean="0">
                <a:solidFill>
                  <a:schemeClr val="bg1"/>
                </a:solidFill>
                <a:latin typeface="Menlo Regular"/>
                <a:ea typeface="Menlo Regular"/>
                <a:cs typeface="Menlo Regular"/>
                <a:sym typeface="Menlo Regular"/>
              </a:rPr>
              <a:t>Created </a:t>
            </a:r>
            <a:r>
              <a:rPr lang="en-US" sz="2400" kern="0" dirty="0" err="1">
                <a:solidFill>
                  <a:schemeClr val="bg1"/>
                </a:solidFill>
                <a:latin typeface="Menlo Regular"/>
                <a:ea typeface="Menlo Regular"/>
                <a:cs typeface="Menlo Regular"/>
                <a:sym typeface="Menlo Regular"/>
              </a:rPr>
              <a:t>data_bag</a:t>
            </a:r>
            <a:r>
              <a:rPr lang="en-US" sz="2400" kern="0" dirty="0">
                <a:solidFill>
                  <a:schemeClr val="bg1"/>
                </a:solidFill>
                <a:latin typeface="Menlo Regular"/>
                <a:ea typeface="Menlo Regular"/>
                <a:cs typeface="Menlo Regular"/>
                <a:sym typeface="Menlo Regular"/>
              </a:rPr>
              <a:t>[groups]</a:t>
            </a:r>
          </a:p>
        </p:txBody>
      </p:sp>
    </p:spTree>
    <p:extLst>
      <p:ext uri="{BB962C8B-B14F-4D97-AF65-F5344CB8AC3E}">
        <p14:creationId xmlns:p14="http://schemas.microsoft.com/office/powerpoint/2010/main" val="3865152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r>
              <a:rPr lang="en-US" b="1">
                <a:solidFill>
                  <a:schemeClr val="tx1"/>
                </a:solidFill>
                <a:latin typeface="Courier"/>
                <a:ea typeface="Courier"/>
                <a:cs typeface="Courier"/>
                <a:sym typeface="Courier"/>
              </a:rPr>
              <a:t>OPEN IN EDITOR:</a:t>
            </a:r>
          </a:p>
        </p:txBody>
      </p:sp>
      <p:sp>
        <p:nvSpPr>
          <p:cNvPr id="322563" name="Rectangle 2"/>
          <p:cNvSpPr>
            <a:spLocks/>
          </p:cNvSpPr>
          <p:nvPr/>
        </p:nvSpPr>
        <p:spPr bwMode="auto">
          <a:xfrm>
            <a:off x="4858541" y="6629400"/>
            <a:ext cx="6591453"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b="1" dirty="0" smtClean="0">
                <a:solidFill>
                  <a:schemeClr val="tx1"/>
                </a:solidFill>
                <a:latin typeface="Courier"/>
                <a:ea typeface="Courier"/>
                <a:cs typeface="Courier"/>
                <a:sym typeface="Courier"/>
              </a:rPr>
              <a:t>SAVE </a:t>
            </a:r>
            <a:r>
              <a:rPr lang="en-US" b="1" dirty="0">
                <a:solidFill>
                  <a:schemeClr val="tx1"/>
                </a:solidFill>
                <a:latin typeface="Courier"/>
                <a:ea typeface="Courier"/>
                <a:cs typeface="Courier"/>
                <a:sym typeface="Courier"/>
              </a:rPr>
              <a:t>FILE!</a:t>
            </a:r>
          </a:p>
        </p:txBody>
      </p:sp>
      <p:sp>
        <p:nvSpPr>
          <p:cNvPr id="322564"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p>
            <a:r>
              <a:rPr lang="en-US" dirty="0">
                <a:latin typeface="Courier"/>
                <a:ea typeface="Courier"/>
                <a:cs typeface="Courier"/>
                <a:sym typeface="Courier"/>
              </a:rPr>
              <a:t>\</a:t>
            </a:r>
            <a:r>
              <a:rPr lang="en-US" dirty="0" err="1">
                <a:latin typeface="Courier"/>
                <a:ea typeface="Courier"/>
                <a:cs typeface="Courier"/>
                <a:sym typeface="Courier"/>
              </a:rPr>
              <a:t>data_bags</a:t>
            </a:r>
            <a:r>
              <a:rPr lang="en-US" dirty="0">
                <a:latin typeface="Courier"/>
                <a:ea typeface="Courier"/>
                <a:cs typeface="Courier"/>
                <a:sym typeface="Courier"/>
              </a:rPr>
              <a:t>\groups\</a:t>
            </a:r>
            <a:r>
              <a:rPr lang="en-US" dirty="0" err="1">
                <a:latin typeface="Courier"/>
                <a:ea typeface="Courier"/>
                <a:cs typeface="Courier"/>
                <a:sym typeface="Courier"/>
              </a:rPr>
              <a:t>clowns.json</a:t>
            </a:r>
            <a:endParaRPr lang="en-US" dirty="0">
              <a:solidFill>
                <a:schemeClr val="tx1"/>
              </a:solidFill>
              <a:latin typeface="Courier"/>
              <a:ea typeface="Courier"/>
              <a:cs typeface="Courier"/>
              <a:sym typeface="Courier"/>
            </a:endParaRPr>
          </a:p>
        </p:txBody>
      </p:sp>
      <p:sp>
        <p:nvSpPr>
          <p:cNvPr id="322565" name="Rectangle 4"/>
          <p:cNvSpPr>
            <a:spLocks/>
          </p:cNvSpPr>
          <p:nvPr/>
        </p:nvSpPr>
        <p:spPr bwMode="auto">
          <a:xfrm>
            <a:off x="838282" y="2381250"/>
            <a:ext cx="14631830" cy="3136900"/>
          </a:xfrm>
          <a:prstGeom prst="rect">
            <a:avLst/>
          </a:prstGeom>
          <a:solidFill>
            <a:srgbClr val="FFFFFF"/>
          </a:solidFill>
          <a:ln w="25400">
            <a:solidFill>
              <a:srgbClr val="334150"/>
            </a:solidFill>
            <a:prstDash val="sysDot"/>
            <a:miter lim="800000"/>
            <a:headEnd/>
            <a:tailEnd/>
          </a:ln>
        </p:spPr>
        <p:txBody>
          <a:bodyPr lIns="190500" tIns="190500" rIns="190500" bIns="190500"/>
          <a:lstStyle/>
          <a:p>
            <a:r>
              <a:rPr lang="en-US" sz="3600" dirty="0">
                <a:solidFill>
                  <a:schemeClr val="tx1"/>
                </a:solidFill>
                <a:latin typeface="Courier"/>
                <a:ea typeface="Courier"/>
                <a:cs typeface="Courier"/>
                <a:sym typeface="Courier"/>
              </a:rPr>
              <a:t>{</a:t>
            </a:r>
          </a:p>
          <a:p>
            <a:r>
              <a:rPr lang="en-US" sz="3600" dirty="0">
                <a:latin typeface="Courier"/>
                <a:ea typeface="Courier"/>
                <a:cs typeface="Courier"/>
                <a:sym typeface="Courier"/>
              </a:rPr>
              <a:t> </a:t>
            </a:r>
            <a:r>
              <a:rPr lang="en-US" sz="3600" dirty="0" smtClean="0">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id"</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"clowns"</a:t>
            </a:r>
            <a:r>
              <a:rPr lang="en-US" sz="3600" dirty="0">
                <a:solidFill>
                  <a:schemeClr val="tx1"/>
                </a:solidFill>
                <a:latin typeface="Courier"/>
                <a:ea typeface="Courier"/>
                <a:cs typeface="Courier"/>
                <a:sym typeface="Courier"/>
              </a:rPr>
              <a:t>,</a:t>
            </a:r>
          </a:p>
          <a:p>
            <a:r>
              <a:rPr lang="en-US" sz="3600" dirty="0" smtClean="0">
                <a:solidFill>
                  <a:schemeClr val="tx1"/>
                </a:solidFill>
                <a:latin typeface="Courier"/>
                <a:ea typeface="Courier"/>
                <a:cs typeface="Courier"/>
                <a:sym typeface="Courier"/>
              </a:rPr>
              <a:t>  </a:t>
            </a:r>
            <a:r>
              <a:rPr lang="en-US" sz="3600" b="1" dirty="0" smtClean="0">
                <a:solidFill>
                  <a:srgbClr val="008000"/>
                </a:solidFill>
                <a:latin typeface="Courier"/>
                <a:ea typeface="Courier"/>
                <a:cs typeface="Courier"/>
                <a:sym typeface="Courier"/>
              </a:rPr>
              <a:t>"</a:t>
            </a:r>
            <a:r>
              <a:rPr lang="en-US" sz="3600" b="1" dirty="0">
                <a:solidFill>
                  <a:srgbClr val="008000"/>
                </a:solidFill>
                <a:latin typeface="Courier"/>
                <a:ea typeface="Courier"/>
                <a:cs typeface="Courier"/>
                <a:sym typeface="Courier"/>
              </a:rPr>
              <a:t>members"</a:t>
            </a:r>
            <a:r>
              <a:rPr lang="en-US" sz="3600" dirty="0">
                <a:solidFill>
                  <a:schemeClr val="tx1"/>
                </a:solidFill>
                <a:latin typeface="Courier"/>
                <a:ea typeface="Courier"/>
                <a:cs typeface="Courier"/>
                <a:sym typeface="Courier"/>
              </a:rPr>
              <a:t>: [ </a:t>
            </a:r>
            <a:r>
              <a:rPr lang="en-US" sz="3600" dirty="0">
                <a:solidFill>
                  <a:srgbClr val="BA2121"/>
                </a:solidFill>
                <a:latin typeface="Courier"/>
                <a:ea typeface="Courier"/>
                <a:cs typeface="Courier"/>
                <a:sym typeface="Courier"/>
              </a:rPr>
              <a:t>"</a:t>
            </a:r>
            <a:r>
              <a:rPr lang="en-US" sz="3600" dirty="0" err="1">
                <a:solidFill>
                  <a:srgbClr val="BA2121"/>
                </a:solidFill>
                <a:latin typeface="Courier"/>
                <a:ea typeface="Courier"/>
                <a:cs typeface="Courier"/>
                <a:sym typeface="Courier"/>
              </a:rPr>
              <a:t>bobo</a:t>
            </a:r>
            <a:r>
              <a:rPr lang="en-US" sz="3600" dirty="0">
                <a:solidFill>
                  <a:srgbClr val="BA2121"/>
                </a:solidFill>
                <a:latin typeface="Courier"/>
                <a:ea typeface="Courier"/>
                <a:cs typeface="Courier"/>
                <a:sym typeface="Courier"/>
              </a:rPr>
              <a:t>"</a:t>
            </a:r>
            <a:r>
              <a:rPr lang="en-US" sz="3600" dirty="0">
                <a:solidFill>
                  <a:schemeClr val="tx1"/>
                </a:solidFill>
                <a:latin typeface="Courier"/>
                <a:ea typeface="Courier"/>
                <a:cs typeface="Courier"/>
                <a:sym typeface="Courier"/>
              </a:rPr>
              <a:t>, </a:t>
            </a:r>
            <a:r>
              <a:rPr lang="en-US" sz="3600" dirty="0">
                <a:solidFill>
                  <a:srgbClr val="BA2121"/>
                </a:solidFill>
                <a:latin typeface="Courier"/>
                <a:ea typeface="Courier"/>
                <a:cs typeface="Courier"/>
                <a:sym typeface="Courier"/>
              </a:rPr>
              <a:t>"frank"</a:t>
            </a:r>
            <a:r>
              <a:rPr lang="en-US" sz="3600" dirty="0">
                <a:solidFill>
                  <a:schemeClr val="tx1"/>
                </a:solidFill>
                <a:latin typeface="Courier"/>
                <a:ea typeface="Courier"/>
                <a:cs typeface="Courier"/>
                <a:sym typeface="Courier"/>
              </a:rPr>
              <a:t> ]</a:t>
            </a:r>
          </a:p>
          <a:p>
            <a:r>
              <a:rPr lang="en-US" sz="3600" dirty="0">
                <a:solidFill>
                  <a:schemeClr val="tx1"/>
                </a:solidFill>
                <a:latin typeface="Courier"/>
                <a:ea typeface="Courier"/>
                <a:cs typeface="Courier"/>
                <a:sym typeface="Courier"/>
              </a:rPr>
              <a:t>}</a:t>
            </a:r>
          </a:p>
        </p:txBody>
      </p:sp>
      <p:sp>
        <p:nvSpPr>
          <p:cNvPr id="489477" name="Rectangle 5"/>
          <p:cNvSpPr>
            <a:spLocks noGrp="1" noChangeArrowheads="1"/>
          </p:cNvSpPr>
          <p:nvPr>
            <p:ph type="title"/>
          </p:nvPr>
        </p:nvSpPr>
        <p:spPr/>
        <p:txBody>
          <a:bodyPr/>
          <a:lstStyle/>
          <a:p>
            <a:pPr eaLnBrk="1" hangingPunct="1">
              <a:defRPr/>
            </a:pPr>
            <a:r>
              <a:rPr lang="en-US" sz="4600">
                <a:sym typeface="Arial Bold" charset="0"/>
              </a:rPr>
              <a:t>Exercise: Create a group item in the group data bag</a:t>
            </a:r>
          </a:p>
        </p:txBody>
      </p:sp>
    </p:spTree>
    <p:extLst>
      <p:ext uri="{BB962C8B-B14F-4D97-AF65-F5344CB8AC3E}">
        <p14:creationId xmlns:p14="http://schemas.microsoft.com/office/powerpoint/2010/main" val="32483143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1"/>
          <p:cNvSpPr>
            <a:spLocks/>
          </p:cNvSpPr>
          <p:nvPr/>
        </p:nvSpPr>
        <p:spPr bwMode="auto">
          <a:xfrm>
            <a:off x="812880" y="1911350"/>
            <a:ext cx="14657232" cy="1104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3600" dirty="0" smtClean="0">
                <a:solidFill>
                  <a:srgbClr val="FFFFFF"/>
                </a:solidFill>
                <a:latin typeface="Courier"/>
                <a:ea typeface="Courier"/>
                <a:cs typeface="Courier"/>
                <a:sym typeface="Courier"/>
              </a:rPr>
              <a:t>PS\&gt; </a:t>
            </a:r>
            <a:r>
              <a:rPr lang="en-US" sz="3600" dirty="0">
                <a:solidFill>
                  <a:srgbClr val="FFFFFF"/>
                </a:solidFill>
                <a:latin typeface="Courier"/>
                <a:ea typeface="Courier"/>
                <a:cs typeface="Courier"/>
                <a:sym typeface="Courier"/>
              </a:rPr>
              <a:t>knife </a:t>
            </a:r>
            <a:r>
              <a:rPr lang="en-US" sz="3600" dirty="0" err="1">
                <a:solidFill>
                  <a:srgbClr val="FFFFFF"/>
                </a:solidFill>
                <a:latin typeface="Courier"/>
                <a:ea typeface="Courier"/>
                <a:cs typeface="Courier"/>
                <a:sym typeface="Courier"/>
              </a:rPr>
              <a:t>data_bag</a:t>
            </a:r>
            <a:r>
              <a:rPr lang="en-US" sz="3600" dirty="0">
                <a:solidFill>
                  <a:srgbClr val="FFFFFF"/>
                </a:solidFill>
                <a:latin typeface="Courier"/>
                <a:ea typeface="Courier"/>
                <a:cs typeface="Courier"/>
                <a:sym typeface="Courier"/>
              </a:rPr>
              <a:t> from file groups </a:t>
            </a:r>
            <a:r>
              <a:rPr lang="en-US" sz="3600" dirty="0" err="1">
                <a:solidFill>
                  <a:srgbClr val="FFFFFF"/>
                </a:solidFill>
                <a:latin typeface="Courier"/>
                <a:ea typeface="Courier"/>
                <a:cs typeface="Courier"/>
                <a:sym typeface="Courier"/>
              </a:rPr>
              <a:t>clowns.json</a:t>
            </a:r>
            <a:endParaRPr lang="en-US" sz="3600" dirty="0">
              <a:solidFill>
                <a:srgbClr val="FFFFFF"/>
              </a:solidFill>
              <a:latin typeface="Courier"/>
              <a:ea typeface="Courier"/>
              <a:cs typeface="Courier"/>
              <a:sym typeface="Courier"/>
            </a:endParaRPr>
          </a:p>
        </p:txBody>
      </p:sp>
      <p:sp>
        <p:nvSpPr>
          <p:cNvPr id="491522" name="Rectangle 2"/>
          <p:cNvSpPr>
            <a:spLocks noGrp="1" noChangeArrowheads="1"/>
          </p:cNvSpPr>
          <p:nvPr>
            <p:ph type="title"/>
          </p:nvPr>
        </p:nvSpPr>
        <p:spPr/>
        <p:txBody>
          <a:bodyPr/>
          <a:lstStyle/>
          <a:p>
            <a:pPr eaLnBrk="1" hangingPunct="1">
              <a:defRPr/>
            </a:pPr>
            <a:r>
              <a:rPr lang="en-US" sz="6900">
                <a:sym typeface="Arial Bold" charset="0"/>
              </a:rPr>
              <a:t>Exercise: Create the data bag item</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Updated </a:t>
            </a:r>
            <a:r>
              <a:rPr lang="en-US" sz="3200" kern="0" dirty="0" err="1">
                <a:solidFill>
                  <a:schemeClr val="bg1"/>
                </a:solidFill>
                <a:latin typeface="Menlo Regular"/>
                <a:ea typeface="Menlo Regular"/>
                <a:cs typeface="Menlo Regular"/>
                <a:sym typeface="Menlo Regular"/>
              </a:rPr>
              <a:t>data_bag_item</a:t>
            </a:r>
            <a:r>
              <a:rPr lang="en-US" sz="3200" kern="0" dirty="0">
                <a:solidFill>
                  <a:schemeClr val="bg1"/>
                </a:solidFill>
                <a:latin typeface="Menlo Regular"/>
                <a:ea typeface="Menlo Regular"/>
                <a:cs typeface="Menlo Regular"/>
                <a:sym typeface="Menlo Regular"/>
              </a:rPr>
              <a:t>[groups::clowns]</a:t>
            </a:r>
          </a:p>
        </p:txBody>
      </p:sp>
    </p:spTree>
    <p:extLst>
      <p:ext uri="{BB962C8B-B14F-4D97-AF65-F5344CB8AC3E}">
        <p14:creationId xmlns:p14="http://schemas.microsoft.com/office/powerpoint/2010/main" val="416218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1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1" grpId="0" animBg="1" autoUpdateAnimBg="0"/>
    </p:bld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search groups '*:*'</a:t>
            </a:r>
          </a:p>
        </p:txBody>
      </p:sp>
      <p:sp>
        <p:nvSpPr>
          <p:cNvPr id="492546" name="Rectangle 2"/>
          <p:cNvSpPr>
            <a:spLocks noGrp="1" noChangeArrowheads="1"/>
          </p:cNvSpPr>
          <p:nvPr>
            <p:ph type="title"/>
          </p:nvPr>
        </p:nvSpPr>
        <p:spPr/>
        <p:txBody>
          <a:bodyPr/>
          <a:lstStyle/>
          <a:p>
            <a:pPr eaLnBrk="1" hangingPunct="1">
              <a:defRPr/>
            </a:pPr>
            <a:r>
              <a:rPr lang="en-US" sz="6400">
                <a:sym typeface="Arial Bold" charset="0"/>
              </a:rPr>
              <a:t>Exercise: Show all the groups in Chef</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1 items found</a:t>
            </a:r>
          </a:p>
          <a:p>
            <a:pPr marL="800826" lvl="2" indent="0" defTabSz="914400">
              <a:buNone/>
            </a:pP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chef_type</a:t>
            </a: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data_bag_item</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err="1">
                <a:solidFill>
                  <a:schemeClr val="bg1"/>
                </a:solidFill>
                <a:latin typeface="Menlo Regular"/>
                <a:ea typeface="Menlo Regular"/>
                <a:cs typeface="Menlo Regular"/>
                <a:sym typeface="Menlo Regular"/>
              </a:rPr>
              <a:t>data_bag</a:t>
            </a:r>
            <a:r>
              <a:rPr lang="en-US" sz="3200" kern="0" dirty="0">
                <a:solidFill>
                  <a:schemeClr val="bg1"/>
                </a:solidFill>
                <a:latin typeface="Menlo Regular"/>
                <a:ea typeface="Menlo Regular"/>
                <a:cs typeface="Menlo Regular"/>
                <a:sym typeface="Menlo Regular"/>
              </a:rPr>
              <a:t>:  groups</a:t>
            </a:r>
          </a:p>
          <a:p>
            <a:pPr marL="800826" lvl="2" indent="0" defTabSz="914400">
              <a:buNone/>
            </a:pPr>
            <a:r>
              <a:rPr lang="en-US" sz="3200" kern="0" dirty="0">
                <a:solidFill>
                  <a:schemeClr val="bg1"/>
                </a:solidFill>
                <a:latin typeface="Menlo Regular"/>
                <a:ea typeface="Menlo Regular"/>
                <a:cs typeface="Menlo Regular"/>
                <a:sym typeface="Menlo Regular"/>
              </a:rPr>
              <a:t>id:        clowns</a:t>
            </a:r>
          </a:p>
          <a:p>
            <a:pPr marL="800826" lvl="2" indent="0" defTabSz="914400">
              <a:buNone/>
            </a:pPr>
            <a:r>
              <a:rPr lang="en-US" sz="3200" kern="0" dirty="0">
                <a:solidFill>
                  <a:schemeClr val="bg1"/>
                </a:solidFill>
                <a:latin typeface="Menlo Regular"/>
                <a:ea typeface="Menlo Regular"/>
                <a:cs typeface="Menlo Regular"/>
                <a:sym typeface="Menlo Regular"/>
              </a:rPr>
              <a:t>members:</a:t>
            </a:r>
          </a:p>
          <a:p>
            <a:pPr marL="800826" lvl="2" indent="0" defTabSz="914400">
              <a:buNone/>
            </a:pPr>
            <a:r>
              <a:rPr lang="en-US" sz="3200" kern="0" dirty="0">
                <a:solidFill>
                  <a:schemeClr val="bg1"/>
                </a:solidFill>
                <a:latin typeface="Menlo Regular"/>
                <a:ea typeface="Menlo Regular"/>
                <a:cs typeface="Menlo Regular"/>
                <a:sym typeface="Menlo Regular"/>
              </a:rPr>
              <a:t>  </a:t>
            </a:r>
            <a:r>
              <a:rPr lang="en-US" sz="3200" kern="0" dirty="0" err="1">
                <a:solidFill>
                  <a:schemeClr val="bg1"/>
                </a:solidFill>
                <a:latin typeface="Menlo Regular"/>
                <a:ea typeface="Menlo Regular"/>
                <a:cs typeface="Menlo Regular"/>
                <a:sym typeface="Menlo Regular"/>
              </a:rPr>
              <a:t>bobo</a:t>
            </a:r>
            <a:endParaRPr lang="en-US" sz="3200" kern="0" dirty="0">
              <a:solidFill>
                <a:schemeClr val="bg1"/>
              </a:solidFill>
              <a:latin typeface="Menlo Regular"/>
              <a:ea typeface="Menlo Regular"/>
              <a:cs typeface="Menlo Regular"/>
              <a:sym typeface="Menlo Regular"/>
            </a:endParaRPr>
          </a:p>
          <a:p>
            <a:pPr marL="800826" lvl="2" indent="0" defTabSz="914400">
              <a:buNone/>
            </a:pPr>
            <a:r>
              <a:rPr lang="en-US" sz="3200" kern="0" dirty="0">
                <a:solidFill>
                  <a:schemeClr val="bg1"/>
                </a:solidFill>
                <a:latin typeface="Menlo Regular"/>
                <a:ea typeface="Menlo Regular"/>
                <a:cs typeface="Menlo Regular"/>
                <a:sym typeface="Menlo Regular"/>
              </a:rPr>
              <a:t>  frank</a:t>
            </a:r>
          </a:p>
        </p:txBody>
      </p:sp>
    </p:spTree>
    <p:extLst>
      <p:ext uri="{BB962C8B-B14F-4D97-AF65-F5344CB8AC3E}">
        <p14:creationId xmlns:p14="http://schemas.microsoft.com/office/powerpoint/2010/main" val="31879744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2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5" grpId="0" animBg="1" autoUpdateAnimBg="0"/>
    </p:bld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1"/>
          <p:cNvSpPr>
            <a:spLocks/>
          </p:cNvSpPr>
          <p:nvPr/>
        </p:nvSpPr>
        <p:spPr bwMode="auto">
          <a:xfrm>
            <a:off x="812880"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dirty="0" smtClean="0">
                <a:solidFill>
                  <a:srgbClr val="FFFFFF"/>
                </a:solidFill>
                <a:latin typeface="Courier"/>
                <a:ea typeface="Courier"/>
                <a:cs typeface="Courier"/>
                <a:sym typeface="Courier"/>
              </a:rPr>
              <a:t>PS\&gt; </a:t>
            </a:r>
            <a:r>
              <a:rPr lang="en-US" sz="4800" dirty="0">
                <a:solidFill>
                  <a:srgbClr val="FFFFFF"/>
                </a:solidFill>
                <a:latin typeface="Courier"/>
                <a:ea typeface="Courier"/>
                <a:cs typeface="Courier"/>
                <a:sym typeface="Courier"/>
              </a:rPr>
              <a:t>knife cookbook create users</a:t>
            </a:r>
          </a:p>
        </p:txBody>
      </p:sp>
      <p:sp>
        <p:nvSpPr>
          <p:cNvPr id="493570" name="Rectangle 2"/>
          <p:cNvSpPr>
            <a:spLocks noGrp="1" noChangeArrowheads="1"/>
          </p:cNvSpPr>
          <p:nvPr>
            <p:ph type="title"/>
          </p:nvPr>
        </p:nvSpPr>
        <p:spPr/>
        <p:txBody>
          <a:bodyPr/>
          <a:lstStyle/>
          <a:p>
            <a:pPr eaLnBrk="1" hangingPunct="1">
              <a:defRPr/>
            </a:pPr>
            <a:r>
              <a:rPr lang="en-US" sz="5500">
                <a:sym typeface="Arial Bold" charset="0"/>
              </a:rPr>
              <a:t>Exercise: Create a cookbook named ‘users’</a:t>
            </a:r>
          </a:p>
        </p:txBody>
      </p:sp>
      <p:sp>
        <p:nvSpPr>
          <p:cNvPr id="5"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3200" kern="0" dirty="0">
                <a:solidFill>
                  <a:schemeClr val="bg1"/>
                </a:solidFill>
                <a:latin typeface="Menlo Regular"/>
                <a:ea typeface="Menlo Regular"/>
                <a:cs typeface="Menlo Regular"/>
                <a:sym typeface="Menlo Regular"/>
              </a:rPr>
              <a:t>** Creating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README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CHANGELOG for cookbook: users</a:t>
            </a:r>
          </a:p>
          <a:p>
            <a:pPr marL="800826" lvl="2" indent="0" defTabSz="914400">
              <a:buNone/>
            </a:pPr>
            <a:r>
              <a:rPr lang="en-US" sz="3200" kern="0" dirty="0">
                <a:solidFill>
                  <a:schemeClr val="bg1"/>
                </a:solidFill>
                <a:latin typeface="Menlo Regular"/>
                <a:ea typeface="Menlo Regular"/>
                <a:cs typeface="Menlo Regular"/>
                <a:sym typeface="Menlo Regular"/>
              </a:rPr>
              <a:t>** Creating metadata for cookbook: users</a:t>
            </a:r>
          </a:p>
        </p:txBody>
      </p:sp>
    </p:spTree>
    <p:extLst>
      <p:ext uri="{BB962C8B-B14F-4D97-AF65-F5344CB8AC3E}">
        <p14:creationId xmlns:p14="http://schemas.microsoft.com/office/powerpoint/2010/main" val="2487986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3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69" grpId="0" animBg="1" autoUpdateAnimBg="0"/>
    </p:bld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b="1">
                <a:solidFill>
                  <a:schemeClr val="tx1"/>
                </a:solidFill>
                <a:latin typeface="Courier"/>
                <a:ea typeface="Courier"/>
                <a:cs typeface="Courier"/>
                <a:sym typeface="Courier"/>
              </a:rPr>
              <a:t>OPEN IN EDITOR:</a:t>
            </a:r>
          </a:p>
        </p:txBody>
      </p:sp>
      <p:sp>
        <p:nvSpPr>
          <p:cNvPr id="32665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eaLnBrk="1" hangingPunct="1"/>
            <a:r>
              <a:rPr lang="en-US" altLang="en-US" b="1">
                <a:solidFill>
                  <a:schemeClr val="tx1"/>
                </a:solidFill>
                <a:latin typeface="Courier"/>
                <a:ea typeface="Courier"/>
                <a:cs typeface="Courier"/>
                <a:sym typeface="Courier"/>
              </a:rPr>
              <a:t>SAVE FILE!</a:t>
            </a:r>
          </a:p>
        </p:txBody>
      </p:sp>
      <p:sp>
        <p:nvSpPr>
          <p:cNvPr id="494595"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dirty="0">
                <a:solidFill>
                  <a:schemeClr val="tx1"/>
                </a:solidFill>
                <a:latin typeface="Courier"/>
                <a:ea typeface="Courier"/>
                <a:cs typeface="Courier"/>
                <a:sym typeface="Courier"/>
              </a:rPr>
              <a:t>\cookbooks\users\recipes\</a:t>
            </a:r>
            <a:r>
              <a:rPr lang="en-US" altLang="en-US" dirty="0" err="1">
                <a:solidFill>
                  <a:schemeClr val="tx1"/>
                </a:solidFill>
                <a:latin typeface="Courier"/>
                <a:ea typeface="Courier"/>
                <a:cs typeface="Courier"/>
                <a:sym typeface="Courier"/>
              </a:rPr>
              <a:t>default.rb</a:t>
            </a:r>
            <a:endParaRPr lang="en-US" altLang="en-US" dirty="0">
              <a:solidFill>
                <a:schemeClr val="tx1"/>
              </a:solidFill>
              <a:latin typeface="Courier"/>
              <a:ea typeface="Courier"/>
              <a:cs typeface="Courier"/>
              <a:sym typeface="Courier"/>
            </a:endParaRPr>
          </a:p>
        </p:txBody>
      </p:sp>
      <p:sp>
        <p:nvSpPr>
          <p:cNvPr id="326661" name="Rectangle 4"/>
          <p:cNvSpPr>
            <a:spLocks/>
          </p:cNvSpPr>
          <p:nvPr/>
        </p:nvSpPr>
        <p:spPr bwMode="auto">
          <a:xfrm>
            <a:off x="838353" y="2381250"/>
            <a:ext cx="14631829" cy="4775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Cookbook Name:: users</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Recipe:: default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smtClean="0">
                <a:solidFill>
                  <a:srgbClr val="408080"/>
                </a:solidFill>
                <a:latin typeface="Courier"/>
                <a:ea typeface="Courier"/>
                <a:cs typeface="Courier"/>
                <a:sym typeface="Courier"/>
              </a:rPr>
              <a:t># Copyright 2014, </a:t>
            </a:r>
            <a:r>
              <a:rPr lang="en-US" altLang="en-US" sz="3600" i="1" dirty="0">
                <a:solidFill>
                  <a:srgbClr val="408080"/>
                </a:solidFill>
                <a:latin typeface="Courier"/>
                <a:ea typeface="Courier"/>
                <a:cs typeface="Courier"/>
                <a:sym typeface="Courier"/>
              </a:rPr>
              <a:t>YOUR_COMPANY_NAME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 All rights reserved - Do Not Redistribute</a:t>
            </a:r>
            <a:endParaRPr lang="en-US" altLang="en-US" sz="3600" dirty="0">
              <a:solidFill>
                <a:schemeClr val="tx1"/>
              </a:solidFill>
              <a:latin typeface="Courier"/>
              <a:ea typeface="Courier"/>
              <a:cs typeface="Courier"/>
              <a:sym typeface="Courier"/>
            </a:endParaRPr>
          </a:p>
          <a:p>
            <a:pPr eaLnBrk="1" hangingPunct="1"/>
            <a:r>
              <a:rPr lang="en-US" altLang="en-US" sz="3600" i="1" dirty="0">
                <a:solidFill>
                  <a:srgbClr val="408080"/>
                </a:solidFill>
                <a:latin typeface="Courier"/>
                <a:ea typeface="Courier"/>
                <a:cs typeface="Courier"/>
                <a:sym typeface="Courier"/>
              </a:rPr>
              <a:t>#</a:t>
            </a:r>
          </a:p>
        </p:txBody>
      </p:sp>
      <p:sp>
        <p:nvSpPr>
          <p:cNvPr id="494597" name="Rectangle 5"/>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Tree>
    <p:extLst>
      <p:ext uri="{BB962C8B-B14F-4D97-AF65-F5344CB8AC3E}">
        <p14:creationId xmlns:p14="http://schemas.microsoft.com/office/powerpoint/2010/main" val="22338762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94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autoUpdateAnimBg="0"/>
    </p:bld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4"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5617"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7683"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We use the same search we just tried with </a:t>
            </a:r>
            <a:r>
              <a:rPr lang="en-US" altLang="en-US" sz="3200" dirty="0" smtClean="0">
                <a:solidFill>
                  <a:srgbClr val="222320"/>
                </a:solidFill>
                <a:cs typeface="Arial" pitchFamily="34" charset="0"/>
              </a:rPr>
              <a:t>knife </a:t>
            </a:r>
            <a:r>
              <a:rPr lang="en-US" altLang="en-US" sz="3200" dirty="0">
                <a:solidFill>
                  <a:srgbClr val="222320"/>
                </a:solidFill>
                <a:cs typeface="Arial" pitchFamily="34" charset="0"/>
              </a:rPr>
              <a:t>in the recipe</a:t>
            </a:r>
          </a:p>
          <a:p>
            <a:pPr eaLnBrk="1" hangingPunct="1">
              <a:spcBef>
                <a:spcPts val="1500"/>
              </a:spcBef>
              <a:buClr>
                <a:srgbClr val="D34825"/>
              </a:buClr>
              <a:buSzPct val="171000"/>
              <a:buFont typeface="Rockwell" pitchFamily="18" charset="0"/>
              <a:buChar char="•"/>
            </a:pPr>
            <a:r>
              <a:rPr lang="en-US" altLang="en-US" sz="3200" dirty="0">
                <a:solidFill>
                  <a:srgbClr val="222320"/>
                </a:solidFill>
                <a:cs typeface="Arial" pitchFamily="34" charset="0"/>
              </a:rPr>
              <a:t>Each item is bound to</a:t>
            </a:r>
            <a:r>
              <a:rPr lang="en-US" altLang="en-US" sz="3200" dirty="0">
                <a:solidFill>
                  <a:srgbClr val="222320"/>
                </a:solidFill>
                <a:latin typeface="Rockwell" pitchFamily="18" charset="0"/>
                <a:sym typeface="Rockwell" pitchFamily="18" charset="0"/>
              </a:rPr>
              <a:t> </a:t>
            </a:r>
            <a:r>
              <a:rPr lang="en-US" altLang="en-US" sz="3200" dirty="0" err="1">
                <a:solidFill>
                  <a:srgbClr val="222320"/>
                </a:solidFill>
                <a:latin typeface="Courier"/>
                <a:ea typeface="Courier"/>
                <a:cs typeface="Courier"/>
                <a:sym typeface="Courier"/>
              </a:rPr>
              <a:t>user_data</a:t>
            </a:r>
            <a:endParaRPr lang="en-US" altLang="en-US" sz="3200" dirty="0">
              <a:solidFill>
                <a:srgbClr val="222320"/>
              </a:solidFill>
              <a:latin typeface="Inconsolata" pitchFamily="49" charset="0"/>
              <a:sym typeface="Inconsolata" pitchFamily="49" charset="0"/>
            </a:endParaRPr>
          </a:p>
          <a:p>
            <a:pPr eaLnBrk="1" hangingPunct="1">
              <a:spcBef>
                <a:spcPts val="1500"/>
              </a:spcBef>
              <a:buClr>
                <a:srgbClr val="D34825"/>
              </a:buClr>
              <a:buSzPct val="171000"/>
            </a:pPr>
            <a:r>
              <a:rPr lang="en-US" altLang="en-US" sz="3200" dirty="0">
                <a:solidFill>
                  <a:srgbClr val="222320"/>
                </a:solidFill>
                <a:cs typeface="Arial" pitchFamily="34" charset="0"/>
              </a:rPr>
              <a:t>Use the Chef Docs for information about the </a:t>
            </a:r>
            <a:r>
              <a:rPr lang="en-US" altLang="en-US" sz="3200" dirty="0">
                <a:solidFill>
                  <a:srgbClr val="222320"/>
                </a:solidFill>
                <a:latin typeface="Arial Bold" pitchFamily="34" charset="0"/>
                <a:cs typeface="Arial Bold" pitchFamily="34" charset="0"/>
                <a:sym typeface="Arial Bold" pitchFamily="34" charset="0"/>
              </a:rPr>
              <a:t>user</a:t>
            </a:r>
            <a:r>
              <a:rPr lang="en-US" altLang="en-US" sz="3200" dirty="0">
                <a:solidFill>
                  <a:srgbClr val="222320"/>
                </a:solidFill>
                <a:cs typeface="Arial" pitchFamily="34" charset="0"/>
              </a:rPr>
              <a:t> resource</a:t>
            </a:r>
          </a:p>
        </p:txBody>
      </p:sp>
    </p:spTree>
    <p:extLst>
      <p:ext uri="{BB962C8B-B14F-4D97-AF65-F5344CB8AC3E}">
        <p14:creationId xmlns:p14="http://schemas.microsoft.com/office/powerpoint/2010/main" val="1134115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p:cNvSpPr>
          <p:nvPr/>
        </p:nvSpPr>
        <p:spPr bwMode="auto">
          <a:xfrm>
            <a:off x="661194" y="1676400"/>
            <a:ext cx="12591938" cy="6985000"/>
          </a:xfrm>
          <a:prstGeom prst="rect">
            <a:avLst/>
          </a:prstGeom>
          <a:noFill/>
          <a:ln w="25400">
            <a:solidFill>
              <a:srgbClr val="334150"/>
            </a:solidFill>
            <a:prstDash val="sysDot"/>
            <a:miter lim="800000"/>
            <a:headEnd/>
            <a:tailEnd/>
          </a:ln>
          <a:extLst>
            <a:ext uri="{909E8E84-426E-40dd-AFC4-6F175D3DCCD1}">
              <a14:hiddenFill xmlns:a14="http://schemas.microsoft.com/office/drawing/2010/main">
                <a:solidFill>
                  <a:srgbClr val="FFFFFF"/>
                </a:solidFill>
              </a14:hiddenFill>
            </a:ext>
          </a:extLst>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:users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user </a:t>
            </a:r>
            <a:r>
              <a:rPr lang="en-US" altLang="en-US" sz="3600" dirty="0" err="1">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comment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"comment"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password </a:t>
            </a:r>
            <a:r>
              <a:rPr lang="en-US" altLang="en-US" sz="3600" dirty="0" err="1" smtClean="0">
                <a:latin typeface="Consolas" panose="020B0609020204030204" pitchFamily="49" charset="0"/>
                <a:ea typeface="Courier"/>
                <a:cs typeface="Consolas" panose="020B0609020204030204" pitchFamily="49" charset="0"/>
                <a:sym typeface="Courier"/>
              </a:rPr>
              <a:t>user_data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"password"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smtClean="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err="1">
                <a:latin typeface="Consolas" panose="020B0609020204030204" pitchFamily="49" charset="0"/>
                <a:ea typeface="Courier"/>
                <a:cs typeface="Consolas" panose="020B0609020204030204" pitchFamily="49" charset="0"/>
                <a:sym typeface="Courier"/>
              </a:rPr>
              <a:t>include_recipe</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"users::groups"</a:t>
            </a:r>
          </a:p>
        </p:txBody>
      </p:sp>
      <p:sp>
        <p:nvSpPr>
          <p:cNvPr id="497665" name="Rectangle 1"/>
          <p:cNvSpPr>
            <a:spLocks noGrp="1" noChangeArrowheads="1"/>
          </p:cNvSpPr>
          <p:nvPr>
            <p:ph type="title"/>
          </p:nvPr>
        </p:nvSpPr>
        <p:spPr/>
        <p:txBody>
          <a:bodyPr/>
          <a:lstStyle/>
          <a:p>
            <a:pPr eaLnBrk="1" hangingPunct="1">
              <a:defRPr/>
            </a:pPr>
            <a:r>
              <a:rPr lang="en-US" sz="5000">
                <a:sym typeface="Arial Bold" charset="0"/>
              </a:rPr>
              <a:t>Exercise: Open the default recipe in your editor</a:t>
            </a:r>
          </a:p>
        </p:txBody>
      </p:sp>
      <p:sp>
        <p:nvSpPr>
          <p:cNvPr id="328707" name="Rectangle 2"/>
          <p:cNvSpPr>
            <a:spLocks/>
          </p:cNvSpPr>
          <p:nvPr/>
        </p:nvSpPr>
        <p:spPr bwMode="auto">
          <a:xfrm>
            <a:off x="813594" y="5803900"/>
            <a:ext cx="7848229" cy="5969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9" name="Rectangle 2"/>
          <p:cNvSpPr>
            <a:spLocks/>
          </p:cNvSpPr>
          <p:nvPr/>
        </p:nvSpPr>
        <p:spPr bwMode="auto">
          <a:xfrm>
            <a:off x="10719847" y="2895600"/>
            <a:ext cx="5182106" cy="4419600"/>
          </a:xfrm>
          <a:prstGeom prst="rect">
            <a:avLst/>
          </a:prstGeom>
          <a:solidFill>
            <a:schemeClr val="bg1"/>
          </a:solidFill>
          <a:ln>
            <a:solidFill>
              <a:schemeClr val="tx1"/>
            </a:solidFill>
          </a:ln>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ts val="1500"/>
              </a:spcBef>
              <a:buClr>
                <a:srgbClr val="D34825"/>
              </a:buClr>
              <a:buSzPct val="171000"/>
              <a:buFont typeface="Arial Bold" pitchFamily="34" charset="0"/>
              <a:buChar char="•"/>
            </a:pPr>
            <a:r>
              <a:rPr lang="en-US" altLang="en-US" sz="3200" dirty="0" err="1">
                <a:solidFill>
                  <a:srgbClr val="222320"/>
                </a:solidFill>
                <a:latin typeface="Courier New"/>
                <a:cs typeface="Courier New"/>
                <a:sym typeface="Arial Bold" pitchFamily="34" charset="0"/>
              </a:rPr>
              <a:t>include_recipe</a:t>
            </a:r>
            <a:r>
              <a:rPr lang="en-US" altLang="en-US" sz="3200" dirty="0">
                <a:solidFill>
                  <a:srgbClr val="222320"/>
                </a:solidFill>
                <a:cs typeface="Arial" pitchFamily="34" charset="0"/>
              </a:rPr>
              <a:t> ensures another recipes resources are complete before we continue</a:t>
            </a:r>
          </a:p>
          <a:p>
            <a:pPr eaLnBrk="1" hangingPunct="1">
              <a:spcBef>
                <a:spcPts val="1500"/>
              </a:spcBef>
              <a:buClr>
                <a:srgbClr val="D34825"/>
              </a:buClr>
              <a:buSzPct val="171000"/>
              <a:buFont typeface="Arial Bold" pitchFamily="34" charset="0"/>
              <a:buChar char="•"/>
            </a:pPr>
            <a:r>
              <a:rPr lang="en-US" altLang="en-US" sz="3200" dirty="0">
                <a:solidFill>
                  <a:srgbClr val="222320"/>
                </a:solidFill>
                <a:cs typeface="Arial" pitchFamily="34" charset="0"/>
              </a:rPr>
              <a:t>Chef will only include each recipe once</a:t>
            </a:r>
          </a:p>
        </p:txBody>
      </p:sp>
    </p:spTree>
    <p:extLst>
      <p:ext uri="{BB962C8B-B14F-4D97-AF65-F5344CB8AC3E}">
        <p14:creationId xmlns:p14="http://schemas.microsoft.com/office/powerpoint/2010/main" val="1605138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1"/>
          <p:cNvSpPr>
            <a:spLocks noGrp="1" noChangeArrowheads="1"/>
          </p:cNvSpPr>
          <p:nvPr>
            <p:ph type="title"/>
          </p:nvPr>
        </p:nvSpPr>
        <p:spPr/>
        <p:txBody>
          <a:bodyPr/>
          <a:lstStyle/>
          <a:p>
            <a:pPr eaLnBrk="1" hangingPunct="1">
              <a:defRPr/>
            </a:pPr>
            <a:r>
              <a:rPr lang="en-US" sz="4000" dirty="0">
                <a:sym typeface="Arial Bold" charset="0"/>
              </a:rPr>
              <a:t>Best Practice: </a:t>
            </a:r>
            <a:r>
              <a:rPr lang="en-US" sz="4000" dirty="0" smtClean="0">
                <a:sym typeface="Arial Bold" charset="0"/>
              </a:rPr>
              <a:t/>
            </a:r>
            <a:br>
              <a:rPr lang="en-US" sz="4000" dirty="0" smtClean="0">
                <a:sym typeface="Arial Bold" charset="0"/>
              </a:rPr>
            </a:br>
            <a:r>
              <a:rPr lang="en-US" sz="4000" dirty="0" smtClean="0">
                <a:sym typeface="Arial Bold" charset="0"/>
              </a:rPr>
              <a:t>Use </a:t>
            </a:r>
            <a:r>
              <a:rPr lang="en-US" sz="4000" dirty="0" err="1">
                <a:sym typeface="Arial Bold" charset="0"/>
              </a:rPr>
              <a:t>include_recipe</a:t>
            </a:r>
            <a:r>
              <a:rPr lang="en-US" sz="4000" dirty="0">
                <a:sym typeface="Arial Bold" charset="0"/>
              </a:rPr>
              <a:t> and </a:t>
            </a:r>
            <a:r>
              <a:rPr lang="en-US" sz="4000" dirty="0" err="1">
                <a:sym typeface="Arial Bold" charset="0"/>
              </a:rPr>
              <a:t>include_attribute</a:t>
            </a:r>
            <a:r>
              <a:rPr lang="en-US" sz="4000" dirty="0">
                <a:sym typeface="Arial Bold" charset="0"/>
              </a:rPr>
              <a:t> liberally</a:t>
            </a:r>
          </a:p>
        </p:txBody>
      </p:sp>
      <p:sp>
        <p:nvSpPr>
          <p:cNvPr id="329731" name="Rectangle 2"/>
          <p:cNvSpPr>
            <a:spLocks noGrp="1" noChangeArrowheads="1"/>
          </p:cNvSpPr>
          <p:nvPr>
            <p:ph type="body" idx="1"/>
          </p:nvPr>
        </p:nvSpPr>
        <p:spPr/>
        <p:txBody>
          <a:bodyPr/>
          <a:lstStyle/>
          <a:p>
            <a:pPr eaLnBrk="1" hangingPunct="1"/>
            <a:r>
              <a:rPr lang="en-US" altLang="en-US" dirty="0" smtClean="0"/>
              <a:t>If there is a pre-requisite for your recipe that resides in another recipe </a:t>
            </a:r>
            <a:r>
              <a:rPr lang="en-US" altLang="en-US" dirty="0"/>
              <a:t>(for </a:t>
            </a:r>
            <a:r>
              <a:rPr lang="en-US" altLang="en-US" dirty="0" smtClean="0"/>
              <a:t>example, the ASP.NET 4.5 runtime existing for your ASP.NET application)</a:t>
            </a:r>
          </a:p>
          <a:p>
            <a:pPr lvl="1" eaLnBrk="1" hangingPunct="1"/>
            <a:endParaRPr lang="en-US" altLang="en-US" dirty="0" smtClean="0"/>
          </a:p>
          <a:p>
            <a:pPr lvl="1" eaLnBrk="1" hangingPunct="1"/>
            <a:r>
              <a:rPr lang="en-US" altLang="en-US" dirty="0" smtClean="0"/>
              <a:t>Always use </a:t>
            </a:r>
            <a:r>
              <a:rPr lang="en-US" altLang="en-US" dirty="0" err="1" smtClean="0">
                <a:latin typeface="Courier"/>
                <a:ea typeface="Courier"/>
                <a:cs typeface="Courier"/>
                <a:sym typeface="Courier"/>
              </a:rPr>
              <a:t>include_recipe</a:t>
            </a:r>
            <a:r>
              <a:rPr lang="en-US" altLang="en-US" dirty="0" smtClean="0"/>
              <a:t> to include it specifically, even if you put it in a run list</a:t>
            </a:r>
          </a:p>
        </p:txBody>
      </p:sp>
    </p:spTree>
    <p:extLst>
      <p:ext uri="{BB962C8B-B14F-4D97-AF65-F5344CB8AC3E}">
        <p14:creationId xmlns:p14="http://schemas.microsoft.com/office/powerpoint/2010/main" val="894019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2"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48483"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4"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48485"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6"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7"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8"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89"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0"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1"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2"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3"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4"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48495"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6"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48497"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8"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499"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0"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1"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2"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3"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48504"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5"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6"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48507"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8"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8509" name="Rectangle 29"/>
          <p:cNvSpPr>
            <a:spLocks noGrp="1" noChangeArrowheads="1"/>
          </p:cNvSpPr>
          <p:nvPr>
            <p:ph type="title"/>
          </p:nvPr>
        </p:nvSpPr>
        <p:spPr>
          <a:ln/>
        </p:spPr>
        <p:txBody>
          <a:bodyPr/>
          <a:lstStyle/>
          <a:p>
            <a:r>
              <a:rPr lang="en-US"/>
              <a:t>...and change happens!</a:t>
            </a:r>
          </a:p>
        </p:txBody>
      </p:sp>
      <p:grpSp>
        <p:nvGrpSpPr>
          <p:cNvPr id="148512" name="Group 32"/>
          <p:cNvGrpSpPr>
            <a:grpSpLocks/>
          </p:cNvGrpSpPr>
          <p:nvPr/>
        </p:nvGrpSpPr>
        <p:grpSpPr bwMode="auto">
          <a:xfrm>
            <a:off x="-39691" y="2005013"/>
            <a:ext cx="5307531" cy="2870200"/>
            <a:chOff x="0" y="0"/>
            <a:chExt cx="3344" cy="1808"/>
          </a:xfrm>
        </p:grpSpPr>
        <p:sp>
          <p:nvSpPr>
            <p:cNvPr id="148510" name="Rectangle 30"/>
            <p:cNvSpPr>
              <a:spLocks/>
            </p:cNvSpPr>
            <p:nvPr/>
          </p:nvSpPr>
          <p:spPr bwMode="auto">
            <a:xfrm rot="-1203127">
              <a:off x="123" y="645"/>
              <a:ext cx="3048" cy="368"/>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p:txBody>
        </p:sp>
        <p:pic>
          <p:nvPicPr>
            <p:cNvPr id="148511"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44" cy="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8513"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
        <p:nvSpPr>
          <p:cNvPr id="148514"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764583989"/>
      </p:ext>
    </p:extLst>
  </p:cSld>
  <p:clrMapOvr>
    <a:masterClrMapping/>
  </p:clrMapOvr>
  <p:transition xmlns:p14="http://schemas.microsoft.com/office/powerpoint/2010/main"/>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1"/>
          <p:cNvSpPr>
            <a:spLocks/>
          </p:cNvSpPr>
          <p:nvPr/>
        </p:nvSpPr>
        <p:spPr bwMode="auto">
          <a:xfrm>
            <a:off x="838353" y="2381250"/>
            <a:ext cx="14631829" cy="36830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search(</a:t>
            </a:r>
            <a:r>
              <a:rPr lang="en-US" altLang="en-US" sz="3600" dirty="0">
                <a:solidFill>
                  <a:srgbClr val="19177C"/>
                </a:solidFill>
                <a:latin typeface="Consolas" panose="020B0609020204030204" pitchFamily="49" charset="0"/>
                <a:ea typeface="Courier"/>
                <a:cs typeface="Consolas" panose="020B0609020204030204" pitchFamily="49" charset="0"/>
                <a:sym typeface="Courier"/>
              </a:rPr>
              <a:t>:groups</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latin typeface="Consolas" panose="020B0609020204030204" pitchFamily="49" charset="0"/>
                <a:ea typeface="Courier"/>
                <a:cs typeface="Consolas" panose="020B0609020204030204" pitchFamily="49" charset="0"/>
                <a:sym typeface="Courier"/>
              </a:rPr>
              <a:t>each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group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"id"</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smtClean="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do</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dirty="0" smtClean="0">
                <a:latin typeface="Consolas" panose="020B0609020204030204" pitchFamily="49" charset="0"/>
                <a:ea typeface="Courier"/>
                <a:cs typeface="Consolas" panose="020B0609020204030204" pitchFamily="49" charset="0"/>
                <a:sym typeface="Courier"/>
              </a:rPr>
              <a:t>members </a:t>
            </a:r>
            <a:r>
              <a:rPr lang="en-US" altLang="en-US" sz="3600" dirty="0" err="1">
                <a:latin typeface="Consolas" panose="020B0609020204030204" pitchFamily="49" charset="0"/>
                <a:ea typeface="Courier"/>
                <a:cs typeface="Consolas" panose="020B0609020204030204" pitchFamily="49" charset="0"/>
                <a:sym typeface="Courier"/>
              </a:rPr>
              <a:t>group_data</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BA2121"/>
                </a:solidFill>
                <a:latin typeface="Consolas" panose="020B0609020204030204" pitchFamily="49" charset="0"/>
                <a:ea typeface="Courier"/>
                <a:cs typeface="Consolas" panose="020B0609020204030204" pitchFamily="49" charset="0"/>
                <a:sym typeface="Courier"/>
              </a:rPr>
              <a:t>members</a:t>
            </a:r>
            <a:r>
              <a:rPr lang="en-US" altLang="en-US" sz="3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3600" dirty="0" smtClean="0">
                <a:solidFill>
                  <a:srgbClr val="666666"/>
                </a:solidFill>
                <a:latin typeface="Consolas" panose="020B0609020204030204" pitchFamily="49" charset="0"/>
                <a:ea typeface="Courier"/>
                <a:cs typeface="Consolas" panose="020B0609020204030204" pitchFamily="49" charset="0"/>
                <a:sym typeface="Courier"/>
              </a:rPr>
              <a:t>]</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dirty="0">
                <a:latin typeface="Consolas" panose="020B0609020204030204" pitchFamily="49" charset="0"/>
                <a:ea typeface="Courier"/>
                <a:cs typeface="Consolas" panose="020B0609020204030204" pitchFamily="49" charset="0"/>
                <a:sym typeface="Courier"/>
              </a:rPr>
              <a:t>  </a:t>
            </a: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endParaRPr lang="en-US" altLang="en-US" sz="3600" dirty="0">
              <a:latin typeface="Consolas" panose="020B0609020204030204" pitchFamily="49" charset="0"/>
              <a:ea typeface="Courier"/>
              <a:cs typeface="Consolas" panose="020B0609020204030204" pitchFamily="49" charset="0"/>
              <a:sym typeface="Courier"/>
            </a:endParaRPr>
          </a:p>
          <a:p>
            <a:pPr eaLnBrk="1" hangingPunct="1">
              <a:spcBef>
                <a:spcPct val="0"/>
              </a:spcBef>
              <a:buClrTx/>
              <a:buSzTx/>
              <a:buFontTx/>
              <a:buNone/>
            </a:pPr>
            <a:r>
              <a:rPr lang="en-US" altLang="en-US" sz="3600" b="1" dirty="0">
                <a:solidFill>
                  <a:srgbClr val="008000"/>
                </a:solidFill>
                <a:latin typeface="Consolas" panose="020B0609020204030204" pitchFamily="49" charset="0"/>
                <a:ea typeface="Courier"/>
                <a:cs typeface="Consolas" panose="020B0609020204030204" pitchFamily="49" charset="0"/>
                <a:sym typeface="Courier"/>
              </a:rPr>
              <a:t>end</a:t>
            </a:r>
          </a:p>
        </p:txBody>
      </p:sp>
      <p:sp>
        <p:nvSpPr>
          <p:cNvPr id="330755"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30756"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dirty="0">
                <a:latin typeface="Courier"/>
                <a:ea typeface="Courier"/>
                <a:cs typeface="Courier"/>
                <a:sym typeface="Courier"/>
              </a:rPr>
              <a:t>\</a:t>
            </a:r>
            <a:r>
              <a:rPr lang="en-US" altLang="en-US" sz="3200" dirty="0" smtClean="0">
                <a:latin typeface="Courier"/>
                <a:ea typeface="Courier"/>
                <a:cs typeface="Courier"/>
                <a:sym typeface="Courier"/>
              </a:rPr>
              <a:t>cookbooks\users\recipes\</a:t>
            </a:r>
            <a:r>
              <a:rPr lang="en-US" altLang="en-US" sz="3200" dirty="0" err="1" smtClean="0">
                <a:latin typeface="Courier"/>
                <a:ea typeface="Courier"/>
                <a:cs typeface="Courier"/>
                <a:sym typeface="Courier"/>
              </a:rPr>
              <a:t>groups.rb</a:t>
            </a:r>
            <a:endParaRPr lang="en-US" altLang="en-US" sz="3200" dirty="0">
              <a:latin typeface="Courier"/>
              <a:ea typeface="Courier"/>
              <a:cs typeface="Courier"/>
              <a:sym typeface="Courier"/>
            </a:endParaRPr>
          </a:p>
        </p:txBody>
      </p:sp>
      <p:sp>
        <p:nvSpPr>
          <p:cNvPr id="330757" name="Rectangle 4"/>
          <p:cNvSpPr>
            <a:spLocks/>
          </p:cNvSpPr>
          <p:nvPr/>
        </p:nvSpPr>
        <p:spPr bwMode="auto">
          <a:xfrm>
            <a:off x="6642749" y="6096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a:latin typeface="Courier"/>
                <a:ea typeface="Courier"/>
                <a:cs typeface="Courier"/>
                <a:sym typeface="Courier"/>
              </a:rPr>
              <a:t>SAVE FILE!</a:t>
            </a:r>
          </a:p>
        </p:txBody>
      </p:sp>
      <p:sp>
        <p:nvSpPr>
          <p:cNvPr id="501765" name="Rectangle 5"/>
          <p:cNvSpPr>
            <a:spLocks noGrp="1" noChangeArrowheads="1"/>
          </p:cNvSpPr>
          <p:nvPr>
            <p:ph type="title"/>
          </p:nvPr>
        </p:nvSpPr>
        <p:spPr/>
        <p:txBody>
          <a:bodyPr/>
          <a:lstStyle/>
          <a:p>
            <a:pPr eaLnBrk="1" hangingPunct="1">
              <a:defRPr/>
            </a:pPr>
            <a:r>
              <a:rPr lang="en-US" sz="4400" dirty="0">
                <a:sym typeface="Arial Bold" charset="0"/>
              </a:rPr>
              <a:t>Exercise: Open the users::group recipe in your editor</a:t>
            </a:r>
          </a:p>
        </p:txBody>
      </p:sp>
      <p:sp>
        <p:nvSpPr>
          <p:cNvPr id="330759" name="Rectangle 6"/>
          <p:cNvSpPr>
            <a:spLocks noGrp="1" noChangeArrowheads="1"/>
          </p:cNvSpPr>
          <p:nvPr>
            <p:ph type="body" idx="1"/>
          </p:nvPr>
        </p:nvSpPr>
        <p:spPr>
          <a:xfrm>
            <a:off x="280265" y="6781800"/>
            <a:ext cx="15189917" cy="2057400"/>
          </a:xfrm>
        </p:spPr>
        <p:txBody>
          <a:bodyPr/>
          <a:lstStyle/>
          <a:p>
            <a:pPr eaLnBrk="1" hangingPunct="1"/>
            <a:r>
              <a:rPr lang="en-US" altLang="en-US" sz="4200" dirty="0" smtClean="0"/>
              <a:t>This file follows the same pattern as the default users recipe</a:t>
            </a:r>
          </a:p>
          <a:p>
            <a:pPr eaLnBrk="1" hangingPunct="1">
              <a:spcBef>
                <a:spcPts val="1050"/>
              </a:spcBef>
            </a:pPr>
            <a:r>
              <a:rPr lang="en-US" altLang="en-US" sz="4200" dirty="0" smtClean="0"/>
              <a:t>Use the Chef Docs for information about the </a:t>
            </a:r>
            <a:r>
              <a:rPr lang="en-US" altLang="en-US" sz="4200" dirty="0" smtClean="0">
                <a:latin typeface="Arial Bold" pitchFamily="34" charset="0"/>
                <a:cs typeface="Arial Bold" pitchFamily="34" charset="0"/>
                <a:sym typeface="Arial Bold" pitchFamily="34" charset="0"/>
              </a:rPr>
              <a:t>group</a:t>
            </a:r>
            <a:r>
              <a:rPr lang="en-US" altLang="en-US" sz="4200" dirty="0" smtClean="0"/>
              <a:t> resource</a:t>
            </a:r>
          </a:p>
        </p:txBody>
      </p:sp>
    </p:spTree>
    <p:extLst>
      <p:ext uri="{BB962C8B-B14F-4D97-AF65-F5344CB8AC3E}">
        <p14:creationId xmlns:p14="http://schemas.microsoft.com/office/powerpoint/2010/main" val="1940500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cookbook upload users</a:t>
            </a:r>
          </a:p>
        </p:txBody>
      </p:sp>
      <p:sp>
        <p:nvSpPr>
          <p:cNvPr id="502786" name="Rectangle 2"/>
          <p:cNvSpPr>
            <a:spLocks noGrp="1" noChangeArrowheads="1"/>
          </p:cNvSpPr>
          <p:nvPr>
            <p:ph type="title"/>
          </p:nvPr>
        </p:nvSpPr>
        <p:spPr/>
        <p:txBody>
          <a:bodyPr/>
          <a:lstStyle/>
          <a:p>
            <a:pPr eaLnBrk="1" hangingPunct="1">
              <a:defRPr/>
            </a:pPr>
            <a:r>
              <a:rPr lang="en-US" sz="6400">
                <a:sym typeface="Arial Bold" charset="0"/>
              </a:rPr>
              <a:t>Exercise: Upload the users cookbook</a:t>
            </a:r>
          </a:p>
        </p:txBody>
      </p:sp>
      <p:sp>
        <p:nvSpPr>
          <p:cNvPr id="331780"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000" dirty="0">
                <a:solidFill>
                  <a:srgbClr val="FFFFFF"/>
                </a:solidFill>
                <a:latin typeface="Courier"/>
                <a:cs typeface="Courier"/>
                <a:sym typeface="Courier"/>
              </a:rPr>
              <a:t>Uploading users                 [0.1.0]</a:t>
            </a:r>
          </a:p>
          <a:p>
            <a:pPr marL="0" indent="0">
              <a:spcBef>
                <a:spcPct val="0"/>
              </a:spcBef>
              <a:buNone/>
            </a:pPr>
            <a:r>
              <a:rPr lang="en-US" altLang="en-US" sz="4000" dirty="0">
                <a:solidFill>
                  <a:srgbClr val="FFFFFF"/>
                </a:solidFill>
                <a:latin typeface="Courier"/>
                <a:cs typeface="Courier"/>
                <a:sym typeface="Courier"/>
              </a:rPr>
              <a:t>Uploaded 1 cookbook.</a:t>
            </a:r>
          </a:p>
        </p:txBody>
      </p:sp>
    </p:spTree>
    <p:extLst>
      <p:ext uri="{BB962C8B-B14F-4D97-AF65-F5344CB8AC3E}">
        <p14:creationId xmlns:p14="http://schemas.microsoft.com/office/powerpoint/2010/main" val="18092454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2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5" grpId="0" animBg="1" autoUpdateAnimBg="0"/>
    </p:bld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p:cNvSpPr>
          <p:nvPr/>
        </p:nvSpPr>
        <p:spPr bwMode="auto">
          <a:xfrm>
            <a:off x="825581" y="2006600"/>
            <a:ext cx="15089074" cy="914400"/>
          </a:xfrm>
          <a:prstGeom prst="rect">
            <a:avLst/>
          </a:prstGeom>
          <a:solidFill>
            <a:srgbClr val="000000"/>
          </a:solidFill>
          <a:ln w="25400" cap="flat">
            <a:solidFill>
              <a:srgbClr val="334150"/>
            </a:solidFill>
            <a:prstDash val="sysDot"/>
            <a:miter lim="800000"/>
            <a:headEnd type="none" w="med" len="med"/>
            <a:tailEnd type="none" w="med" len="med"/>
          </a:ln>
        </p:spPr>
        <p:txBody>
          <a:bodyPr lIns="228600" tIns="228600" rIns="228600" bIns="228600" anchor="ctr"/>
          <a:lstStyle/>
          <a:p>
            <a:r>
              <a:rPr lang="en-US" altLang="en-US" sz="3600" dirty="0">
                <a:solidFill>
                  <a:srgbClr val="FFFFFF"/>
                </a:solidFill>
                <a:latin typeface="Courier" charset="0"/>
                <a:ea typeface="ＭＳ Ｐゴシック" charset="0"/>
                <a:cs typeface="Courier" charset="0"/>
              </a:rPr>
              <a:t>PS\</a:t>
            </a:r>
            <a:r>
              <a:rPr lang="en-US" altLang="en-US" sz="3600" dirty="0" smtClean="0">
                <a:solidFill>
                  <a:srgbClr val="FFFFFF"/>
                </a:solidFill>
                <a:latin typeface="Courier" charset="0"/>
                <a:ea typeface="ＭＳ Ｐゴシック" charset="0"/>
                <a:cs typeface="Courier" charset="0"/>
              </a:rPr>
              <a:t>&gt;</a:t>
            </a:r>
            <a:r>
              <a:rPr lang="en-US" sz="3600" dirty="0" smtClean="0">
                <a:solidFill>
                  <a:srgbClr val="FFFFFF"/>
                </a:solidFill>
                <a:latin typeface="Courier" charset="0"/>
                <a:ea typeface="ＭＳ Ｐゴシック" charset="0"/>
                <a:cs typeface="Courier" charset="0"/>
                <a:sym typeface="Courier" charset="0"/>
              </a:rPr>
              <a:t> </a:t>
            </a:r>
            <a:r>
              <a:rPr lang="en-US" sz="3600" dirty="0">
                <a:solidFill>
                  <a:srgbClr val="FFFFFF"/>
                </a:solidFill>
                <a:latin typeface="Courier" charset="0"/>
                <a:ea typeface="ＭＳ Ｐゴシック" charset="0"/>
                <a:cs typeface="Courier" charset="0"/>
                <a:sym typeface="Courier" charset="0"/>
              </a:rPr>
              <a:t>knife node </a:t>
            </a:r>
            <a:r>
              <a:rPr lang="en-US" sz="3600" dirty="0" err="1">
                <a:solidFill>
                  <a:srgbClr val="FFFFFF"/>
                </a:solidFill>
                <a:latin typeface="Courier" charset="0"/>
                <a:ea typeface="ＭＳ Ｐゴシック" charset="0"/>
                <a:cs typeface="Courier" charset="0"/>
                <a:sym typeface="Courier" charset="0"/>
              </a:rPr>
              <a:t>run_list</a:t>
            </a:r>
            <a:r>
              <a:rPr lang="en-US" sz="3600" dirty="0">
                <a:solidFill>
                  <a:srgbClr val="FFFFFF"/>
                </a:solidFill>
                <a:latin typeface="Courier" charset="0"/>
                <a:ea typeface="ＭＳ Ｐゴシック" charset="0"/>
                <a:cs typeface="Courier" charset="0"/>
                <a:sym typeface="Courier" charset="0"/>
              </a:rPr>
              <a:t> add node1 'recipe[users]'</a:t>
            </a:r>
          </a:p>
        </p:txBody>
      </p:sp>
      <p:sp>
        <p:nvSpPr>
          <p:cNvPr id="861186" name="Rectangle 2"/>
          <p:cNvSpPr>
            <a:spLocks noGrp="1" noChangeArrowheads="1"/>
          </p:cNvSpPr>
          <p:nvPr>
            <p:ph type="title"/>
          </p:nvPr>
        </p:nvSpPr>
        <p:spPr>
          <a:ln/>
        </p:spPr>
        <p:txBody>
          <a:bodyPr/>
          <a:lstStyle/>
          <a:p>
            <a:r>
              <a:rPr lang="en-US" sz="4100"/>
              <a:t>Exercise: Add the users recipe to your test node</a:t>
            </a:r>
            <a:r>
              <a:rPr lang="ja-JP" altLang="en-US" sz="4100">
                <a:latin typeface="Arial"/>
              </a:rPr>
              <a:t>’</a:t>
            </a:r>
            <a:r>
              <a:rPr lang="en-US" sz="4100"/>
              <a:t>s run list</a:t>
            </a:r>
          </a:p>
        </p:txBody>
      </p:sp>
      <p:sp>
        <p:nvSpPr>
          <p:cNvPr id="861187" name="Rectangle 3"/>
          <p:cNvSpPr>
            <a:spLocks/>
          </p:cNvSpPr>
          <p:nvPr/>
        </p:nvSpPr>
        <p:spPr bwMode="auto">
          <a:xfrm>
            <a:off x="819230" y="3276600"/>
            <a:ext cx="15152580" cy="3581400"/>
          </a:xfrm>
          <a:prstGeom prst="rect">
            <a:avLst/>
          </a:prstGeom>
          <a:solidFill>
            <a:srgbClr val="000000"/>
          </a:solidFill>
          <a:ln w="25400" cap="flat">
            <a:solidFill>
              <a:srgbClr val="334150"/>
            </a:solidFill>
            <a:prstDash val="sysDot"/>
            <a:miter lim="800000"/>
            <a:headEnd type="none" w="med" len="med"/>
            <a:tailEnd type="none" w="med" len="med"/>
          </a:ln>
        </p:spPr>
        <p:txBody>
          <a:bodyPr lIns="0" tIns="0" rIns="0" bIns="0"/>
          <a:lstStyle/>
          <a:p>
            <a:pPr marL="457200" algn="l"/>
            <a:endParaRPr lang="en-US" sz="2800" dirty="0" smtClean="0">
              <a:solidFill>
                <a:srgbClr val="FFFFFF"/>
              </a:solidFill>
              <a:latin typeface="Courier" charset="0"/>
              <a:ea typeface="ＭＳ Ｐゴシック" charset="0"/>
              <a:cs typeface="Courier" charset="0"/>
              <a:sym typeface="Courier" charset="0"/>
            </a:endParaRPr>
          </a:p>
          <a:p>
            <a:pPr marL="457200" algn="l"/>
            <a:r>
              <a:rPr lang="en-US" sz="2800" dirty="0" smtClean="0">
                <a:solidFill>
                  <a:srgbClr val="FFFFFF"/>
                </a:solidFill>
                <a:latin typeface="Courier" charset="0"/>
                <a:ea typeface="ＭＳ Ｐゴシック" charset="0"/>
                <a:cs typeface="Courier" charset="0"/>
                <a:sym typeface="Courier" charset="0"/>
              </a:rPr>
              <a:t>node1:</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err="1">
                <a:solidFill>
                  <a:srgbClr val="FFFFFF"/>
                </a:solidFill>
                <a:latin typeface="Courier" charset="0"/>
                <a:ea typeface="ＭＳ Ｐゴシック" charset="0"/>
                <a:cs typeface="Courier" charset="0"/>
                <a:sym typeface="Courier" charset="0"/>
              </a:rPr>
              <a:t>run_list</a:t>
            </a:r>
            <a:r>
              <a:rPr lang="en-US" sz="2800" dirty="0" smtClean="0">
                <a:solidFill>
                  <a:srgbClr val="FFFFFF"/>
                </a:solidFill>
                <a:latin typeface="Courier" charset="0"/>
                <a:ea typeface="ＭＳ Ｐゴシック" charset="0"/>
                <a:cs typeface="Courier" charset="0"/>
                <a:sym typeface="Courier" charset="0"/>
              </a:rPr>
              <a:t>:</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a:t>
            </a:r>
            <a:r>
              <a:rPr lang="en-US" sz="2800" dirty="0" smtClean="0">
                <a:solidFill>
                  <a:srgbClr val="FFFFFF"/>
                </a:solidFill>
                <a:latin typeface="Courier" charset="0"/>
                <a:ea typeface="ＭＳ Ｐゴシック" charset="0"/>
                <a:cs typeface="Courier" charset="0"/>
                <a:sym typeface="Courier" charset="0"/>
              </a:rPr>
              <a:t>[</a:t>
            </a:r>
            <a:r>
              <a:rPr lang="en-US" sz="2800" dirty="0" err="1" smtClean="0">
                <a:solidFill>
                  <a:srgbClr val="FFFFFF"/>
                </a:solidFill>
                <a:latin typeface="Courier" charset="0"/>
                <a:ea typeface="ＭＳ Ｐゴシック" charset="0"/>
                <a:cs typeface="Courier" charset="0"/>
                <a:sym typeface="Courier" charset="0"/>
              </a:rPr>
              <a:t>iis_demo</a:t>
            </a:r>
            <a:r>
              <a:rPr lang="en-US" sz="2800" dirty="0" smtClean="0">
                <a:solidFill>
                  <a:srgbClr val="FFFFFF"/>
                </a:solidFill>
                <a:latin typeface="Courier" charset="0"/>
                <a:ea typeface="ＭＳ Ｐゴシック" charset="0"/>
                <a:cs typeface="Courier" charset="0"/>
                <a:sym typeface="Courier" charset="0"/>
              </a:rPr>
              <a:t>]</a:t>
            </a:r>
            <a:endParaRPr lang="en-US" sz="2800" dirty="0">
              <a:solidFill>
                <a:srgbClr val="FFFFFF"/>
              </a:solidFill>
              <a:latin typeface="Courier" charset="0"/>
              <a:ea typeface="ＭＳ Ｐゴシック" charset="0"/>
              <a:cs typeface="Courier" charset="0"/>
              <a:sym typeface="Courier" charset="0"/>
            </a:endParaRPr>
          </a:p>
          <a:p>
            <a:pPr marL="457200" algn="l"/>
            <a:r>
              <a:rPr lang="en-US" sz="2800" dirty="0">
                <a:solidFill>
                  <a:srgbClr val="FFFFFF"/>
                </a:solidFill>
                <a:latin typeface="Courier" charset="0"/>
                <a:ea typeface="ＭＳ Ｐゴシック" charset="0"/>
                <a:cs typeface="Courier" charset="0"/>
                <a:sym typeface="Courier" charset="0"/>
              </a:rPr>
              <a:t>    recipe</a:t>
            </a:r>
            <a:r>
              <a:rPr lang="en-US" sz="2800" dirty="0" smtClean="0">
                <a:solidFill>
                  <a:srgbClr val="FFFFFF"/>
                </a:solidFill>
                <a:latin typeface="Courier" charset="0"/>
                <a:ea typeface="ＭＳ Ｐゴシック" charset="0"/>
                <a:cs typeface="Courier" charset="0"/>
                <a:sym typeface="Courier" charset="0"/>
              </a:rPr>
              <a:t>[hosts]</a:t>
            </a:r>
          </a:p>
          <a:p>
            <a:pPr marL="457200" algn="l"/>
            <a:r>
              <a:rPr lang="en-US" sz="2800" dirty="0" smtClean="0">
                <a:solidFill>
                  <a:srgbClr val="FFFFFF"/>
                </a:solidFill>
                <a:latin typeface="Courier" charset="0"/>
                <a:ea typeface="ＭＳ Ｐゴシック" charset="0"/>
                <a:cs typeface="Courier" charset="0"/>
                <a:sym typeface="Courier" charset="0"/>
              </a:rPr>
              <a:t>    </a:t>
            </a:r>
            <a:r>
              <a:rPr lang="en-US" sz="2800" dirty="0">
                <a:solidFill>
                  <a:srgbClr val="FFFFFF"/>
                </a:solidFill>
                <a:latin typeface="Courier" charset="0"/>
                <a:ea typeface="ＭＳ Ｐゴシック" charset="0"/>
                <a:cs typeface="Courier" charset="0"/>
                <a:sym typeface="Courier" charset="0"/>
              </a:rPr>
              <a:t>recipe[users]</a:t>
            </a:r>
          </a:p>
        </p:txBody>
      </p:sp>
    </p:spTree>
    <p:extLst>
      <p:ext uri="{BB962C8B-B14F-4D97-AF65-F5344CB8AC3E}">
        <p14:creationId xmlns:p14="http://schemas.microsoft.com/office/powerpoint/2010/main" val="3928517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61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5" grpId="0" animBg="1" autoUpdateAnimBg="0"/>
    </p:bld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Rectangle 1"/>
          <p:cNvSpPr>
            <a:spLocks/>
          </p:cNvSpPr>
          <p:nvPr/>
        </p:nvSpPr>
        <p:spPr bwMode="auto">
          <a:xfrm>
            <a:off x="800178" y="1676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800" b="1" dirty="0" err="1" smtClean="0">
                <a:ea typeface="Courier"/>
                <a:cs typeface="Courier"/>
              </a:rPr>
              <a:t>remote@PS</a:t>
            </a:r>
            <a:r>
              <a:rPr lang="en-US" altLang="en-US" sz="3800" b="1" dirty="0" smtClean="0">
                <a:ea typeface="Courier"/>
                <a:cs typeface="Courier"/>
              </a:rPr>
              <a:t>\&gt;</a:t>
            </a:r>
            <a:r>
              <a:rPr lang="en-US" altLang="en-US" sz="3800" dirty="0" smtClean="0">
                <a:ea typeface="Courier"/>
                <a:cs typeface="Courier"/>
              </a:rPr>
              <a:t> chef-client</a:t>
            </a:r>
          </a:p>
        </p:txBody>
      </p:sp>
      <p:sp>
        <p:nvSpPr>
          <p:cNvPr id="505858"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33828" name="Rectangle 3"/>
          <p:cNvSpPr>
            <a:spLocks noGrp="1" noChangeArrowheads="1"/>
          </p:cNvSpPr>
          <p:nvPr>
            <p:ph type="body" idx="1"/>
          </p:nvPr>
        </p:nvSpPr>
        <p:spPr>
          <a:xfrm>
            <a:off x="800241" y="2857500"/>
            <a:ext cx="14643753" cy="5880100"/>
          </a:xfrm>
          <a:solidFill>
            <a:srgbClr val="000000"/>
          </a:solidFill>
          <a:ln w="25400" cap="flat">
            <a:solidFill>
              <a:srgbClr val="334150"/>
            </a:solidFill>
            <a:prstDash val="sysDot"/>
            <a:miter lim="800000"/>
            <a:headEnd type="none" w="med" len="med"/>
            <a:tailEnd type="none" w="med" len="med"/>
          </a:ln>
        </p:spPr>
        <p:txBody>
          <a:bodyPr lIns="0" tIns="0" rIns="0" bIns="0"/>
          <a:lstStyle/>
          <a:p>
            <a:pPr marL="0" indent="0" defTabSz="1408061">
              <a:spcBef>
                <a:spcPts val="0"/>
              </a:spcBef>
              <a:buNone/>
            </a:pP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users::default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create[2014-02-25T07:56:24-08:00] INFO: Processing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a:t>
            </a:r>
            <a:r>
              <a:rPr lang="en-US" sz="2000" kern="1200" dirty="0" err="1">
                <a:solidFill>
                  <a:srgbClr val="FFFFFF"/>
                </a:solidFill>
                <a:latin typeface="Courier" charset="0"/>
                <a:ea typeface="ＭＳ Ｐゴシック" charset="0"/>
                <a:cs typeface="Courier" charset="0"/>
              </a:rPr>
              <a:t>bobo</a:t>
            </a:r>
            <a:r>
              <a:rPr lang="en-US" sz="2000" kern="1200" dirty="0">
                <a:solidFill>
                  <a:srgbClr val="FFFFFF"/>
                </a:solidFill>
                <a:latin typeface="Courier" charset="0"/>
                <a:ea typeface="ＭＳ Ｐゴシック" charset="0"/>
                <a:cs typeface="Courier" charset="0"/>
              </a:rPr>
              <a:t>]</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user[frank] action create[2014-02-25T07:56:24-08:00] INFO: Processing user[frank] action create (users::default line 10)</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user[frank]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user user[frank]</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Recipe: users::groups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group[clowns] action create[2014-02-25T07:56:24-08:00] INFO: Processing group[clowns] action create (users::groups line 2)</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[2014-02-25T07:56:24-08:00] INFO: group[clowns] created</a:t>
            </a:r>
          </a:p>
          <a:p>
            <a:pPr marL="0" indent="0" defTabSz="1408061">
              <a:spcBef>
                <a:spcPts val="0"/>
              </a:spcBef>
              <a:buNone/>
            </a:pPr>
            <a:endParaRPr lang="en-US" sz="2000" kern="1200" dirty="0">
              <a:solidFill>
                <a:srgbClr val="FFFFFF"/>
              </a:solidFill>
              <a:latin typeface="Courier" charset="0"/>
              <a:ea typeface="ＭＳ Ｐゴシック" charset="0"/>
              <a:cs typeface="Courier" charset="0"/>
            </a:endParaRPr>
          </a:p>
          <a:p>
            <a:pPr marL="0" indent="0" defTabSz="1408061">
              <a:spcBef>
                <a:spcPts val="0"/>
              </a:spcBef>
              <a:buNone/>
            </a:pPr>
            <a:r>
              <a:rPr lang="en-US" sz="2000" kern="1200" dirty="0">
                <a:solidFill>
                  <a:srgbClr val="FFFFFF"/>
                </a:solidFill>
                <a:latin typeface="Courier" charset="0"/>
                <a:ea typeface="ＭＳ Ｐゴシック" charset="0"/>
                <a:cs typeface="Courier" charset="0"/>
              </a:rPr>
              <a:t>    - create group[clowns]</a:t>
            </a:r>
          </a:p>
          <a:p>
            <a:pPr marL="0" indent="0" defTabSz="1408061">
              <a:spcBef>
                <a:spcPts val="0"/>
              </a:spcBef>
              <a:buNone/>
            </a:pPr>
            <a:r>
              <a:rPr lang="en-US" sz="2000" kern="1200" dirty="0">
                <a:solidFill>
                  <a:srgbClr val="FFFFFF"/>
                </a:solidFill>
                <a:latin typeface="Courier" charset="0"/>
                <a:ea typeface="ＭＳ Ｐゴシック" charset="0"/>
                <a:cs typeface="Courier" charset="0"/>
              </a:rPr>
              <a:t>[2014-02-25T07:56:25-08:00] INFO: Chef Run complete in 6.203709 seconds</a:t>
            </a:r>
          </a:p>
        </p:txBody>
      </p:sp>
      <p:sp>
        <p:nvSpPr>
          <p:cNvPr id="6" name="Rectangle 4"/>
          <p:cNvSpPr>
            <a:spLocks/>
          </p:cNvSpPr>
          <p:nvPr/>
        </p:nvSpPr>
        <p:spPr bwMode="auto">
          <a:xfrm>
            <a:off x="4852194" y="40386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7" name="Rectangle 4"/>
          <p:cNvSpPr>
            <a:spLocks/>
          </p:cNvSpPr>
          <p:nvPr/>
        </p:nvSpPr>
        <p:spPr bwMode="auto">
          <a:xfrm>
            <a:off x="4852194" y="54864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
        <p:nvSpPr>
          <p:cNvPr id="8" name="Rectangle 4"/>
          <p:cNvSpPr>
            <a:spLocks/>
          </p:cNvSpPr>
          <p:nvPr/>
        </p:nvSpPr>
        <p:spPr bwMode="auto">
          <a:xfrm>
            <a:off x="4852194" y="7315200"/>
            <a:ext cx="4419600" cy="6096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7649247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0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7" grpId="0" animBg="1" autoUpdateAnimBg="0"/>
    </p:bld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1"/>
          <p:cNvSpPr>
            <a:spLocks noGrp="1" noChangeArrowheads="1"/>
          </p:cNvSpPr>
          <p:nvPr>
            <p:ph type="title"/>
          </p:nvPr>
        </p:nvSpPr>
        <p:spPr/>
        <p:txBody>
          <a:bodyPr/>
          <a:lstStyle/>
          <a:p>
            <a:pPr eaLnBrk="1" hangingPunct="1">
              <a:defRPr/>
            </a:pPr>
            <a:r>
              <a:rPr lang="en-US" sz="5500">
                <a:sym typeface="Arial Bold" charset="0"/>
              </a:rPr>
              <a:t>Exercise: Verify the users and groups exist</a:t>
            </a:r>
          </a:p>
        </p:txBody>
      </p:sp>
      <p:sp>
        <p:nvSpPr>
          <p:cNvPr id="334851" name="Rectangle 2"/>
          <p:cNvSpPr>
            <a:spLocks noGrp="1" noChangeArrowheads="1"/>
          </p:cNvSpPr>
          <p:nvPr>
            <p:ph type="body" idx="1"/>
          </p:nvPr>
        </p:nvSpPr>
        <p:spPr>
          <a:xfrm>
            <a:off x="812879" y="1701800"/>
            <a:ext cx="15101775" cy="965200"/>
          </a:xfrm>
          <a:solidFill>
            <a:srgbClr val="000000"/>
          </a:solidFill>
          <a:ln w="25400">
            <a:solidFill>
              <a:srgbClr val="334150"/>
            </a:solidFill>
            <a:prstDash val="sysDot"/>
            <a:miter lim="800000"/>
            <a:headEnd/>
            <a:tailEnd/>
          </a:ln>
        </p:spPr>
        <p:txBody>
          <a:bodyPr lIns="228600" tIns="228600" rIns="228600" bIns="228600"/>
          <a:lstStyle/>
          <a:p>
            <a:pPr marL="0" indent="0">
              <a:spcBef>
                <a:spcPts val="1200"/>
              </a:spcBef>
              <a:buNone/>
            </a:pPr>
            <a:r>
              <a:rPr lang="en-US" altLang="en-US" sz="4800" b="1" kern="1200" dirty="0" err="1">
                <a:solidFill>
                  <a:srgbClr val="FFFFFF"/>
                </a:solidFill>
                <a:latin typeface="Courier"/>
                <a:ea typeface="Courier"/>
                <a:cs typeface="Courier"/>
                <a:sym typeface="Courier"/>
              </a:rPr>
              <a:t>remote@PS</a:t>
            </a:r>
            <a:r>
              <a:rPr lang="en-US" altLang="en-US" sz="4800" b="1" kern="1200" dirty="0">
                <a:solidFill>
                  <a:srgbClr val="FFFFFF"/>
                </a:solidFill>
                <a:latin typeface="Courier"/>
                <a:ea typeface="Courier"/>
                <a:cs typeface="Courier"/>
                <a:sym typeface="Courier"/>
              </a:rPr>
              <a:t>\&gt; net users</a:t>
            </a:r>
          </a:p>
        </p:txBody>
      </p:sp>
      <p:sp>
        <p:nvSpPr>
          <p:cNvPr id="334852" name="Rectangle 3"/>
          <p:cNvSpPr>
            <a:spLocks/>
          </p:cNvSpPr>
          <p:nvPr/>
        </p:nvSpPr>
        <p:spPr bwMode="auto">
          <a:xfrm>
            <a:off x="787477" y="2717800"/>
            <a:ext cx="15114476" cy="25400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a:ea typeface="Courier"/>
                <a:cs typeface="Courier"/>
              </a:rPr>
              <a:t>User accounts for \\C1263834251</a:t>
            </a:r>
          </a:p>
          <a:p>
            <a:pPr lvl="1"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Administrator            </a:t>
            </a:r>
            <a:r>
              <a:rPr lang="en-US" altLang="en-US" sz="2400" dirty="0" err="1" smtClean="0">
                <a:ea typeface="Courier"/>
                <a:cs typeface="Courier"/>
              </a:rPr>
              <a:t>bobo</a:t>
            </a:r>
            <a:endParaRPr lang="en-US" altLang="en-US" sz="2400" dirty="0">
              <a:ea typeface="Courier"/>
              <a:cs typeface="Courier"/>
            </a:endParaRPr>
          </a:p>
          <a:p>
            <a:pPr lvl="1" defTabSz="914400" eaLnBrk="1" fontAlgn="base" hangingPunct="1">
              <a:spcBef>
                <a:spcPct val="0"/>
              </a:spcBef>
              <a:spcAft>
                <a:spcPct val="0"/>
              </a:spcAft>
            </a:pPr>
            <a:r>
              <a:rPr lang="en-US" altLang="en-US" sz="2400" dirty="0">
                <a:ea typeface="Courier"/>
                <a:cs typeface="Courier"/>
              </a:rPr>
              <a:t>frank                    </a:t>
            </a:r>
            <a:r>
              <a:rPr lang="en-US" altLang="en-US" sz="2400" dirty="0" smtClean="0">
                <a:ea typeface="Courier"/>
                <a:cs typeface="Courier"/>
              </a:rPr>
              <a:t>Guest</a:t>
            </a:r>
          </a:p>
          <a:p>
            <a:pPr lvl="1" defTabSz="914400" eaLnBrk="1" fontAlgn="base" hangingPunct="1">
              <a:spcBef>
                <a:spcPct val="0"/>
              </a:spcBef>
              <a:spcAft>
                <a:spcPct val="0"/>
              </a:spcAft>
            </a:pPr>
            <a:r>
              <a:rPr lang="en-US" altLang="en-US" sz="2400" dirty="0" smtClean="0">
                <a:ea typeface="Courier"/>
                <a:cs typeface="Courier"/>
              </a:rPr>
              <a:t>The command completed successfully.</a:t>
            </a:r>
            <a:endParaRPr lang="en-US" altLang="en-US" sz="2400" dirty="0">
              <a:ea typeface="Courier"/>
              <a:cs typeface="Courier"/>
            </a:endParaRPr>
          </a:p>
        </p:txBody>
      </p:sp>
      <p:sp>
        <p:nvSpPr>
          <p:cNvPr id="334853" name="Rectangle 4"/>
          <p:cNvSpPr>
            <a:spLocks/>
          </p:cNvSpPr>
          <p:nvPr/>
        </p:nvSpPr>
        <p:spPr bwMode="auto">
          <a:xfrm>
            <a:off x="800178" y="6502400"/>
            <a:ext cx="15114476" cy="2247900"/>
          </a:xfrm>
          <a:prstGeom prst="rect">
            <a:avLst/>
          </a:prstGeom>
          <a:solidFill>
            <a:srgbClr val="000000"/>
          </a:solidFill>
          <a:ln w="12700">
            <a:solidFill>
              <a:schemeClr val="tx1"/>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defTabSz="914400" eaLnBrk="1" fontAlgn="base" hangingPunct="1">
              <a:spcBef>
                <a:spcPct val="0"/>
              </a:spcBef>
              <a:spcAft>
                <a:spcPct val="0"/>
              </a:spcAft>
            </a:pPr>
            <a:r>
              <a:rPr lang="en-US" altLang="en-US" sz="2400" dirty="0" smtClean="0">
                <a:ea typeface="Courier"/>
                <a:cs typeface="Courier"/>
              </a:rPr>
              <a:t>Aliases for \\WIN-BBNT36Q0RB2</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Administrators</a:t>
            </a:r>
          </a:p>
          <a:p>
            <a:pPr lvl="1" defTabSz="914400" eaLnBrk="1" fontAlgn="base" hangingPunct="1">
              <a:spcBef>
                <a:spcPct val="0"/>
              </a:spcBef>
              <a:spcAft>
                <a:spcPct val="0"/>
              </a:spcAft>
            </a:pPr>
            <a:r>
              <a:rPr lang="en-US" altLang="en-US" sz="2400" dirty="0">
                <a:ea typeface="Courier"/>
                <a:cs typeface="Courier"/>
              </a:rPr>
              <a:t>….</a:t>
            </a:r>
          </a:p>
          <a:p>
            <a:pPr lvl="1" defTabSz="914400" eaLnBrk="1" fontAlgn="base" hangingPunct="1">
              <a:spcBef>
                <a:spcPct val="0"/>
              </a:spcBef>
              <a:spcAft>
                <a:spcPct val="0"/>
              </a:spcAft>
            </a:pPr>
            <a:r>
              <a:rPr lang="en-US" altLang="en-US" sz="2400" dirty="0">
                <a:ea typeface="Courier"/>
                <a:cs typeface="Courier"/>
              </a:rPr>
              <a:t>*clowns</a:t>
            </a:r>
          </a:p>
          <a:p>
            <a:pPr lvl="1" defTabSz="914400" eaLnBrk="1" fontAlgn="base" hangingPunct="1">
              <a:spcBef>
                <a:spcPct val="0"/>
              </a:spcBef>
              <a:spcAft>
                <a:spcPct val="0"/>
              </a:spcAft>
            </a:pPr>
            <a:r>
              <a:rPr lang="en-US" altLang="en-US" sz="2400" dirty="0" smtClean="0">
                <a:ea typeface="Courier"/>
                <a:cs typeface="Courier"/>
              </a:rPr>
              <a:t>*</a:t>
            </a:r>
            <a:r>
              <a:rPr lang="en-US" altLang="en-US" sz="2400" dirty="0">
                <a:ea typeface="Courier"/>
                <a:cs typeface="Courier"/>
              </a:rPr>
              <a:t>Performance Log </a:t>
            </a:r>
            <a:r>
              <a:rPr lang="en-US" altLang="en-US" sz="2400" dirty="0" smtClean="0">
                <a:ea typeface="Courier"/>
                <a:cs typeface="Courier"/>
              </a:rPr>
              <a:t>Users</a:t>
            </a:r>
          </a:p>
          <a:p>
            <a:pPr lvl="1" defTabSz="914400" eaLnBrk="1" fontAlgn="base" hangingPunct="1">
              <a:spcBef>
                <a:spcPct val="0"/>
              </a:spcBef>
              <a:spcAft>
                <a:spcPct val="0"/>
              </a:spcAft>
            </a:pPr>
            <a:endParaRPr lang="en-US" altLang="en-US" sz="2400" dirty="0">
              <a:ea typeface="Courier"/>
              <a:cs typeface="Courier"/>
            </a:endParaRPr>
          </a:p>
        </p:txBody>
      </p:sp>
      <p:sp>
        <p:nvSpPr>
          <p:cNvPr id="334854" name="Rectangle 5"/>
          <p:cNvSpPr>
            <a:spLocks/>
          </p:cNvSpPr>
          <p:nvPr/>
        </p:nvSpPr>
        <p:spPr bwMode="auto">
          <a:xfrm>
            <a:off x="812879" y="5388429"/>
            <a:ext cx="15101775" cy="936171"/>
          </a:xfrm>
          <a:prstGeom prst="rect">
            <a:avLst/>
          </a:prstGeom>
          <a:solidFill>
            <a:srgbClr val="000000"/>
          </a:solidFill>
          <a:ln w="25400">
            <a:solidFill>
              <a:srgbClr val="334150"/>
            </a:solidFill>
            <a:prstDash val="sysDot"/>
            <a:miter lim="800000"/>
            <a:headEnd/>
            <a:tailEnd/>
          </a:ln>
        </p:spPr>
        <p:txBody>
          <a:bodyPr lIns="228600" tIns="228600" rIns="228600" bIns="22860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pPr>
            <a:r>
              <a:rPr lang="en-US" altLang="en-US" b="1" dirty="0" err="1" smtClean="0">
                <a:ea typeface="Courier"/>
                <a:cs typeface="Courier"/>
              </a:rPr>
              <a:t>remote@PS</a:t>
            </a:r>
            <a:r>
              <a:rPr lang="en-US" altLang="en-US" b="1" dirty="0" smtClean="0">
                <a:ea typeface="Courier"/>
                <a:cs typeface="Courier"/>
              </a:rPr>
              <a:t>\&gt; net localgroup</a:t>
            </a:r>
            <a:endParaRPr lang="en-US" altLang="en-US" dirty="0" smtClean="0">
              <a:ea typeface="Courier"/>
              <a:cs typeface="Courier"/>
            </a:endParaRPr>
          </a:p>
        </p:txBody>
      </p:sp>
    </p:spTree>
    <p:extLst>
      <p:ext uri="{BB962C8B-B14F-4D97-AF65-F5344CB8AC3E}">
        <p14:creationId xmlns:p14="http://schemas.microsoft.com/office/powerpoint/2010/main" val="3801307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1"/>
          <p:cNvSpPr>
            <a:spLocks noGrp="1" noChangeArrowheads="1"/>
          </p:cNvSpPr>
          <p:nvPr>
            <p:ph type="title"/>
          </p:nvPr>
        </p:nvSpPr>
        <p:spPr/>
        <p:txBody>
          <a:bodyPr/>
          <a:lstStyle/>
          <a:p>
            <a:pPr eaLnBrk="1" hangingPunct="1">
              <a:defRPr/>
            </a:pPr>
            <a:r>
              <a:rPr lang="en-US">
                <a:sym typeface="Arial Bold" charset="0"/>
              </a:rPr>
              <a:t>Let’s review real quick..	</a:t>
            </a:r>
          </a:p>
        </p:txBody>
      </p:sp>
      <p:sp>
        <p:nvSpPr>
          <p:cNvPr id="335875" name="Rectangle 2"/>
          <p:cNvSpPr>
            <a:spLocks noGrp="1" noChangeArrowheads="1"/>
          </p:cNvSpPr>
          <p:nvPr>
            <p:ph type="body" idx="1"/>
          </p:nvPr>
        </p:nvSpPr>
        <p:spPr>
          <a:xfrm>
            <a:off x="800178" y="1866900"/>
            <a:ext cx="14657232" cy="6731000"/>
          </a:xfrm>
        </p:spPr>
        <p:txBody>
          <a:bodyPr/>
          <a:lstStyle/>
          <a:p>
            <a:pPr eaLnBrk="1" hangingPunct="1"/>
            <a:r>
              <a:rPr lang="en-US" dirty="0" smtClean="0"/>
              <a:t>We just created a centralized user and group repository, from scratch</a:t>
            </a:r>
          </a:p>
          <a:p>
            <a:pPr lvl="1" eaLnBrk="1" hangingPunct="1"/>
            <a:r>
              <a:rPr lang="en-US" dirty="0" smtClean="0"/>
              <a:t>(That’s kind of like what LDAP and Active Directory do, only they are, well, fancier.)</a:t>
            </a:r>
          </a:p>
          <a:p>
            <a:pPr eaLnBrk="1" hangingPunct="1"/>
            <a:r>
              <a:rPr lang="en-US" dirty="0" smtClean="0"/>
              <a:t>Between Data Bags and Node Attribute precedence, Chef provides a plethora of ways to inform the patterns you use to configure your infrastructure</a:t>
            </a:r>
          </a:p>
        </p:txBody>
      </p:sp>
    </p:spTree>
    <p:extLst>
      <p:ext uri="{BB962C8B-B14F-4D97-AF65-F5344CB8AC3E}">
        <p14:creationId xmlns:p14="http://schemas.microsoft.com/office/powerpoint/2010/main" val="1999793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57379" name="Rectangle 2"/>
          <p:cNvSpPr>
            <a:spLocks noGrp="1" noChangeArrowheads="1"/>
          </p:cNvSpPr>
          <p:nvPr>
            <p:ph idx="1"/>
          </p:nvPr>
        </p:nvSpPr>
        <p:spPr/>
        <p:txBody>
          <a:bodyPr/>
          <a:lstStyle/>
          <a:p>
            <a:pPr eaLnBrk="1" hangingPunct="1"/>
            <a:r>
              <a:rPr lang="en-US" sz="4200" dirty="0" smtClean="0"/>
              <a:t>What are Data Bags?</a:t>
            </a:r>
          </a:p>
          <a:p>
            <a:pPr eaLnBrk="1" hangingPunct="1">
              <a:spcBef>
                <a:spcPts val="1063"/>
              </a:spcBef>
            </a:pPr>
            <a:r>
              <a:rPr lang="en-US" sz="4200" dirty="0" smtClean="0"/>
              <a:t>How are they used?</a:t>
            </a:r>
          </a:p>
          <a:p>
            <a:pPr eaLnBrk="1" hangingPunct="1">
              <a:spcBef>
                <a:spcPts val="1063"/>
              </a:spcBef>
            </a:pPr>
            <a:r>
              <a:rPr lang="en-US" sz="4200" dirty="0" smtClean="0"/>
              <a:t>What does the User resource do?</a:t>
            </a:r>
          </a:p>
          <a:p>
            <a:pPr eaLnBrk="1" hangingPunct="1">
              <a:spcBef>
                <a:spcPts val="1063"/>
              </a:spcBef>
            </a:pPr>
            <a:r>
              <a:rPr lang="en-US" sz="4200" dirty="0" smtClean="0"/>
              <a:t>What is </a:t>
            </a:r>
            <a:r>
              <a:rPr lang="en-US" sz="4200" dirty="0" err="1" smtClean="0">
                <a:latin typeface="Courier"/>
                <a:ea typeface="Courier"/>
                <a:cs typeface="Courier"/>
                <a:sym typeface="Courier"/>
              </a:rPr>
              <a:t>include_recipe</a:t>
            </a:r>
            <a:r>
              <a:rPr lang="en-US" sz="4200" dirty="0" smtClean="0"/>
              <a:t>, and why is it useful?</a:t>
            </a:r>
          </a:p>
          <a:p>
            <a:pPr eaLnBrk="1" hangingPunct="1">
              <a:spcBef>
                <a:spcPts val="1063"/>
              </a:spcBef>
            </a:pPr>
            <a:r>
              <a:rPr lang="en-US" sz="4200" dirty="0" smtClean="0"/>
              <a:t>How does search work inside a recipe?</a:t>
            </a:r>
          </a:p>
          <a:p>
            <a:pPr eaLnBrk="1" hangingPunct="1">
              <a:spcBef>
                <a:spcPts val="1063"/>
              </a:spcBef>
            </a:pPr>
            <a:r>
              <a:rPr lang="en-US" sz="4200" dirty="0" smtClean="0"/>
              <a:t>What other applications do you see for search?</a:t>
            </a:r>
          </a:p>
          <a:p>
            <a:pPr eaLnBrk="1" hangingPunct="1">
              <a:spcBef>
                <a:spcPts val="1063"/>
              </a:spcBef>
            </a:pPr>
            <a:r>
              <a:rPr lang="en-US" sz="4200" dirty="0" smtClean="0"/>
              <a:t>How could we have used Data Bags in the refactored IIS recipe?</a:t>
            </a:r>
          </a:p>
          <a:p>
            <a:pPr eaLnBrk="1" hangingPunct="1">
              <a:spcBef>
                <a:spcPts val="1063"/>
              </a:spcBef>
            </a:pPr>
            <a:r>
              <a:rPr lang="en-US" sz="4200" dirty="0" smtClean="0"/>
              <a:t>Where would you go to find out more?</a:t>
            </a:r>
          </a:p>
        </p:txBody>
      </p:sp>
    </p:spTree>
    <p:extLst>
      <p:ext uri="{BB962C8B-B14F-4D97-AF65-F5344CB8AC3E}">
        <p14:creationId xmlns:p14="http://schemas.microsoft.com/office/powerpoint/2010/main" val="1952401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0913" name="Rectangle 1"/>
          <p:cNvSpPr>
            <a:spLocks noGrp="1" noChangeArrowheads="1"/>
          </p:cNvSpPr>
          <p:nvPr>
            <p:ph type="title"/>
          </p:nvPr>
        </p:nvSpPr>
        <p:spPr/>
        <p:txBody>
          <a:bodyPr/>
          <a:lstStyle/>
          <a:p>
            <a:pPr eaLnBrk="1" hangingPunct="1">
              <a:defRPr/>
            </a:pPr>
            <a:r>
              <a:rPr lang="en-US" dirty="0">
                <a:sym typeface="Arial Bold" charset="0"/>
              </a:rPr>
              <a:t>Roles</a:t>
            </a:r>
          </a:p>
        </p:txBody>
      </p:sp>
      <p:sp>
        <p:nvSpPr>
          <p:cNvPr id="550914" name="Rectangle 2"/>
          <p:cNvSpPr>
            <a:spLocks noGrp="1" noChangeArrowheads="1"/>
          </p:cNvSpPr>
          <p:nvPr>
            <p:ph idx="1"/>
          </p:nvPr>
        </p:nvSpPr>
        <p:spPr/>
        <p:txBody>
          <a:bodyPr/>
          <a:lstStyle/>
          <a:p>
            <a:pPr marL="0" indent="0" eaLnBrk="1" hangingPunct="1">
              <a:defRPr/>
            </a:pPr>
            <a:r>
              <a:rPr lang="en-US" dirty="0">
                <a:sym typeface="Arial" charset="0"/>
              </a:rPr>
              <a:t>Role-based Attributes and Merge Order Precedence</a:t>
            </a:r>
          </a:p>
        </p:txBody>
      </p:sp>
    </p:spTree>
    <p:extLst>
      <p:ext uri="{BB962C8B-B14F-4D97-AF65-F5344CB8AC3E}">
        <p14:creationId xmlns:p14="http://schemas.microsoft.com/office/powerpoint/2010/main" val="1495512535"/>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ChangeArrowheads="1"/>
          </p:cNvSpPr>
          <p:nvPr>
            <p:ph type="title"/>
          </p:nvPr>
        </p:nvSpPr>
        <p:spPr>
          <a:ln/>
        </p:spPr>
        <p:txBody>
          <a:bodyPr/>
          <a:lstStyle/>
          <a:p>
            <a:r>
              <a:rPr lang="en-US"/>
              <a:t>Lesson Objectives</a:t>
            </a:r>
          </a:p>
        </p:txBody>
      </p:sp>
      <p:sp>
        <p:nvSpPr>
          <p:cNvPr id="870402" name="Rectangle 2"/>
          <p:cNvSpPr>
            <a:spLocks noGrp="1" noChangeArrowheads="1"/>
          </p:cNvSpPr>
          <p:nvPr>
            <p:ph type="body" idx="1"/>
          </p:nvPr>
        </p:nvSpPr>
        <p:spPr>
          <a:ln/>
        </p:spPr>
        <p:txBody>
          <a:bodyPr/>
          <a:lstStyle/>
          <a:p>
            <a:r>
              <a:rPr lang="en-US" dirty="0"/>
              <a:t>After completing the lesson, you will be able to</a:t>
            </a:r>
          </a:p>
          <a:p>
            <a:pPr lvl="1"/>
            <a:r>
              <a:rPr lang="en-US" dirty="0"/>
              <a:t>Explain what Roles are, and how they are used to provide clarity </a:t>
            </a:r>
          </a:p>
          <a:p>
            <a:pPr lvl="1"/>
            <a:r>
              <a:rPr lang="en-US" dirty="0"/>
              <a:t>Discuss the Role </a:t>
            </a:r>
            <a:r>
              <a:rPr lang="en-US" dirty="0" smtClean="0"/>
              <a:t>JSON DSL</a:t>
            </a:r>
            <a:endParaRPr lang="en-US" dirty="0"/>
          </a:p>
          <a:p>
            <a:pPr lvl="1"/>
            <a:r>
              <a:rPr lang="en-US" dirty="0"/>
              <a:t>Show a Role with Knife</a:t>
            </a:r>
          </a:p>
          <a:p>
            <a:pPr lvl="1"/>
            <a:r>
              <a:rPr lang="en-US" dirty="0"/>
              <a:t>Explain how merge order affects the precedence </a:t>
            </a:r>
            <a:r>
              <a:rPr lang="en-US" dirty="0" smtClean="0"/>
              <a:t>hierarchy</a:t>
            </a:r>
            <a:endParaRPr lang="en-US" dirty="0"/>
          </a:p>
        </p:txBody>
      </p:sp>
    </p:spTree>
    <p:extLst>
      <p:ext uri="{BB962C8B-B14F-4D97-AF65-F5344CB8AC3E}">
        <p14:creationId xmlns:p14="http://schemas.microsoft.com/office/powerpoint/2010/main" val="4024831226"/>
      </p:ext>
    </p:extLst>
  </p:cSld>
  <p:clrMapOvr>
    <a:masterClrMapping/>
  </p:clrMapOvr>
  <p:transition xmlns:p14="http://schemas.microsoft.com/office/powerpoint/2010/main"/>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Rectangle 1"/>
          <p:cNvSpPr>
            <a:spLocks noGrp="1" noChangeArrowheads="1"/>
          </p:cNvSpPr>
          <p:nvPr>
            <p:ph type="title"/>
          </p:nvPr>
        </p:nvSpPr>
        <p:spPr/>
        <p:txBody>
          <a:bodyPr/>
          <a:lstStyle/>
          <a:p>
            <a:pPr eaLnBrk="1" hangingPunct="1">
              <a:defRPr/>
            </a:pPr>
            <a:r>
              <a:rPr lang="en-US">
                <a:sym typeface="Arial Bold" charset="0"/>
              </a:rPr>
              <a:t>What is a Role?</a:t>
            </a:r>
          </a:p>
        </p:txBody>
      </p:sp>
      <p:sp>
        <p:nvSpPr>
          <p:cNvPr id="360451" name="Rectangle 2"/>
          <p:cNvSpPr>
            <a:spLocks noGrp="1" noChangeArrowheads="1"/>
          </p:cNvSpPr>
          <p:nvPr>
            <p:ph type="body" idx="1"/>
          </p:nvPr>
        </p:nvSpPr>
        <p:spPr>
          <a:xfrm>
            <a:off x="812943" y="1879600"/>
            <a:ext cx="14962061" cy="6731000"/>
          </a:xfrm>
        </p:spPr>
        <p:txBody>
          <a:bodyPr/>
          <a:lstStyle/>
          <a:p>
            <a:pPr eaLnBrk="1" hangingPunct="1"/>
            <a:r>
              <a:rPr lang="en-US" altLang="en-US" dirty="0" smtClean="0"/>
              <a:t>So far, we’ve been just adding recipes directly to a single node</a:t>
            </a:r>
          </a:p>
          <a:p>
            <a:pPr eaLnBrk="1" hangingPunct="1"/>
            <a:r>
              <a:rPr lang="en-US" altLang="en-US" dirty="0" smtClean="0"/>
              <a:t>But that’s not how your infrastructure works - think about how you refer to servers</a:t>
            </a: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web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database</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a:p>
            <a:pPr lvl="1" eaLnBrk="1" hangingPunct="1"/>
            <a:r>
              <a:rPr lang="en-US" altLang="en-US" i="1" dirty="0" smtClean="0">
                <a:latin typeface="Arial Italic" pitchFamily="34" charset="0"/>
                <a:cs typeface="Arial Italic" pitchFamily="34" charset="0"/>
                <a:sym typeface="Arial Italic" pitchFamily="34" charset="0"/>
              </a:rPr>
              <a:t>“It’s a </a:t>
            </a:r>
            <a:r>
              <a:rPr lang="en-US" altLang="en-US" b="1" i="1" dirty="0" smtClean="0">
                <a:latin typeface="Arial Bold Italic" pitchFamily="34" charset="0"/>
                <a:cs typeface="Arial Bold Italic" pitchFamily="34" charset="0"/>
                <a:sym typeface="Arial Bold Italic" pitchFamily="34" charset="0"/>
              </a:rPr>
              <a:t>monitoring</a:t>
            </a:r>
            <a:r>
              <a:rPr lang="en-US" altLang="en-US" b="1" i="1" dirty="0" smtClean="0">
                <a:latin typeface="Arial Italic" pitchFamily="34" charset="0"/>
                <a:cs typeface="Arial Italic" pitchFamily="34" charset="0"/>
                <a:sym typeface="Arial Italic" pitchFamily="34" charset="0"/>
              </a:rPr>
              <a:t> server</a:t>
            </a:r>
            <a:r>
              <a:rPr lang="en-US" altLang="en-US" i="1" dirty="0" smtClean="0">
                <a:latin typeface="Arial Italic" pitchFamily="34" charset="0"/>
                <a:cs typeface="Arial Italic" pitchFamily="34" charset="0"/>
                <a:sym typeface="Arial Italic" pitchFamily="34" charset="0"/>
              </a:rPr>
              <a:t>”</a:t>
            </a:r>
            <a:endParaRPr lang="en-US" altLang="en-US" i="1" dirty="0" smtClean="0">
              <a:latin typeface="Arial Italic" pitchFamily="34" charset="0"/>
              <a:sym typeface="Arial Italic" pitchFamily="34" charset="0"/>
            </a:endParaRPr>
          </a:p>
        </p:txBody>
      </p:sp>
    </p:spTree>
    <p:extLst>
      <p:ext uri="{BB962C8B-B14F-4D97-AF65-F5344CB8AC3E}">
        <p14:creationId xmlns:p14="http://schemas.microsoft.com/office/powerpoint/2010/main" val="42029909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AutoShape 1"/>
          <p:cNvSpPr>
            <a:spLocks/>
          </p:cNvSpPr>
          <p:nvPr/>
        </p:nvSpPr>
        <p:spPr bwMode="auto">
          <a:xfrm>
            <a:off x="5982284"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0" name="Rectangle 2"/>
          <p:cNvSpPr>
            <a:spLocks/>
          </p:cNvSpPr>
          <p:nvPr/>
        </p:nvSpPr>
        <p:spPr bwMode="auto">
          <a:xfrm>
            <a:off x="8209765" y="2928938"/>
            <a:ext cx="201949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LBs</a:t>
            </a:r>
          </a:p>
        </p:txBody>
      </p:sp>
      <p:sp>
        <p:nvSpPr>
          <p:cNvPr id="150531" name="AutoShape 3"/>
          <p:cNvSpPr>
            <a:spLocks/>
          </p:cNvSpPr>
          <p:nvPr/>
        </p:nvSpPr>
        <p:spPr bwMode="auto">
          <a:xfrm>
            <a:off x="5982284"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2" name="Rectangle 4"/>
          <p:cNvSpPr>
            <a:spLocks/>
          </p:cNvSpPr>
          <p:nvPr/>
        </p:nvSpPr>
        <p:spPr bwMode="auto">
          <a:xfrm>
            <a:off x="10365801" y="4745038"/>
            <a:ext cx="303400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 Servers</a:t>
            </a:r>
          </a:p>
        </p:txBody>
      </p:sp>
      <p:sp>
        <p:nvSpPr>
          <p:cNvPr id="150533" name="AutoShape 5"/>
          <p:cNvSpPr>
            <a:spLocks/>
          </p:cNvSpPr>
          <p:nvPr/>
        </p:nvSpPr>
        <p:spPr bwMode="auto">
          <a:xfrm>
            <a:off x="493602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4" name="AutoShape 6"/>
          <p:cNvSpPr>
            <a:spLocks/>
          </p:cNvSpPr>
          <p:nvPr/>
        </p:nvSpPr>
        <p:spPr bwMode="auto">
          <a:xfrm>
            <a:off x="7098406"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5" name="AutoShape 7"/>
          <p:cNvSpPr>
            <a:spLocks/>
          </p:cNvSpPr>
          <p:nvPr/>
        </p:nvSpPr>
        <p:spPr bwMode="auto">
          <a:xfrm>
            <a:off x="2868894" y="55340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6" name="AutoShape 8"/>
          <p:cNvSpPr>
            <a:spLocks/>
          </p:cNvSpPr>
          <p:nvPr/>
        </p:nvSpPr>
        <p:spPr bwMode="auto">
          <a:xfrm>
            <a:off x="3916746" y="55340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7" name="AutoShape 9"/>
          <p:cNvSpPr>
            <a:spLocks/>
          </p:cNvSpPr>
          <p:nvPr/>
        </p:nvSpPr>
        <p:spPr bwMode="auto">
          <a:xfrm>
            <a:off x="7098406" y="27559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8" name="AutoShape 10"/>
          <p:cNvSpPr>
            <a:spLocks/>
          </p:cNvSpPr>
          <p:nvPr/>
        </p:nvSpPr>
        <p:spPr bwMode="auto">
          <a:xfrm>
            <a:off x="8212940"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39" name="AutoShape 11"/>
          <p:cNvSpPr>
            <a:spLocks/>
          </p:cNvSpPr>
          <p:nvPr/>
        </p:nvSpPr>
        <p:spPr bwMode="auto">
          <a:xfrm>
            <a:off x="9260793" y="45704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0" name="AutoShape 12"/>
          <p:cNvSpPr>
            <a:spLocks/>
          </p:cNvSpPr>
          <p:nvPr/>
        </p:nvSpPr>
        <p:spPr bwMode="auto">
          <a:xfrm>
            <a:off x="7109520" y="6391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1" name="AutoShape 13"/>
          <p:cNvSpPr>
            <a:spLocks/>
          </p:cNvSpPr>
          <p:nvPr/>
        </p:nvSpPr>
        <p:spPr bwMode="auto">
          <a:xfrm>
            <a:off x="8244693" y="64166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2" name="Rectangle 14"/>
          <p:cNvSpPr>
            <a:spLocks/>
          </p:cNvSpPr>
          <p:nvPr/>
        </p:nvSpPr>
        <p:spPr bwMode="auto">
          <a:xfrm>
            <a:off x="9362403" y="6427788"/>
            <a:ext cx="3289621"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slaves</a:t>
            </a:r>
          </a:p>
        </p:txBody>
      </p:sp>
      <p:sp>
        <p:nvSpPr>
          <p:cNvPr id="150543" name="AutoShape 15"/>
          <p:cNvSpPr>
            <a:spLocks/>
          </p:cNvSpPr>
          <p:nvPr/>
        </p:nvSpPr>
        <p:spPr bwMode="auto">
          <a:xfrm>
            <a:off x="5991810"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4" name="Rectangle 16"/>
          <p:cNvSpPr>
            <a:spLocks/>
          </p:cNvSpPr>
          <p:nvPr/>
        </p:nvSpPr>
        <p:spPr bwMode="auto">
          <a:xfrm>
            <a:off x="9467188" y="3757613"/>
            <a:ext cx="223541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Cache</a:t>
            </a:r>
          </a:p>
        </p:txBody>
      </p:sp>
      <p:sp>
        <p:nvSpPr>
          <p:cNvPr id="150545" name="AutoShape 17"/>
          <p:cNvSpPr>
            <a:spLocks/>
          </p:cNvSpPr>
          <p:nvPr/>
        </p:nvSpPr>
        <p:spPr bwMode="auto">
          <a:xfrm>
            <a:off x="7109520"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6" name="AutoShape 18"/>
          <p:cNvSpPr>
            <a:spLocks/>
          </p:cNvSpPr>
          <p:nvPr/>
        </p:nvSpPr>
        <p:spPr bwMode="auto">
          <a:xfrm>
            <a:off x="8227229" y="36671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7" name="AutoShape 19"/>
          <p:cNvSpPr>
            <a:spLocks/>
          </p:cNvSpPr>
          <p:nvPr/>
        </p:nvSpPr>
        <p:spPr bwMode="auto">
          <a:xfrm>
            <a:off x="3889755" y="46101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8" name="AutoShape 20"/>
          <p:cNvSpPr>
            <a:spLocks/>
          </p:cNvSpPr>
          <p:nvPr/>
        </p:nvSpPr>
        <p:spPr bwMode="auto">
          <a:xfrm>
            <a:off x="4874101" y="36671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49" name="AutoShape 21"/>
          <p:cNvSpPr>
            <a:spLocks/>
          </p:cNvSpPr>
          <p:nvPr/>
        </p:nvSpPr>
        <p:spPr bwMode="auto">
          <a:xfrm>
            <a:off x="7111108" y="5494338"/>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0" name="AutoShape 22"/>
          <p:cNvSpPr>
            <a:spLocks/>
          </p:cNvSpPr>
          <p:nvPr/>
        </p:nvSpPr>
        <p:spPr bwMode="auto">
          <a:xfrm>
            <a:off x="8233579" y="55197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1" name="Rectangle 23"/>
          <p:cNvSpPr>
            <a:spLocks/>
          </p:cNvSpPr>
          <p:nvPr/>
        </p:nvSpPr>
        <p:spPr bwMode="auto">
          <a:xfrm>
            <a:off x="9270319" y="5540375"/>
            <a:ext cx="3289621"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 Cache</a:t>
            </a:r>
          </a:p>
        </p:txBody>
      </p:sp>
      <p:sp>
        <p:nvSpPr>
          <p:cNvPr id="150552" name="AutoShape 24"/>
          <p:cNvSpPr>
            <a:spLocks/>
          </p:cNvSpPr>
          <p:nvPr/>
        </p:nvSpPr>
        <p:spPr bwMode="auto">
          <a:xfrm>
            <a:off x="5985460" y="73787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3" name="AutoShape 25"/>
          <p:cNvSpPr>
            <a:spLocks/>
          </p:cNvSpPr>
          <p:nvPr/>
        </p:nvSpPr>
        <p:spPr bwMode="auto">
          <a:xfrm>
            <a:off x="7095232" y="73787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4" name="Rectangle 26"/>
          <p:cNvSpPr>
            <a:spLocks/>
          </p:cNvSpPr>
          <p:nvPr/>
        </p:nvSpPr>
        <p:spPr bwMode="auto">
          <a:xfrm>
            <a:off x="8244693" y="7464425"/>
            <a:ext cx="201949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DBs</a:t>
            </a:r>
          </a:p>
        </p:txBody>
      </p:sp>
      <p:sp>
        <p:nvSpPr>
          <p:cNvPr id="150555" name="AutoShape 27"/>
          <p:cNvSpPr>
            <a:spLocks/>
          </p:cNvSpPr>
          <p:nvPr/>
        </p:nvSpPr>
        <p:spPr bwMode="auto">
          <a:xfrm>
            <a:off x="5982284"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6" name="AutoShape 28"/>
          <p:cNvSpPr>
            <a:spLocks/>
          </p:cNvSpPr>
          <p:nvPr/>
        </p:nvSpPr>
        <p:spPr bwMode="auto">
          <a:xfrm>
            <a:off x="4940783" y="64246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0557" name="Rectangle 29"/>
          <p:cNvSpPr>
            <a:spLocks noGrp="1" noChangeArrowheads="1"/>
          </p:cNvSpPr>
          <p:nvPr>
            <p:ph type="title"/>
          </p:nvPr>
        </p:nvSpPr>
        <p:spPr>
          <a:ln/>
        </p:spPr>
        <p:txBody>
          <a:bodyPr/>
          <a:lstStyle/>
          <a:p>
            <a:r>
              <a:rPr lang="en-US"/>
              <a:t>...and change happens!</a:t>
            </a:r>
          </a:p>
        </p:txBody>
      </p:sp>
      <p:grpSp>
        <p:nvGrpSpPr>
          <p:cNvPr id="150560" name="Group 32"/>
          <p:cNvGrpSpPr>
            <a:grpSpLocks/>
          </p:cNvGrpSpPr>
          <p:nvPr/>
        </p:nvGrpSpPr>
        <p:grpSpPr bwMode="auto">
          <a:xfrm>
            <a:off x="-24606" y="1181100"/>
            <a:ext cx="5802880" cy="4229100"/>
            <a:chOff x="0" y="0"/>
            <a:chExt cx="3656" cy="2664"/>
          </a:xfrm>
        </p:grpSpPr>
        <p:sp>
          <p:nvSpPr>
            <p:cNvPr id="150558" name="Rectangle 30"/>
            <p:cNvSpPr>
              <a:spLocks/>
            </p:cNvSpPr>
            <p:nvPr/>
          </p:nvSpPr>
          <p:spPr bwMode="auto">
            <a:xfrm rot="-1203127">
              <a:off x="280" y="617"/>
              <a:ext cx="3048" cy="1280"/>
            </a:xfrm>
            <a:prstGeom prst="rect">
              <a:avLst/>
            </a:prstGeom>
            <a:solidFill>
              <a:srgbClr val="4A241E"/>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marL="266700"/>
              <a:r>
                <a:rPr lang="en-US">
                  <a:solidFill>
                    <a:srgbClr val="FFFFFF"/>
                  </a:solidFill>
                  <a:latin typeface="Helvetica" charset="0"/>
                  <a:ea typeface="ＭＳ Ｐゴシック" charset="0"/>
                  <a:cs typeface="Helvetica" charset="0"/>
                  <a:sym typeface="Helvetica" charset="0"/>
                </a:rPr>
                <a:t>Add a Central Log Host</a:t>
              </a:r>
            </a:p>
            <a:p>
              <a:pPr marL="266700"/>
              <a:endParaRPr lang="en-US">
                <a:solidFill>
                  <a:srgbClr val="FFFFFF"/>
                </a:solidFill>
                <a:latin typeface="Helvetica" charset="0"/>
                <a:ea typeface="ＭＳ Ｐゴシック" charset="0"/>
                <a:cs typeface="Helvetica" charset="0"/>
                <a:sym typeface="Helvetica" charset="0"/>
              </a:endParaRPr>
            </a:p>
            <a:p>
              <a:pPr marL="266700"/>
              <a:r>
                <a:rPr lang="en-US">
                  <a:solidFill>
                    <a:srgbClr val="FFFFFF"/>
                  </a:solidFill>
                  <a:latin typeface="Helvetica" charset="0"/>
                  <a:ea typeface="ＭＳ Ｐゴシック" charset="0"/>
                  <a:cs typeface="Helvetica" charset="0"/>
                  <a:sym typeface="Helvetica" charset="0"/>
                </a:rPr>
                <a:t>Update syslog.conf on all Nodes</a:t>
              </a:r>
            </a:p>
          </p:txBody>
        </p:sp>
        <p:pic>
          <p:nvPicPr>
            <p:cNvPr id="150559" name="Picture 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656" cy="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0562" name="AutoShape 34"/>
          <p:cNvSpPr>
            <a:spLocks/>
          </p:cNvSpPr>
          <p:nvPr/>
        </p:nvSpPr>
        <p:spPr bwMode="auto">
          <a:xfrm>
            <a:off x="1397136" y="6943725"/>
            <a:ext cx="825581" cy="774700"/>
          </a:xfrm>
          <a:prstGeom prst="roundRect">
            <a:avLst>
              <a:gd name="adj" fmla="val 24588"/>
            </a:avLst>
          </a:prstGeom>
          <a:solidFill>
            <a:srgbClr val="FF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7" name="Rectangle 33"/>
          <p:cNvSpPr>
            <a:spLocks/>
          </p:cNvSpPr>
          <p:nvPr/>
        </p:nvSpPr>
        <p:spPr bwMode="auto">
          <a:xfrm>
            <a:off x="355999" y="7594600"/>
            <a:ext cx="403899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700" dirty="0">
                <a:solidFill>
                  <a:schemeClr val="tx1"/>
                </a:solidFill>
                <a:ea typeface="ＭＳ Ｐゴシック" charset="0"/>
                <a:cs typeface="Gill Sans" charset="0"/>
              </a:rPr>
              <a:t>Central Log Host</a:t>
            </a:r>
          </a:p>
        </p:txBody>
      </p:sp>
    </p:spTree>
    <p:extLst>
      <p:ext uri="{BB962C8B-B14F-4D97-AF65-F5344CB8AC3E}">
        <p14:creationId xmlns:p14="http://schemas.microsoft.com/office/powerpoint/2010/main" val="2600717193"/>
      </p:ext>
    </p:extLst>
  </p:cSld>
  <p:clrMapOvr>
    <a:masterClrMapping/>
  </p:clrMapOvr>
  <p:transition xmlns:p14="http://schemas.microsoft.com/office/powerpoint/2010/main"/>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ChangeArrowheads="1"/>
          </p:cNvSpPr>
          <p:nvPr>
            <p:ph type="title"/>
          </p:nvPr>
        </p:nvSpPr>
        <p:spPr/>
        <p:txBody>
          <a:bodyPr/>
          <a:lstStyle/>
          <a:p>
            <a:pPr eaLnBrk="1" hangingPunct="1">
              <a:defRPr/>
            </a:pPr>
            <a:r>
              <a:rPr lang="en-US">
                <a:sym typeface="Arial Bold" charset="0"/>
              </a:rPr>
              <a:t>What is a Role? </a:t>
            </a:r>
          </a:p>
        </p:txBody>
      </p:sp>
      <p:sp>
        <p:nvSpPr>
          <p:cNvPr id="361475" name="Rectangle 2"/>
          <p:cNvSpPr>
            <a:spLocks noGrp="1" noChangeArrowheads="1"/>
          </p:cNvSpPr>
          <p:nvPr>
            <p:ph type="body" idx="1"/>
          </p:nvPr>
        </p:nvSpPr>
        <p:spPr/>
        <p:txBody>
          <a:bodyPr/>
          <a:lstStyle/>
          <a:p>
            <a:pPr eaLnBrk="1" hangingPunct="1"/>
            <a:r>
              <a:rPr lang="en-US" altLang="en-US" dirty="0" smtClean="0"/>
              <a:t>Roles allow you to conveniently encapsulate the run lists and attributes required for a server to “be” what you already think it is</a:t>
            </a:r>
          </a:p>
          <a:p>
            <a:pPr eaLnBrk="1" hangingPunct="1"/>
            <a:r>
              <a:rPr lang="en-US" altLang="en-US" dirty="0" smtClean="0"/>
              <a:t>In practice, Roles make it </a:t>
            </a:r>
            <a:r>
              <a:rPr lang="en-US" altLang="en-US" b="1" dirty="0" smtClean="0">
                <a:latin typeface="Arial Bold" pitchFamily="34" charset="0"/>
                <a:cs typeface="Arial Bold" pitchFamily="34" charset="0"/>
                <a:sym typeface="Arial Bold" pitchFamily="34" charset="0"/>
              </a:rPr>
              <a:t>easy to configure many nodes identically </a:t>
            </a:r>
            <a:r>
              <a:rPr lang="en-US" altLang="en-US" dirty="0" smtClean="0"/>
              <a:t>without repeating yourself each time</a:t>
            </a:r>
          </a:p>
        </p:txBody>
      </p:sp>
    </p:spTree>
    <p:extLst>
      <p:ext uri="{BB962C8B-B14F-4D97-AF65-F5344CB8AC3E}">
        <p14:creationId xmlns:p14="http://schemas.microsoft.com/office/powerpoint/2010/main" val="400306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Rectangle 1"/>
          <p:cNvSpPr>
            <a:spLocks noGrp="1" noChangeArrowheads="1"/>
          </p:cNvSpPr>
          <p:nvPr>
            <p:ph type="title"/>
          </p:nvPr>
        </p:nvSpPr>
        <p:spPr/>
        <p:txBody>
          <a:bodyPr/>
          <a:lstStyle/>
          <a:p>
            <a:pPr eaLnBrk="1" hangingPunct="1">
              <a:defRPr/>
            </a:pPr>
            <a:r>
              <a:rPr lang="en-US" sz="5600">
                <a:sym typeface="Arial Bold" charset="0"/>
              </a:rPr>
              <a:t>Best Practice: Roles live in your chef-repo</a:t>
            </a:r>
          </a:p>
        </p:txBody>
      </p:sp>
      <p:sp>
        <p:nvSpPr>
          <p:cNvPr id="362499" name="Rectangle 2"/>
          <p:cNvSpPr>
            <a:spLocks noGrp="1" noChangeArrowheads="1"/>
          </p:cNvSpPr>
          <p:nvPr>
            <p:ph type="body" idx="1"/>
          </p:nvPr>
        </p:nvSpPr>
        <p:spPr/>
        <p:txBody>
          <a:bodyPr/>
          <a:lstStyle/>
          <a:p>
            <a:pPr eaLnBrk="1" hangingPunct="1"/>
            <a:r>
              <a:rPr lang="en-US" altLang="en-US" smtClean="0"/>
              <a:t>Like Data Bags, you have options with how to create a Role</a:t>
            </a:r>
          </a:p>
          <a:p>
            <a:pPr eaLnBrk="1" hangingPunct="1"/>
            <a:r>
              <a:rPr lang="en-US" altLang="en-US" smtClean="0"/>
              <a:t>The best practice is that all of your Roles live in the </a:t>
            </a:r>
            <a:r>
              <a:rPr lang="en-US" altLang="en-US" smtClean="0">
                <a:latin typeface="Inconsolata" pitchFamily="49" charset="0"/>
                <a:sym typeface="Inconsolata" pitchFamily="49" charset="0"/>
              </a:rPr>
              <a:t>roles </a:t>
            </a:r>
            <a:r>
              <a:rPr lang="en-US" altLang="en-US" smtClean="0"/>
              <a:t>directory of your chef-repo</a:t>
            </a:r>
          </a:p>
          <a:p>
            <a:pPr eaLnBrk="1" hangingPunct="1"/>
            <a:r>
              <a:rPr lang="en-US" altLang="en-US" smtClean="0"/>
              <a:t>They can be created via the API and Knife, but it’s nice to be able to see them evolve in your source control history</a:t>
            </a:r>
          </a:p>
        </p:txBody>
      </p:sp>
    </p:spTree>
    <p:extLst>
      <p:ext uri="{BB962C8B-B14F-4D97-AF65-F5344CB8AC3E}">
        <p14:creationId xmlns:p14="http://schemas.microsoft.com/office/powerpoint/2010/main" val="25326775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1"/>
          <p:cNvSpPr>
            <a:spLocks/>
          </p:cNvSpPr>
          <p:nvPr/>
        </p:nvSpPr>
        <p:spPr bwMode="auto">
          <a:xfrm>
            <a:off x="800178" y="1600200"/>
            <a:ext cx="14657232" cy="180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300" dirty="0" smtClean="0">
                <a:solidFill>
                  <a:srgbClr val="FFFFFF"/>
                </a:solidFill>
                <a:latin typeface="Courier"/>
                <a:ea typeface="Courier"/>
                <a:cs typeface="Courier"/>
                <a:sym typeface="Courier"/>
              </a:rPr>
              <a:t>PS\&gt; md roles</a:t>
            </a:r>
          </a:p>
        </p:txBody>
      </p:sp>
      <p:sp>
        <p:nvSpPr>
          <p:cNvPr id="488450" name="Rectangle 2"/>
          <p:cNvSpPr>
            <a:spLocks noGrp="1" noChangeArrowheads="1"/>
          </p:cNvSpPr>
          <p:nvPr>
            <p:ph type="title"/>
          </p:nvPr>
        </p:nvSpPr>
        <p:spPr/>
        <p:txBody>
          <a:bodyPr/>
          <a:lstStyle/>
          <a:p>
            <a:pPr eaLnBrk="1" hangingPunct="1">
              <a:defRPr/>
            </a:pPr>
            <a:r>
              <a:rPr lang="en-US" sz="5600" dirty="0">
                <a:sym typeface="Arial Bold" charset="0"/>
              </a:rPr>
              <a:t>Exercise: Create a </a:t>
            </a:r>
            <a:r>
              <a:rPr lang="en-US" sz="5600" dirty="0" smtClean="0">
                <a:sym typeface="Arial Bold" charset="0"/>
              </a:rPr>
              <a:t>role </a:t>
            </a:r>
            <a:r>
              <a:rPr lang="en-US" sz="5600" dirty="0">
                <a:sym typeface="Arial Bold" charset="0"/>
              </a:rPr>
              <a:t>named </a:t>
            </a:r>
            <a:r>
              <a:rPr lang="en-US" sz="5600" dirty="0" smtClean="0">
                <a:sym typeface="Arial Bold" charset="0"/>
              </a:rPr>
              <a:t>webserver</a:t>
            </a:r>
            <a:endParaRPr lang="en-US" sz="5600" dirty="0">
              <a:sym typeface="Arial Bold" charset="0"/>
            </a:endParaRPr>
          </a:p>
        </p:txBody>
      </p:sp>
      <p:sp>
        <p:nvSpPr>
          <p:cNvPr id="8" name="Rectangle 3"/>
          <p:cNvSpPr txBox="1">
            <a:spLocks/>
          </p:cNvSpPr>
          <p:nvPr/>
        </p:nvSpPr>
        <p:spPr bwMode="auto">
          <a:xfrm>
            <a:off x="812801" y="3810000"/>
            <a:ext cx="14631988" cy="4357688"/>
          </a:xfrm>
          <a:prstGeom prst="rect">
            <a:avLst/>
          </a:prstGeom>
          <a:solidFill>
            <a:schemeClr val="tx2"/>
          </a:solidFill>
          <a:ln w="12700">
            <a:solidFill>
              <a:schemeClr val="tx1"/>
            </a:solidFill>
            <a:prstDash val="sysDot"/>
            <a:miter lim="800000"/>
            <a:headEnd/>
            <a:tailEnd/>
          </a:ln>
        </p:spPr>
        <p:txBody>
          <a:bodyPr lIns="0" tIns="0" rIns="0" bIns="0" anchor="ctr"/>
          <a:lstStyle>
            <a:lvl1pPr marL="685800"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1pPr>
            <a:lvl2pPr marL="1092377"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2pPr>
            <a:lvl3pPr marL="1486626"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3pPr>
            <a:lvl4pPr marL="1880885"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4pPr>
            <a:lvl5pPr marL="2275138" indent="-685800" algn="l" rtl="0" eaLnBrk="1" fontAlgn="base" hangingPunct="1">
              <a:spcBef>
                <a:spcPts val="0"/>
              </a:spcBef>
              <a:spcAft>
                <a:spcPct val="0"/>
              </a:spcAft>
              <a:buClr>
                <a:srgbClr val="ED781C"/>
              </a:buClr>
              <a:buSzPct val="100000"/>
              <a:buFont typeface="Arial" pitchFamily="34" charset="0"/>
              <a:buChar char="•"/>
              <a:defRPr sz="4600">
                <a:solidFill>
                  <a:schemeClr val="tx1"/>
                </a:solidFill>
                <a:latin typeface="+mn-lt"/>
                <a:ea typeface="+mn-ea"/>
                <a:cs typeface="+mn-cs"/>
                <a:sym typeface="Arial" charset="0"/>
              </a:defRPr>
            </a:lvl5pPr>
            <a:lvl6pPr marL="2402492"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6pPr>
            <a:lvl7pPr marL="2846029"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7pPr>
            <a:lvl8pPr marL="3289571"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8pPr>
            <a:lvl9pPr marL="3733105" indent="-369617" algn="l" rtl="0" eaLnBrk="1" fontAlgn="base" hangingPunct="1">
              <a:spcBef>
                <a:spcPts val="1164"/>
              </a:spcBef>
              <a:spcAft>
                <a:spcPct val="0"/>
              </a:spcAft>
              <a:buClr>
                <a:srgbClr val="ED781C"/>
              </a:buClr>
              <a:buSzPct val="100000"/>
              <a:buFont typeface="Arial" charset="0"/>
              <a:buChar char="•"/>
              <a:defRPr sz="4600">
                <a:solidFill>
                  <a:schemeClr val="tx1"/>
                </a:solidFill>
                <a:latin typeface="+mn-lt"/>
                <a:ea typeface="+mn-ea"/>
                <a:cs typeface="+mn-cs"/>
                <a:sym typeface="Arial" charset="0"/>
              </a:defRPr>
            </a:lvl9pPr>
          </a:lstStyle>
          <a:p>
            <a:pPr marL="800826" lvl="2" indent="0" defTabSz="914400">
              <a:buNone/>
            </a:pPr>
            <a:r>
              <a:rPr lang="en-US" sz="2400" kern="0" dirty="0">
                <a:solidFill>
                  <a:schemeClr val="bg1"/>
                </a:solidFill>
                <a:latin typeface="Menlo Regular"/>
                <a:ea typeface="Menlo Regular"/>
                <a:cs typeface="Menlo Regular"/>
                <a:sym typeface="Menlo Regular"/>
              </a:rPr>
              <a:t>Mode                </a:t>
            </a:r>
            <a:r>
              <a:rPr lang="en-US" sz="2400" kern="0" dirty="0" err="1">
                <a:solidFill>
                  <a:schemeClr val="bg1"/>
                </a:solidFill>
                <a:latin typeface="Menlo Regular"/>
                <a:ea typeface="Menlo Regular"/>
                <a:cs typeface="Menlo Regular"/>
                <a:sym typeface="Menlo Regular"/>
              </a:rPr>
              <a:t>LastWriteTime</a:t>
            </a:r>
            <a:r>
              <a:rPr lang="en-US" sz="2400" kern="0" dirty="0">
                <a:solidFill>
                  <a:schemeClr val="bg1"/>
                </a:solidFill>
                <a:latin typeface="Menlo Regular"/>
                <a:ea typeface="Menlo Regular"/>
                <a:cs typeface="Menlo Regular"/>
                <a:sym typeface="Menlo Regular"/>
              </a:rPr>
              <a:t>     Length Name</a:t>
            </a:r>
          </a:p>
          <a:p>
            <a:pPr marL="800826" lvl="2" indent="0" defTabSz="914400">
              <a:buNone/>
            </a:pPr>
            <a:r>
              <a:rPr lang="en-US" sz="2400" kern="0" dirty="0">
                <a:solidFill>
                  <a:schemeClr val="bg1"/>
                </a:solidFill>
                <a:latin typeface="Menlo Regular"/>
                <a:ea typeface="Menlo Regular"/>
                <a:cs typeface="Menlo Regular"/>
                <a:sym typeface="Menlo Regular"/>
              </a:rPr>
              <a:t>----                -------------     ------ ----</a:t>
            </a:r>
          </a:p>
          <a:p>
            <a:pPr marL="800826" lvl="2" indent="0" defTabSz="914400">
              <a:buNone/>
            </a:pPr>
            <a:r>
              <a:rPr lang="en-US" sz="2400" kern="0" dirty="0">
                <a:solidFill>
                  <a:schemeClr val="bg1"/>
                </a:solidFill>
                <a:latin typeface="Menlo Regular"/>
                <a:ea typeface="Menlo Regular"/>
                <a:cs typeface="Menlo Regular"/>
                <a:sym typeface="Menlo Regular"/>
              </a:rPr>
              <a:t>d----        </a:t>
            </a:r>
            <a:r>
              <a:rPr lang="en-US" sz="2400" kern="0" dirty="0" smtClean="0">
                <a:solidFill>
                  <a:schemeClr val="bg1"/>
                </a:solidFill>
                <a:latin typeface="Menlo Regular"/>
                <a:ea typeface="Menlo Regular"/>
                <a:cs typeface="Menlo Regular"/>
                <a:sym typeface="Menlo Regular"/>
              </a:rPr>
              <a:t>  </a:t>
            </a:r>
            <a:r>
              <a:rPr lang="en-US" sz="2400" kern="0" dirty="0">
                <a:solidFill>
                  <a:schemeClr val="bg1"/>
                </a:solidFill>
                <a:latin typeface="Menlo Regular"/>
                <a:ea typeface="Menlo Regular"/>
                <a:cs typeface="Menlo Regular"/>
                <a:sym typeface="Menlo Regular"/>
              </a:rPr>
              <a:t>9/16/</a:t>
            </a:r>
            <a:r>
              <a:rPr lang="en-US" sz="2400" kern="0" dirty="0" smtClean="0">
                <a:solidFill>
                  <a:schemeClr val="bg1"/>
                </a:solidFill>
                <a:latin typeface="Menlo Regular"/>
                <a:ea typeface="Menlo Regular"/>
                <a:cs typeface="Menlo Regular"/>
                <a:sym typeface="Menlo Regular"/>
              </a:rPr>
              <a:t>2014  </a:t>
            </a:r>
            <a:r>
              <a:rPr lang="en-US" sz="2400" kern="0" dirty="0" smtClean="0">
                <a:solidFill>
                  <a:schemeClr val="bg1"/>
                </a:solidFill>
                <a:latin typeface="Menlo Regular"/>
                <a:ea typeface="Menlo Regular"/>
                <a:cs typeface="Menlo Regular"/>
                <a:sym typeface="Menlo Regular"/>
              </a:rPr>
              <a:t>3</a:t>
            </a:r>
            <a:r>
              <a:rPr lang="en-US" sz="2400" kern="0" dirty="0">
                <a:solidFill>
                  <a:schemeClr val="bg1"/>
                </a:solidFill>
                <a:latin typeface="Menlo Regular"/>
                <a:ea typeface="Menlo Regular"/>
                <a:cs typeface="Menlo Regular"/>
                <a:sym typeface="Menlo Regular"/>
              </a:rPr>
              <a:t>:07 PM            </a:t>
            </a:r>
            <a:r>
              <a:rPr lang="en-US" sz="2400" kern="0" dirty="0" smtClean="0">
                <a:solidFill>
                  <a:schemeClr val="bg1"/>
                </a:solidFill>
                <a:latin typeface="Menlo Regular"/>
                <a:ea typeface="Menlo Regular"/>
                <a:cs typeface="Menlo Regular"/>
                <a:sym typeface="Menlo Regular"/>
              </a:rPr>
              <a:t>roles</a:t>
            </a: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a:p>
            <a:pPr marL="800826" lvl="2" indent="0" defTabSz="914400">
              <a:buNone/>
            </a:pPr>
            <a:endParaRPr lang="en-US" sz="2400" kern="0" dirty="0">
              <a:solidFill>
                <a:schemeClr val="bg1"/>
              </a:solidFill>
              <a:latin typeface="Menlo Regular"/>
              <a:ea typeface="Menlo Regular"/>
              <a:cs typeface="Menlo Regular"/>
              <a:sym typeface="Menlo Regular"/>
            </a:endParaRPr>
          </a:p>
        </p:txBody>
      </p:sp>
    </p:spTree>
    <p:extLst>
      <p:ext uri="{BB962C8B-B14F-4D97-AF65-F5344CB8AC3E}">
        <p14:creationId xmlns:p14="http://schemas.microsoft.com/office/powerpoint/2010/main" val="3503315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488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49" grpId="0" animBg="1" autoUpdateAnimBg="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352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dirty="0">
                <a:latin typeface="Courier"/>
                <a:ea typeface="Courier"/>
                <a:cs typeface="Courier"/>
                <a:sym typeface="Courier"/>
              </a:rPr>
              <a:t>OPEN IN EDITOR:</a:t>
            </a:r>
          </a:p>
        </p:txBody>
      </p:sp>
      <p:sp>
        <p:nvSpPr>
          <p:cNvPr id="363524" name="Rectangle 3"/>
          <p:cNvSpPr>
            <a:spLocks/>
          </p:cNvSpPr>
          <p:nvPr/>
        </p:nvSpPr>
        <p:spPr bwMode="auto">
          <a:xfrm>
            <a:off x="5185436" y="1600200"/>
            <a:ext cx="971404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roles\</a:t>
            </a:r>
            <a:r>
              <a:rPr lang="en-US" altLang="en-US" sz="3500" dirty="0" err="1">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3525"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7061"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3527" name="Rectangle 6"/>
          <p:cNvSpPr>
            <a:spLocks noGrp="1" noChangeArrowheads="1"/>
          </p:cNvSpPr>
          <p:nvPr>
            <p:ph type="body" idx="1"/>
          </p:nvPr>
        </p:nvSpPr>
        <p:spPr>
          <a:xfrm>
            <a:off x="800275" y="2381250"/>
            <a:ext cx="7023720" cy="5695950"/>
          </a:xfrm>
        </p:spPr>
        <p:txBody>
          <a:bodyPr/>
          <a:lstStyle/>
          <a:p>
            <a:pPr eaLnBrk="1" hangingPunct="1"/>
            <a:r>
              <a:rPr lang="en-US" altLang="en-US" dirty="0" smtClean="0"/>
              <a:t>A Role has a:</a:t>
            </a:r>
          </a:p>
          <a:p>
            <a:pPr lvl="1" eaLnBrk="1" hangingPunct="1"/>
            <a:r>
              <a:rPr lang="en-US" altLang="en-US" dirty="0" smtClean="0"/>
              <a:t>name</a:t>
            </a:r>
          </a:p>
          <a:p>
            <a:pPr lvl="1" eaLnBrk="1" hangingPunct="1"/>
            <a:r>
              <a:rPr lang="en-US" altLang="en-US" dirty="0" smtClean="0"/>
              <a:t>description</a:t>
            </a:r>
          </a:p>
          <a:p>
            <a:pPr lvl="1" eaLnBrk="1" hangingPunct="1"/>
            <a:r>
              <a:rPr lang="en-US" altLang="en-US" dirty="0" err="1" smtClean="0"/>
              <a:t>run_list</a:t>
            </a:r>
            <a:endParaRPr lang="en-US" altLang="en-US" dirty="0" smtClean="0"/>
          </a:p>
        </p:txBody>
      </p:sp>
    </p:spTree>
    <p:extLst>
      <p:ext uri="{BB962C8B-B14F-4D97-AF65-F5344CB8AC3E}">
        <p14:creationId xmlns:p14="http://schemas.microsoft.com/office/powerpoint/2010/main" val="2170346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1"/>
          <p:cNvSpPr>
            <a:spLocks/>
          </p:cNvSpPr>
          <p:nvPr/>
        </p:nvSpPr>
        <p:spPr bwMode="auto">
          <a:xfrm>
            <a:off x="7544537" y="2381249"/>
            <a:ext cx="7925574" cy="6144185"/>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spcBef>
                <a:spcPts val="0"/>
              </a:spcBef>
              <a:buNone/>
            </a:pPr>
            <a:r>
              <a:rPr lang="en-US" sz="3200" dirty="0">
                <a:solidFill>
                  <a:srgbClr val="008000"/>
                </a:solidFill>
                <a:latin typeface="Consolas" panose="020B0609020204030204" pitchFamily="49" charset="0"/>
                <a:cs typeface="Consolas" panose="020B0609020204030204" pitchFamily="49" charset="0"/>
              </a:rPr>
              <a:t>name </a:t>
            </a:r>
            <a:r>
              <a:rPr lang="en-US" sz="3200" dirty="0">
                <a:solidFill>
                  <a:srgbClr val="BA2121"/>
                </a:solidFill>
                <a:latin typeface="Consolas" panose="020B0609020204030204" pitchFamily="49" charset="0"/>
                <a:cs typeface="Consolas" panose="020B0609020204030204" pitchFamily="49" charset="0"/>
              </a:rPr>
              <a:t>"webserver"</a:t>
            </a:r>
          </a:p>
          <a:p>
            <a:pPr>
              <a:spcBef>
                <a:spcPts val="0"/>
              </a:spcBef>
              <a:buNone/>
            </a:pPr>
            <a:r>
              <a:rPr lang="en-US" sz="3200" dirty="0">
                <a:latin typeface="Consolas" panose="020B0609020204030204" pitchFamily="49" charset="0"/>
                <a:cs typeface="Consolas" panose="020B0609020204030204" pitchFamily="49" charset="0"/>
              </a:rPr>
              <a:t>description </a:t>
            </a:r>
            <a:r>
              <a:rPr lang="en-US" sz="3200" dirty="0">
                <a:solidFill>
                  <a:srgbClr val="BA2121"/>
                </a:solidFill>
                <a:latin typeface="Consolas" panose="020B0609020204030204" pitchFamily="49" charset="0"/>
                <a:cs typeface="Consolas" panose="020B0609020204030204" pitchFamily="49" charset="0"/>
              </a:rPr>
              <a:t>"Web Server"</a:t>
            </a:r>
          </a:p>
          <a:p>
            <a:pPr>
              <a:spcBef>
                <a:spcPts val="0"/>
              </a:spcBef>
              <a:buNone/>
            </a:pPr>
            <a:r>
              <a:rPr lang="en-US" sz="3200" dirty="0" err="1">
                <a:latin typeface="Consolas" panose="020B0609020204030204" pitchFamily="49" charset="0"/>
                <a:cs typeface="Consolas" panose="020B0609020204030204" pitchFamily="49" charset="0"/>
              </a:rPr>
              <a:t>run_list</a:t>
            </a: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"recipe[</a:t>
            </a:r>
            <a:r>
              <a:rPr lang="en-US" sz="3200" dirty="0" err="1">
                <a:solidFill>
                  <a:srgbClr val="BA2121"/>
                </a:solidFill>
                <a:latin typeface="Consolas" panose="020B0609020204030204" pitchFamily="49" charset="0"/>
                <a:cs typeface="Consolas" panose="020B0609020204030204" pitchFamily="49" charset="0"/>
              </a:rPr>
              <a:t>iis_demo</a:t>
            </a:r>
            <a:r>
              <a:rPr lang="en-US" sz="3200" dirty="0">
                <a:solidFill>
                  <a:srgbClr val="BA2121"/>
                </a:solidFill>
                <a:latin typeface="Consolas" panose="020B0609020204030204" pitchFamily="49" charset="0"/>
                <a:cs typeface="Consolas" panose="020B0609020204030204" pitchFamily="49" charset="0"/>
              </a:rPr>
              <a:t>]"</a:t>
            </a:r>
          </a:p>
          <a:p>
            <a:pPr>
              <a:spcBef>
                <a:spcPts val="0"/>
              </a:spcBef>
              <a:buNone/>
            </a:pPr>
            <a:r>
              <a:rPr lang="en-US" sz="3200" dirty="0" err="1">
                <a:latin typeface="Consolas" panose="020B0609020204030204" pitchFamily="49" charset="0"/>
                <a:cs typeface="Consolas" panose="020B0609020204030204" pitchFamily="49" charset="0"/>
              </a:rPr>
              <a:t>default_attributes</a:t>
            </a:r>
            <a:r>
              <a:rPr lang="en-US" sz="3200" dirty="0">
                <a:latin typeface="Consolas" panose="020B0609020204030204" pitchFamily="49" charset="0"/>
                <a:cs typeface="Consolas" panose="020B0609020204030204" pitchFamily="49" charset="0"/>
              </a:rPr>
              <a:t>({</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smtClean="0">
                <a:solidFill>
                  <a:srgbClr val="BA2121"/>
                </a:solidFill>
                <a:latin typeface="Consolas" panose="020B0609020204030204" pitchFamily="49" charset="0"/>
                <a:cs typeface="Consolas" panose="020B0609020204030204" pitchFamily="49" charset="0"/>
              </a:rPr>
              <a:t>“</a:t>
            </a:r>
            <a:r>
              <a:rPr lang="en-US" sz="3200" dirty="0" err="1" smtClean="0">
                <a:solidFill>
                  <a:srgbClr val="BA2121"/>
                </a:solidFill>
                <a:latin typeface="Consolas" panose="020B0609020204030204" pitchFamily="49" charset="0"/>
                <a:cs typeface="Consolas" panose="020B0609020204030204" pitchFamily="49" charset="0"/>
              </a:rPr>
              <a:t>iis_demo</a:t>
            </a:r>
            <a:r>
              <a:rPr lang="en-US" sz="3200" dirty="0" smtClean="0">
                <a:solidFill>
                  <a:srgbClr val="BA2121"/>
                </a:solidFill>
                <a:latin typeface="Consolas" panose="020B0609020204030204" pitchFamily="49" charset="0"/>
                <a:cs typeface="Consolas" panose="020B0609020204030204" pitchFamily="49" charset="0"/>
              </a:rPr>
              <a:t>"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"sites"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"admin" </a:t>
            </a:r>
            <a:r>
              <a:rPr lang="en-US" sz="3200" dirty="0">
                <a:solidFill>
                  <a:srgbClr val="666666"/>
                </a:solidFill>
                <a:latin typeface="Consolas" panose="020B0609020204030204" pitchFamily="49" charset="0"/>
                <a:cs typeface="Consolas" panose="020B0609020204030204" pitchFamily="49" charset="0"/>
              </a:rPr>
              <a:t>=&gt; {</a:t>
            </a:r>
          </a:p>
          <a:p>
            <a:pPr>
              <a:spcBef>
                <a:spcPts val="0"/>
              </a:spcBef>
              <a:buNone/>
            </a:pPr>
            <a:r>
              <a:rPr lang="en-US" sz="3200" dirty="0">
                <a:latin typeface="Consolas" panose="020B0609020204030204" pitchFamily="49" charset="0"/>
                <a:cs typeface="Consolas" panose="020B0609020204030204" pitchFamily="49" charset="0"/>
              </a:rPr>
              <a:t>        </a:t>
            </a:r>
            <a:r>
              <a:rPr lang="en-US" sz="3200" dirty="0">
                <a:solidFill>
                  <a:srgbClr val="BA2121"/>
                </a:solidFill>
                <a:latin typeface="Consolas" panose="020B0609020204030204" pitchFamily="49" charset="0"/>
                <a:cs typeface="Consolas" panose="020B0609020204030204" pitchFamily="49" charset="0"/>
              </a:rPr>
              <a:t>"port" </a:t>
            </a:r>
            <a:r>
              <a:rPr lang="en-US" sz="3200" dirty="0">
                <a:solidFill>
                  <a:srgbClr val="666666"/>
                </a:solidFill>
                <a:latin typeface="Consolas" panose="020B0609020204030204" pitchFamily="49" charset="0"/>
                <a:cs typeface="Consolas" panose="020B0609020204030204" pitchFamily="49" charset="0"/>
              </a:rPr>
              <a:t>=&gt; </a:t>
            </a:r>
            <a:r>
              <a:rPr lang="en-US" sz="3200" dirty="0" smtClean="0">
                <a:solidFill>
                  <a:srgbClr val="666666"/>
                </a:solidFill>
                <a:latin typeface="Consolas" panose="020B0609020204030204" pitchFamily="49" charset="0"/>
                <a:cs typeface="Consolas" panose="020B0609020204030204" pitchFamily="49" charset="0"/>
              </a:rPr>
              <a:t>8000</a:t>
            </a:r>
            <a:endParaRPr lang="en-US" sz="3200" dirty="0">
              <a:solidFill>
                <a:srgbClr val="666666"/>
              </a:solidFill>
              <a:latin typeface="Consolas" panose="020B0609020204030204" pitchFamily="49" charset="0"/>
              <a:cs typeface="Consolas" panose="020B0609020204030204" pitchFamily="49" charset="0"/>
            </a:endParaRP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  }</a:t>
            </a:r>
          </a:p>
          <a:p>
            <a:pPr>
              <a:spcBef>
                <a:spcPts val="0"/>
              </a:spcBef>
              <a:buNone/>
            </a:pPr>
            <a:r>
              <a:rPr lang="en-US" sz="3200" dirty="0">
                <a:latin typeface="Consolas" panose="020B0609020204030204" pitchFamily="49" charset="0"/>
                <a:cs typeface="Consolas" panose="020B0609020204030204" pitchFamily="49" charset="0"/>
              </a:rPr>
              <a:t>})</a:t>
            </a:r>
          </a:p>
        </p:txBody>
      </p:sp>
      <p:sp>
        <p:nvSpPr>
          <p:cNvPr id="36454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200" b="1">
                <a:latin typeface="Courier"/>
                <a:ea typeface="Courier"/>
                <a:cs typeface="Courier"/>
                <a:sym typeface="Courier"/>
              </a:rPr>
              <a:t>OPEN IN EDITOR:</a:t>
            </a:r>
          </a:p>
        </p:txBody>
      </p:sp>
      <p:sp>
        <p:nvSpPr>
          <p:cNvPr id="364548" name="Rectangle 3"/>
          <p:cNvSpPr>
            <a:spLocks/>
          </p:cNvSpPr>
          <p:nvPr/>
        </p:nvSpPr>
        <p:spPr bwMode="auto">
          <a:xfrm>
            <a:off x="5048743" y="1600200"/>
            <a:ext cx="1465723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eaLnBrk="1" hangingPunct="1">
              <a:spcBef>
                <a:spcPct val="0"/>
              </a:spcBef>
              <a:buClrTx/>
              <a:buSzTx/>
              <a:buFontTx/>
              <a:buNone/>
            </a:pPr>
            <a:r>
              <a:rPr lang="en-US" altLang="en-US" sz="3500" dirty="0">
                <a:latin typeface="Courier"/>
                <a:ea typeface="Courier"/>
                <a:cs typeface="Courier"/>
                <a:sym typeface="Courier"/>
              </a:rPr>
              <a:t>r</a:t>
            </a:r>
            <a:r>
              <a:rPr lang="en-US" altLang="en-US" sz="3500" dirty="0" smtClean="0">
                <a:latin typeface="Courier"/>
                <a:ea typeface="Courier"/>
                <a:cs typeface="Courier"/>
                <a:sym typeface="Courier"/>
              </a:rPr>
              <a:t>oles\</a:t>
            </a:r>
            <a:r>
              <a:rPr lang="en-US" altLang="en-US" sz="3500" dirty="0" err="1" smtClean="0">
                <a:latin typeface="Courier"/>
                <a:ea typeface="Courier"/>
                <a:cs typeface="Courier"/>
                <a:sym typeface="Courier"/>
              </a:rPr>
              <a:t>webserver.rb</a:t>
            </a:r>
            <a:endParaRPr lang="en-US" altLang="en-US" sz="3500" dirty="0">
              <a:latin typeface="Courier"/>
              <a:ea typeface="Courier"/>
              <a:cs typeface="Courier"/>
              <a:sym typeface="Courier"/>
            </a:endParaRPr>
          </a:p>
        </p:txBody>
      </p:sp>
      <p:sp>
        <p:nvSpPr>
          <p:cNvPr id="364549" name="Rectangle 4"/>
          <p:cNvSpPr>
            <a:spLocks/>
          </p:cNvSpPr>
          <p:nvPr/>
        </p:nvSpPr>
        <p:spPr bwMode="auto">
          <a:xfrm>
            <a:off x="6642749" y="8509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r>
              <a:rPr lang="en-US" altLang="en-US" sz="3200" b="1" dirty="0">
                <a:latin typeface="Courier"/>
                <a:ea typeface="Courier"/>
                <a:cs typeface="Courier"/>
                <a:sym typeface="Courier"/>
              </a:rPr>
              <a:t>SAVE FILE!</a:t>
            </a:r>
          </a:p>
        </p:txBody>
      </p:sp>
      <p:sp>
        <p:nvSpPr>
          <p:cNvPr id="558085" name="Rectangle 5"/>
          <p:cNvSpPr>
            <a:spLocks noGrp="1" noChangeArrowheads="1"/>
          </p:cNvSpPr>
          <p:nvPr>
            <p:ph type="title"/>
          </p:nvPr>
        </p:nvSpPr>
        <p:spPr/>
        <p:txBody>
          <a:bodyPr/>
          <a:lstStyle/>
          <a:p>
            <a:pPr eaLnBrk="1" hangingPunct="1">
              <a:defRPr/>
            </a:pPr>
            <a:r>
              <a:rPr lang="en-US" sz="6600">
                <a:sym typeface="Arial Bold" charset="0"/>
              </a:rPr>
              <a:t>Exercise:  Create the webserver role</a:t>
            </a:r>
          </a:p>
        </p:txBody>
      </p:sp>
      <p:sp>
        <p:nvSpPr>
          <p:cNvPr id="364551" name="Rectangle 6"/>
          <p:cNvSpPr>
            <a:spLocks noGrp="1" noChangeArrowheads="1"/>
          </p:cNvSpPr>
          <p:nvPr>
            <p:ph type="body" idx="1"/>
          </p:nvPr>
        </p:nvSpPr>
        <p:spPr>
          <a:xfrm>
            <a:off x="800274" y="2667001"/>
            <a:ext cx="6414183" cy="5943603"/>
          </a:xfrm>
        </p:spPr>
        <p:txBody>
          <a:bodyPr/>
          <a:lstStyle/>
          <a:p>
            <a:pPr eaLnBrk="1" hangingPunct="1"/>
            <a:r>
              <a:rPr lang="en-US" altLang="en-US" dirty="0" smtClean="0"/>
              <a:t>You can set default node attributes within a role.</a:t>
            </a:r>
          </a:p>
        </p:txBody>
      </p:sp>
      <p:sp>
        <p:nvSpPr>
          <p:cNvPr id="364552" name="Rectangle 7"/>
          <p:cNvSpPr>
            <a:spLocks/>
          </p:cNvSpPr>
          <p:nvPr/>
        </p:nvSpPr>
        <p:spPr bwMode="auto">
          <a:xfrm>
            <a:off x="7671594" y="4038600"/>
            <a:ext cx="5067795" cy="440615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
        <p:nvSpPr>
          <p:cNvPr id="364553" name="Rectangle 8"/>
          <p:cNvSpPr>
            <a:spLocks/>
          </p:cNvSpPr>
          <p:nvPr/>
        </p:nvSpPr>
        <p:spPr bwMode="auto">
          <a:xfrm>
            <a:off x="7696952" y="2514600"/>
            <a:ext cx="6121998" cy="1466850"/>
          </a:xfrm>
          <a:prstGeom prst="rect">
            <a:avLst/>
          </a:prstGeom>
          <a:solidFill>
            <a:srgbClr val="FFFFFF">
              <a:alpha val="59999"/>
            </a:srgbClr>
          </a:solidFill>
          <a:ln>
            <a:noFill/>
          </a:ln>
          <a:extLst>
            <a:ext uri="{91240B29-F687-4f45-9708-019B960494DF}">
              <a14:hiddenLine xmlns:a14="http://schemas.microsoft.com/office/drawing/2010/main" w="50800">
                <a:solidFill>
                  <a:srgbClr val="FF7F00">
                    <a:alpha val="59999"/>
                  </a:srgbClr>
                </a:solidFill>
                <a:miter lim="800000"/>
                <a:headEnd/>
                <a:tailEnd/>
              </a14:hiddenLine>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eaLnBrk="1" hangingPunct="1">
              <a:spcBef>
                <a:spcPct val="0"/>
              </a:spcBef>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2448050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role from file </a:t>
            </a:r>
            <a:r>
              <a:rPr lang="en-US" altLang="en-US" dirty="0" err="1" smtClean="0">
                <a:ea typeface="Courier"/>
                <a:cs typeface="Courier"/>
              </a:rPr>
              <a:t>webserver.rb</a:t>
            </a:r>
            <a:endParaRPr lang="en-US" altLang="en-US" dirty="0" smtClean="0">
              <a:ea typeface="Courier"/>
              <a:cs typeface="Courier"/>
            </a:endParaRPr>
          </a:p>
        </p:txBody>
      </p:sp>
      <p:sp>
        <p:nvSpPr>
          <p:cNvPr id="55910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65572"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mtClean="0">
                <a:ea typeface="Courier"/>
                <a:cs typeface="Courier"/>
              </a:rPr>
              <a:t>Updated Role webserver!</a:t>
            </a:r>
          </a:p>
        </p:txBody>
      </p:sp>
    </p:spTree>
    <p:extLst>
      <p:ext uri="{BB962C8B-B14F-4D97-AF65-F5344CB8AC3E}">
        <p14:creationId xmlns:p14="http://schemas.microsoft.com/office/powerpoint/2010/main" val="39877291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59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5" grpId="0" animBg="1" autoUpdateAnimBg="0"/>
    </p:bld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dirty="0">
                <a:ea typeface="Courier"/>
                <a:cs typeface="Courier"/>
              </a:rPr>
              <a:t>PS\&gt; knife role show webserver</a:t>
            </a:r>
          </a:p>
        </p:txBody>
      </p:sp>
      <p:sp>
        <p:nvSpPr>
          <p:cNvPr id="560130"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defRPr/>
            </a:pP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Exercise: Show the </a:t>
            </a:r>
            <a:r>
              <a:rPr lang="en-US" sz="60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role </a:t>
            </a:r>
            <a:r>
              <a:rPr lang="en-US" sz="60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with knife</a:t>
            </a:r>
          </a:p>
        </p:txBody>
      </p:sp>
      <p:sp>
        <p:nvSpPr>
          <p:cNvPr id="366596" name="Rectangle 3"/>
          <p:cNvSpPr>
            <a:spLocks/>
          </p:cNvSpPr>
          <p:nvPr/>
        </p:nvSpPr>
        <p:spPr bwMode="auto">
          <a:xfrm>
            <a:off x="800178" y="3352800"/>
            <a:ext cx="14657232" cy="5257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800" dirty="0" err="1" smtClean="0">
                <a:ea typeface="Courier"/>
                <a:cs typeface="Courier"/>
              </a:rPr>
              <a:t>chef_type</a:t>
            </a:r>
            <a:r>
              <a:rPr lang="en-US" altLang="en-US" sz="2800" dirty="0" smtClean="0">
                <a:ea typeface="Courier"/>
                <a:cs typeface="Courier"/>
              </a:rPr>
              <a:t>:		role</a:t>
            </a:r>
            <a:endParaRPr lang="en-US" altLang="en-US" sz="2800" dirty="0">
              <a:ea typeface="Courier"/>
              <a:cs typeface="Courier"/>
            </a:endParaRPr>
          </a:p>
          <a:p>
            <a:pPr eaLnBrk="1" hangingPunct="1"/>
            <a:r>
              <a:rPr lang="en-US" altLang="en-US" sz="2800" dirty="0" err="1">
                <a:ea typeface="Courier"/>
                <a:cs typeface="Courier"/>
              </a:rPr>
              <a:t>default_attributes</a:t>
            </a:r>
            <a:r>
              <a:rPr lang="en-US" altLang="en-US" sz="2800" dirty="0">
                <a:ea typeface="Courier"/>
                <a:cs typeface="Courier"/>
              </a:rPr>
              <a:t>:</a:t>
            </a:r>
          </a:p>
          <a:p>
            <a:pPr eaLnBrk="1" hangingPunct="1"/>
            <a:r>
              <a:rPr lang="en-US" altLang="en-US" sz="2800" dirty="0">
                <a:ea typeface="Courier"/>
                <a:cs typeface="Courier"/>
              </a:rPr>
              <a:t>  </a:t>
            </a:r>
            <a:r>
              <a:rPr lang="en-US" altLang="en-US" sz="2800" dirty="0" err="1" smtClean="0">
                <a:ea typeface="Courier"/>
                <a:cs typeface="Courier"/>
              </a:rPr>
              <a:t>iis_demo</a:t>
            </a:r>
            <a:r>
              <a:rPr lang="en-US" altLang="en-US" sz="2800" dirty="0" smtClean="0">
                <a:ea typeface="Courier"/>
                <a:cs typeface="Courier"/>
              </a:rPr>
              <a:t>:</a:t>
            </a:r>
            <a:endParaRPr lang="en-US" altLang="en-US" sz="2800" dirty="0">
              <a:ea typeface="Courier"/>
              <a:cs typeface="Courier"/>
            </a:endParaRPr>
          </a:p>
          <a:p>
            <a:pPr eaLnBrk="1" hangingPunct="1"/>
            <a:r>
              <a:rPr lang="en-US" altLang="en-US" sz="2800" dirty="0">
                <a:ea typeface="Courier"/>
                <a:cs typeface="Courier"/>
              </a:rPr>
              <a:t>    sites:</a:t>
            </a:r>
          </a:p>
          <a:p>
            <a:pPr eaLnBrk="1" hangingPunct="1"/>
            <a:r>
              <a:rPr lang="en-US" altLang="en-US" sz="2800" dirty="0">
                <a:ea typeface="Courier"/>
                <a:cs typeface="Courier"/>
              </a:rPr>
              <a:t>      admin:</a:t>
            </a:r>
          </a:p>
          <a:p>
            <a:pPr eaLnBrk="1" hangingPunct="1"/>
            <a:r>
              <a:rPr lang="en-US" altLang="en-US" sz="2800" dirty="0">
                <a:ea typeface="Courier"/>
                <a:cs typeface="Courier"/>
              </a:rPr>
              <a:t>        port: </a:t>
            </a:r>
            <a:r>
              <a:rPr lang="en-US" altLang="en-US" sz="2800" dirty="0" smtClean="0">
                <a:ea typeface="Courier"/>
                <a:cs typeface="Courier"/>
              </a:rPr>
              <a:t>8000</a:t>
            </a:r>
            <a:endParaRPr lang="en-US" altLang="en-US" sz="2800" dirty="0">
              <a:ea typeface="Courier"/>
              <a:cs typeface="Courier"/>
            </a:endParaRPr>
          </a:p>
          <a:p>
            <a:pPr eaLnBrk="1" hangingPunct="1"/>
            <a:r>
              <a:rPr lang="en-US" altLang="en-US" sz="2800" dirty="0">
                <a:ea typeface="Courier"/>
                <a:cs typeface="Courier"/>
              </a:rPr>
              <a:t>description</a:t>
            </a:r>
            <a:r>
              <a:rPr lang="en-US" altLang="en-US" sz="2800" dirty="0" smtClean="0">
                <a:ea typeface="Courier"/>
                <a:cs typeface="Courier"/>
              </a:rPr>
              <a:t>:		 Web </a:t>
            </a:r>
            <a:r>
              <a:rPr lang="en-US" altLang="en-US" sz="2800" dirty="0">
                <a:ea typeface="Courier"/>
                <a:cs typeface="Courier"/>
              </a:rPr>
              <a:t>Server</a:t>
            </a:r>
          </a:p>
          <a:p>
            <a:pPr eaLnBrk="1" hangingPunct="1"/>
            <a:r>
              <a:rPr lang="en-US" altLang="en-US" sz="2800" dirty="0" err="1">
                <a:ea typeface="Courier"/>
                <a:cs typeface="Courier"/>
              </a:rPr>
              <a:t>env_run_lists</a:t>
            </a:r>
            <a:r>
              <a:rPr lang="en-US" altLang="en-US" sz="2800" dirty="0">
                <a:ea typeface="Courier"/>
                <a:cs typeface="Courier"/>
              </a:rPr>
              <a:t>:</a:t>
            </a:r>
          </a:p>
          <a:p>
            <a:pPr eaLnBrk="1" hangingPunct="1"/>
            <a:r>
              <a:rPr lang="en-US" altLang="en-US" sz="2800" dirty="0" err="1">
                <a:ea typeface="Courier"/>
                <a:cs typeface="Courier"/>
              </a:rPr>
              <a:t>json_class</a:t>
            </a:r>
            <a:r>
              <a:rPr lang="en-US" altLang="en-US" sz="2800" dirty="0" smtClean="0">
                <a:ea typeface="Courier"/>
                <a:cs typeface="Courier"/>
              </a:rPr>
              <a:t>:		Chef</a:t>
            </a:r>
            <a:r>
              <a:rPr lang="en-US" altLang="en-US" sz="2800" dirty="0">
                <a:ea typeface="Courier"/>
                <a:cs typeface="Courier"/>
              </a:rPr>
              <a:t>::Role</a:t>
            </a:r>
          </a:p>
          <a:p>
            <a:pPr eaLnBrk="1" hangingPunct="1"/>
            <a:r>
              <a:rPr lang="en-US" altLang="en-US" sz="2800" dirty="0">
                <a:ea typeface="Courier"/>
                <a:cs typeface="Courier"/>
              </a:rPr>
              <a:t>name</a:t>
            </a:r>
            <a:r>
              <a:rPr lang="en-US" altLang="en-US" sz="2800" dirty="0" smtClean="0">
                <a:ea typeface="Courier"/>
                <a:cs typeface="Courier"/>
              </a:rPr>
              <a:t>:			webserver</a:t>
            </a:r>
            <a:endParaRPr lang="en-US" altLang="en-US" sz="2800" dirty="0">
              <a:ea typeface="Courier"/>
              <a:cs typeface="Courier"/>
            </a:endParaRPr>
          </a:p>
          <a:p>
            <a:pPr eaLnBrk="1" hangingPunct="1"/>
            <a:r>
              <a:rPr lang="en-US" altLang="en-US" sz="2800" dirty="0" err="1">
                <a:ea typeface="Courier"/>
                <a:cs typeface="Courier"/>
              </a:rPr>
              <a:t>override_attributes</a:t>
            </a:r>
            <a:r>
              <a:rPr lang="en-US" altLang="en-US" sz="2800" dirty="0">
                <a:ea typeface="Courier"/>
                <a:cs typeface="Courier"/>
              </a:rPr>
              <a:t>:</a:t>
            </a:r>
          </a:p>
          <a:p>
            <a:pPr eaLnBrk="1" hangingPunct="1"/>
            <a:r>
              <a:rPr lang="en-US" altLang="en-US" sz="2800" dirty="0" err="1" smtClean="0">
                <a:ea typeface="Courier"/>
                <a:cs typeface="Courier"/>
              </a:rPr>
              <a:t>run_list</a:t>
            </a:r>
            <a:r>
              <a:rPr lang="en-US" altLang="en-US" sz="2800" dirty="0" smtClean="0">
                <a:ea typeface="Courier"/>
                <a:cs typeface="Courier"/>
              </a:rPr>
              <a:t>:			recipe[</a:t>
            </a:r>
            <a:r>
              <a:rPr lang="en-US" altLang="en-US" sz="2800" dirty="0" err="1" smtClean="0">
                <a:ea typeface="Courier"/>
                <a:cs typeface="Courier"/>
              </a:rPr>
              <a:t>iis_demo</a:t>
            </a:r>
            <a:r>
              <a:rPr lang="en-US" altLang="en-US" sz="2800" dirty="0">
                <a:ea typeface="Courier"/>
                <a:cs typeface="Courier"/>
              </a:rPr>
              <a:t>]</a:t>
            </a:r>
          </a:p>
        </p:txBody>
      </p:sp>
    </p:spTree>
    <p:extLst>
      <p:ext uri="{BB962C8B-B14F-4D97-AF65-F5344CB8AC3E}">
        <p14:creationId xmlns:p14="http://schemas.microsoft.com/office/powerpoint/2010/main" val="30971974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0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29" grpId="0" animBg="1" autoUpdateAnimBg="0"/>
    </p:bld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Rectangle 1"/>
          <p:cNvSpPr>
            <a:spLocks/>
          </p:cNvSpPr>
          <p:nvPr/>
        </p:nvSpPr>
        <p:spPr bwMode="auto">
          <a:xfrm>
            <a:off x="812879" y="1930400"/>
            <a:ext cx="14657232" cy="1066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200" dirty="0" smtClean="0">
                <a:ea typeface="Courier"/>
                <a:cs typeface="Courier"/>
              </a:rPr>
              <a:t>PS\&gt; </a:t>
            </a:r>
            <a:r>
              <a:rPr lang="en-US" altLang="en-US" sz="3200" dirty="0">
                <a:ea typeface="Courier"/>
                <a:cs typeface="Courier"/>
              </a:rPr>
              <a:t>knife search role '</a:t>
            </a:r>
            <a:r>
              <a:rPr lang="en-US" altLang="en-US" sz="3200" dirty="0" err="1">
                <a:ea typeface="Courier"/>
                <a:cs typeface="Courier"/>
              </a:rPr>
              <a:t>run_list:recipe</a:t>
            </a:r>
            <a:r>
              <a:rPr lang="en-US" altLang="en-US" sz="3200" dirty="0">
                <a:ea typeface="Courier"/>
                <a:cs typeface="Courier"/>
              </a:rPr>
              <a:t>\</a:t>
            </a:r>
            <a:r>
              <a:rPr lang="en-US" altLang="en-US" sz="3200" dirty="0" smtClean="0">
                <a:ea typeface="Courier"/>
                <a:cs typeface="Courier"/>
              </a:rPr>
              <a:t>[</a:t>
            </a:r>
            <a:r>
              <a:rPr lang="en-US" altLang="en-US" sz="3200" dirty="0" err="1" smtClean="0">
                <a:ea typeface="Courier"/>
                <a:cs typeface="Courier"/>
              </a:rPr>
              <a:t>iis_demo</a:t>
            </a:r>
            <a:r>
              <a:rPr lang="en-US" altLang="en-US" sz="3200" dirty="0" smtClean="0">
                <a:ea typeface="Courier"/>
                <a:cs typeface="Courier"/>
              </a:rPr>
              <a:t>\</a:t>
            </a:r>
            <a:r>
              <a:rPr lang="en-US" altLang="en-US" sz="3200" dirty="0">
                <a:ea typeface="Courier"/>
                <a:cs typeface="Courier"/>
              </a:rPr>
              <a:t>]'</a:t>
            </a:r>
          </a:p>
        </p:txBody>
      </p:sp>
      <p:sp>
        <p:nvSpPr>
          <p:cNvPr id="561154" name="Rectangle 2"/>
          <p:cNvSpPr>
            <a:spLocks noGrp="1" noChangeArrowheads="1"/>
          </p:cNvSpPr>
          <p:nvPr>
            <p:ph type="title"/>
          </p:nvPr>
        </p:nvSpPr>
        <p:spPr/>
        <p:txBody>
          <a:bodyPr/>
          <a:lstStyle/>
          <a:p>
            <a:pPr eaLnBrk="1" hangingPunct="1">
              <a:defRPr/>
            </a:pPr>
            <a:r>
              <a:rPr lang="en-US" sz="3500" dirty="0">
                <a:sym typeface="Arial Bold" charset="0"/>
              </a:rPr>
              <a:t>Exercise: Search for the roles that have recipe</a:t>
            </a:r>
            <a:r>
              <a:rPr lang="en-US" sz="3500" dirty="0" smtClean="0">
                <a:sym typeface="Arial Bold" charset="0"/>
              </a:rPr>
              <a:t>[</a:t>
            </a:r>
            <a:r>
              <a:rPr lang="en-US" sz="3500" dirty="0" err="1" smtClean="0">
                <a:sym typeface="Arial Bold" charset="0"/>
              </a:rPr>
              <a:t>iis_demo</a:t>
            </a:r>
            <a:r>
              <a:rPr lang="en-US" sz="3500" dirty="0" smtClean="0">
                <a:sym typeface="Arial Bold" charset="0"/>
              </a:rPr>
              <a:t>] </a:t>
            </a:r>
            <a:r>
              <a:rPr lang="en-US" sz="3500" dirty="0">
                <a:sym typeface="Arial Bold" charset="0"/>
              </a:rPr>
              <a:t>in their run list</a:t>
            </a:r>
          </a:p>
        </p:txBody>
      </p:sp>
      <p:sp>
        <p:nvSpPr>
          <p:cNvPr id="367620" name="Rectangle 3"/>
          <p:cNvSpPr>
            <a:spLocks/>
          </p:cNvSpPr>
          <p:nvPr/>
        </p:nvSpPr>
        <p:spPr bwMode="auto">
          <a:xfrm>
            <a:off x="800178" y="3644900"/>
            <a:ext cx="14657232" cy="5194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2400" dirty="0">
                <a:ea typeface="Courier"/>
                <a:cs typeface="Courier"/>
              </a:rPr>
              <a:t>1 items found</a:t>
            </a:r>
          </a:p>
          <a:p>
            <a:pPr eaLnBrk="1" hangingPunct="1"/>
            <a:endParaRPr lang="en-US" altLang="en-US" sz="2400" dirty="0">
              <a:ea typeface="Courier"/>
              <a:cs typeface="Courier"/>
            </a:endParaRPr>
          </a:p>
          <a:p>
            <a:pPr eaLnBrk="1" hangingPunct="1"/>
            <a:r>
              <a:rPr lang="en-US" altLang="en-US" sz="2400" dirty="0" err="1">
                <a:ea typeface="Courier"/>
                <a:cs typeface="Courier"/>
              </a:rPr>
              <a:t>chef_type</a:t>
            </a:r>
            <a:r>
              <a:rPr lang="en-US" altLang="en-US" sz="2400" dirty="0" smtClean="0">
                <a:ea typeface="Courier"/>
                <a:cs typeface="Courier"/>
              </a:rPr>
              <a:t>:		role</a:t>
            </a:r>
            <a:endParaRPr lang="en-US" altLang="en-US" sz="2400" dirty="0">
              <a:ea typeface="Courier"/>
              <a:cs typeface="Courier"/>
            </a:endParaRPr>
          </a:p>
          <a:p>
            <a:pPr eaLnBrk="1" hangingPunct="1"/>
            <a:r>
              <a:rPr lang="en-US" altLang="en-US" sz="2400" dirty="0" err="1">
                <a:ea typeface="Courier"/>
                <a:cs typeface="Courier"/>
              </a:rPr>
              <a:t>default_attributes</a:t>
            </a:r>
            <a:r>
              <a:rPr lang="en-US" altLang="en-US" sz="2400" dirty="0">
                <a:ea typeface="Courier"/>
                <a:cs typeface="Courier"/>
              </a:rPr>
              <a:t>:</a:t>
            </a:r>
          </a:p>
          <a:p>
            <a:pPr eaLnBrk="1" hangingPunct="1"/>
            <a:r>
              <a:rPr lang="en-US" altLang="en-US" sz="2400" dirty="0">
                <a:ea typeface="Courier"/>
                <a:cs typeface="Courier"/>
              </a:rPr>
              <a:t>  </a:t>
            </a:r>
            <a:r>
              <a:rPr lang="en-US" altLang="en-US" sz="2400" dirty="0" err="1" smtClean="0">
                <a:ea typeface="Courier"/>
                <a:cs typeface="Courier"/>
              </a:rPr>
              <a:t>iis_demo</a:t>
            </a:r>
            <a:r>
              <a:rPr lang="en-US" altLang="en-US" sz="2400" dirty="0" smtClean="0">
                <a:ea typeface="Courier"/>
                <a:cs typeface="Courier"/>
              </a:rPr>
              <a:t>:</a:t>
            </a:r>
            <a:endParaRPr lang="en-US" altLang="en-US" sz="2400" dirty="0">
              <a:ea typeface="Courier"/>
              <a:cs typeface="Courier"/>
            </a:endParaRPr>
          </a:p>
          <a:p>
            <a:pPr eaLnBrk="1" hangingPunct="1"/>
            <a:r>
              <a:rPr lang="en-US" altLang="en-US" sz="2400" dirty="0">
                <a:ea typeface="Courier"/>
                <a:cs typeface="Courier"/>
              </a:rPr>
              <a:t>    sites:</a:t>
            </a:r>
          </a:p>
          <a:p>
            <a:pPr eaLnBrk="1" hangingPunct="1"/>
            <a:r>
              <a:rPr lang="en-US" altLang="en-US" sz="2400" dirty="0">
                <a:ea typeface="Courier"/>
                <a:cs typeface="Courier"/>
              </a:rPr>
              <a:t>      admin:</a:t>
            </a:r>
          </a:p>
          <a:p>
            <a:pPr eaLnBrk="1" hangingPunct="1"/>
            <a:r>
              <a:rPr lang="en-US" altLang="en-US" sz="2400" dirty="0">
                <a:ea typeface="Courier"/>
                <a:cs typeface="Courier"/>
              </a:rPr>
              <a:t>        port: </a:t>
            </a:r>
            <a:r>
              <a:rPr lang="en-US" altLang="en-US" sz="2400" dirty="0" smtClean="0">
                <a:ea typeface="Courier"/>
                <a:cs typeface="Courier"/>
              </a:rPr>
              <a:t>8000</a:t>
            </a:r>
            <a:endParaRPr lang="en-US" altLang="en-US" sz="2400" dirty="0">
              <a:ea typeface="Courier"/>
              <a:cs typeface="Courier"/>
            </a:endParaRPr>
          </a:p>
          <a:p>
            <a:pPr eaLnBrk="1" hangingPunct="1"/>
            <a:r>
              <a:rPr lang="en-US" altLang="en-US" sz="2400" dirty="0">
                <a:ea typeface="Courier"/>
                <a:cs typeface="Courier"/>
              </a:rPr>
              <a:t>description</a:t>
            </a:r>
            <a:r>
              <a:rPr lang="en-US" altLang="en-US" sz="2400" dirty="0" smtClean="0">
                <a:ea typeface="Courier"/>
                <a:cs typeface="Courier"/>
              </a:rPr>
              <a:t>:	Web </a:t>
            </a:r>
            <a:r>
              <a:rPr lang="en-US" altLang="en-US" sz="2400" dirty="0">
                <a:ea typeface="Courier"/>
                <a:cs typeface="Courier"/>
              </a:rPr>
              <a:t>Server</a:t>
            </a:r>
          </a:p>
          <a:p>
            <a:pPr eaLnBrk="1" hangingPunct="1"/>
            <a:r>
              <a:rPr lang="en-US" altLang="en-US" sz="2400" dirty="0" err="1">
                <a:ea typeface="Courier"/>
                <a:cs typeface="Courier"/>
              </a:rPr>
              <a:t>env_run_lists</a:t>
            </a:r>
            <a:r>
              <a:rPr lang="en-US" altLang="en-US" sz="2400" dirty="0">
                <a:ea typeface="Courier"/>
                <a:cs typeface="Courier"/>
              </a:rPr>
              <a:t>:</a:t>
            </a:r>
          </a:p>
          <a:p>
            <a:pPr eaLnBrk="1" hangingPunct="1"/>
            <a:r>
              <a:rPr lang="en-US" altLang="en-US" sz="2400" dirty="0" err="1">
                <a:ea typeface="Courier"/>
                <a:cs typeface="Courier"/>
              </a:rPr>
              <a:t>json_class</a:t>
            </a:r>
            <a:r>
              <a:rPr lang="en-US" altLang="en-US" sz="2400" dirty="0" smtClean="0">
                <a:ea typeface="Courier"/>
                <a:cs typeface="Courier"/>
              </a:rPr>
              <a:t>:	Chef</a:t>
            </a:r>
            <a:r>
              <a:rPr lang="en-US" altLang="en-US" sz="2400" dirty="0">
                <a:ea typeface="Courier"/>
                <a:cs typeface="Courier"/>
              </a:rPr>
              <a:t>::Role</a:t>
            </a:r>
          </a:p>
          <a:p>
            <a:pPr eaLnBrk="1" hangingPunct="1"/>
            <a:r>
              <a:rPr lang="en-US" altLang="en-US" sz="2400" dirty="0">
                <a:ea typeface="Courier"/>
                <a:cs typeface="Courier"/>
              </a:rPr>
              <a:t>name</a:t>
            </a:r>
            <a:r>
              <a:rPr lang="en-US" altLang="en-US" sz="2400" dirty="0" smtClean="0">
                <a:ea typeface="Courier"/>
                <a:cs typeface="Courier"/>
              </a:rPr>
              <a:t>:		webserver</a:t>
            </a:r>
            <a:endParaRPr lang="en-US" altLang="en-US" sz="2400" dirty="0">
              <a:ea typeface="Courier"/>
              <a:cs typeface="Courier"/>
            </a:endParaRPr>
          </a:p>
          <a:p>
            <a:pPr eaLnBrk="1" hangingPunct="1"/>
            <a:r>
              <a:rPr lang="en-US" altLang="en-US" sz="2400" dirty="0" err="1">
                <a:ea typeface="Courier"/>
                <a:cs typeface="Courier"/>
              </a:rPr>
              <a:t>override_attributes</a:t>
            </a:r>
            <a:r>
              <a:rPr lang="en-US" altLang="en-US" sz="2400" dirty="0">
                <a:ea typeface="Courier"/>
                <a:cs typeface="Courier"/>
              </a:rPr>
              <a:t>:</a:t>
            </a:r>
          </a:p>
          <a:p>
            <a:pPr eaLnBrk="1" hangingPunct="1"/>
            <a:r>
              <a:rPr lang="en-US" altLang="en-US" sz="2400" dirty="0" err="1">
                <a:ea typeface="Courier"/>
                <a:cs typeface="Courier"/>
              </a:rPr>
              <a:t>run_list</a:t>
            </a:r>
            <a:r>
              <a:rPr lang="en-US" altLang="en-US" sz="2400" dirty="0" smtClean="0">
                <a:ea typeface="Courier"/>
                <a:cs typeface="Courier"/>
              </a:rPr>
              <a:t>:		recipe[</a:t>
            </a:r>
            <a:r>
              <a:rPr lang="en-US" altLang="en-US" sz="2400" dirty="0" err="1" smtClean="0">
                <a:ea typeface="Courier"/>
                <a:cs typeface="Courier"/>
              </a:rPr>
              <a:t>iis_demo</a:t>
            </a:r>
            <a:r>
              <a:rPr lang="en-US" altLang="en-US" sz="2400" dirty="0">
                <a:ea typeface="Courier"/>
                <a:cs typeface="Courier"/>
              </a:rPr>
              <a:t>]</a:t>
            </a:r>
          </a:p>
        </p:txBody>
      </p:sp>
    </p:spTree>
    <p:extLst>
      <p:ext uri="{BB962C8B-B14F-4D97-AF65-F5344CB8AC3E}">
        <p14:creationId xmlns:p14="http://schemas.microsoft.com/office/powerpoint/2010/main" val="2805967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61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3" grpId="0" animBg="1" autoUpdateAnimBg="0"/>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016711" y="1536731"/>
            <a:ext cx="7112000" cy="7340600"/>
          </a:xfrm>
          <a:prstGeom prst="rect">
            <a:avLst/>
          </a:prstGeom>
        </p:spPr>
      </p:pic>
      <p:sp>
        <p:nvSpPr>
          <p:cNvPr id="2" name="Title 1"/>
          <p:cNvSpPr>
            <a:spLocks noGrp="1"/>
          </p:cNvSpPr>
          <p:nvPr>
            <p:ph type="title"/>
          </p:nvPr>
        </p:nvSpPr>
        <p:spPr/>
        <p:txBody>
          <a:bodyPr/>
          <a:lstStyle/>
          <a:p>
            <a:r>
              <a:rPr lang="en-US" sz="4800" b="1" dirty="0"/>
              <a:t>Exercise: Replace recipe</a:t>
            </a:r>
            <a:r>
              <a:rPr lang="en-US" sz="4800" b="1" dirty="0" smtClean="0"/>
              <a:t>[</a:t>
            </a:r>
            <a:r>
              <a:rPr lang="en-US" sz="4800" b="1" dirty="0" err="1" smtClean="0"/>
              <a:t>iis_demo</a:t>
            </a:r>
            <a:r>
              <a:rPr lang="en-US" sz="4800" b="1" dirty="0" smtClean="0"/>
              <a:t>] </a:t>
            </a:r>
            <a:r>
              <a:rPr lang="en-US" sz="4800" b="1" dirty="0"/>
              <a:t>with role[webserver] in run list</a:t>
            </a:r>
            <a:endParaRPr lang="en-US" sz="4800" dirty="0"/>
          </a:p>
        </p:txBody>
      </p:sp>
      <p:sp>
        <p:nvSpPr>
          <p:cNvPr id="3" name="Content Placeholder 2"/>
          <p:cNvSpPr>
            <a:spLocks noGrp="1"/>
          </p:cNvSpPr>
          <p:nvPr>
            <p:ph idx="1"/>
          </p:nvPr>
        </p:nvSpPr>
        <p:spPr>
          <a:xfrm>
            <a:off x="800178" y="1879600"/>
            <a:ext cx="7557216" cy="6731000"/>
          </a:xfrm>
        </p:spPr>
        <p:txBody>
          <a:bodyPr/>
          <a:lstStyle/>
          <a:p>
            <a:r>
              <a:rPr lang="en-US" sz="3600" dirty="0"/>
              <a:t>Click the ‘Nodes’ tab then select node ‘node1’</a:t>
            </a:r>
          </a:p>
          <a:p>
            <a:r>
              <a:rPr lang="en-US" sz="3600" dirty="0"/>
              <a:t>Click ‘Edit Run List’ from left navigation bar</a:t>
            </a:r>
          </a:p>
          <a:p>
            <a:r>
              <a:rPr lang="en-US" sz="3600" dirty="0"/>
              <a:t>Drag </a:t>
            </a:r>
            <a:r>
              <a:rPr lang="en-US" sz="3600" dirty="0" smtClean="0"/>
              <a:t>‘</a:t>
            </a:r>
            <a:r>
              <a:rPr lang="en-US" sz="3600" dirty="0" err="1" smtClean="0"/>
              <a:t>iis_demo</a:t>
            </a:r>
            <a:r>
              <a:rPr lang="en-US" sz="3600" dirty="0" smtClean="0"/>
              <a:t>’ </a:t>
            </a:r>
            <a:r>
              <a:rPr lang="en-US" sz="3600" dirty="0"/>
              <a:t>over from ‘Current Run List’ to ‘Available Recipes’ </a:t>
            </a:r>
          </a:p>
          <a:p>
            <a:r>
              <a:rPr lang="en-US" sz="3600" dirty="0"/>
              <a:t>Drag ‘webserver’ over from ‘Available Roles’ to the top of ‘Current Run List’ </a:t>
            </a:r>
          </a:p>
          <a:p>
            <a:r>
              <a:rPr lang="en-US" sz="3600" dirty="0"/>
              <a:t>Click ‘Save Run List’</a:t>
            </a:r>
          </a:p>
        </p:txBody>
      </p:sp>
      <p:sp>
        <p:nvSpPr>
          <p:cNvPr id="4" name="TextBox 3"/>
          <p:cNvSpPr txBox="1"/>
          <p:nvPr/>
        </p:nvSpPr>
        <p:spPr>
          <a:xfrm>
            <a:off x="12762479" y="-999231"/>
            <a:ext cx="184666"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76110736"/>
      </p:ext>
    </p:extLst>
  </p:cSld>
  <p:clrMapOvr>
    <a:masterClrMapping/>
  </p:clrMapOvr>
  <p:transition xmlns:p14="http://schemas.microsoft.com/office/powerpoint/2010/mai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
        <p:nvSpPr>
          <p:cNvPr id="56422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6966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1800" dirty="0">
                <a:ea typeface="Courier"/>
                <a:cs typeface="Courier"/>
              </a:rPr>
              <a:t>Starting Chef Client, version 11.16.0</a:t>
            </a:r>
          </a:p>
          <a:p>
            <a:pPr defTabSz="914400" eaLnBrk="1" fontAlgn="base" hangingPunct="1">
              <a:spcBef>
                <a:spcPct val="0"/>
              </a:spcBef>
              <a:spcAft>
                <a:spcPct val="0"/>
              </a:spcAft>
            </a:pPr>
            <a:r>
              <a:rPr lang="en-US" altLang="en-US" sz="1800" dirty="0">
                <a:ea typeface="Courier"/>
                <a:cs typeface="Courier"/>
              </a:rPr>
              <a:t>[2014-09-16T02:35:31-07:00] INFO: *** Chef 11.16.0 ***</a:t>
            </a:r>
          </a:p>
          <a:p>
            <a:pPr defTabSz="914400" eaLnBrk="1" fontAlgn="base" hangingPunct="1">
              <a:spcBef>
                <a:spcPct val="0"/>
              </a:spcBef>
              <a:spcAft>
                <a:spcPct val="0"/>
              </a:spcAft>
            </a:pPr>
            <a:r>
              <a:rPr lang="en-US" altLang="en-US" sz="1800" dirty="0">
                <a:ea typeface="Courier"/>
                <a:cs typeface="Courier"/>
              </a:rPr>
              <a:t>[2014-09-16T02:35:31-07:00] INFO: Chef-client </a:t>
            </a:r>
            <a:r>
              <a:rPr lang="en-US" altLang="en-US" sz="1800" dirty="0" err="1">
                <a:ea typeface="Courier"/>
                <a:cs typeface="Courier"/>
              </a:rPr>
              <a:t>pid</a:t>
            </a:r>
            <a:r>
              <a:rPr lang="en-US" altLang="en-US" sz="1800" dirty="0">
                <a:ea typeface="Courier"/>
                <a:cs typeface="Courier"/>
              </a:rPr>
              <a:t>: 2792</a:t>
            </a:r>
          </a:p>
          <a:p>
            <a:pPr defTabSz="914400" eaLnBrk="1" fontAlgn="base" hangingPunct="1">
              <a:spcBef>
                <a:spcPct val="0"/>
              </a:spcBef>
              <a:spcAft>
                <a:spcPct val="0"/>
              </a:spcAft>
            </a:pPr>
            <a:r>
              <a:rPr lang="en-US" altLang="en-US" sz="1800" dirty="0">
                <a:ea typeface="Courier"/>
                <a:cs typeface="Courier"/>
              </a:rPr>
              <a:t>[2014-09-16T02:35:46-07:00] INFO: Run List is [role[webserver], recipe[hosts], recipe[users]]</a:t>
            </a:r>
          </a:p>
          <a:p>
            <a:pPr defTabSz="914400" eaLnBrk="1" fontAlgn="base" hangingPunct="1">
              <a:spcBef>
                <a:spcPct val="0"/>
              </a:spcBef>
              <a:spcAft>
                <a:spcPct val="0"/>
              </a:spcAft>
            </a:pPr>
            <a:r>
              <a:rPr lang="en-US" altLang="en-US" sz="1800" dirty="0">
                <a:ea typeface="Courier"/>
                <a:cs typeface="Courier"/>
              </a:rPr>
              <a:t>[2014-09-16T02:35:46-07:00] INFO: Run List expands to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[2014-09-16T02:35:46-07:00] INFO: Starting Chef Run for node1</a:t>
            </a:r>
          </a:p>
          <a:p>
            <a:pPr defTabSz="914400" eaLnBrk="1" fontAlgn="base" hangingPunct="1">
              <a:spcBef>
                <a:spcPct val="0"/>
              </a:spcBef>
              <a:spcAft>
                <a:spcPct val="0"/>
              </a:spcAft>
            </a:pPr>
            <a:r>
              <a:rPr lang="en-US" altLang="en-US" sz="1800" dirty="0">
                <a:ea typeface="Courier"/>
                <a:cs typeface="Courier"/>
              </a:rPr>
              <a:t>[2014-09-16T02:35:46-07:00] INFO: Running start handlers</a:t>
            </a:r>
          </a:p>
          <a:p>
            <a:pPr defTabSz="914400" eaLnBrk="1" fontAlgn="base" hangingPunct="1">
              <a:spcBef>
                <a:spcPct val="0"/>
              </a:spcBef>
              <a:spcAft>
                <a:spcPct val="0"/>
              </a:spcAft>
            </a:pPr>
            <a:r>
              <a:rPr lang="en-US" altLang="en-US" sz="1800" dirty="0">
                <a:ea typeface="Courier"/>
                <a:cs typeface="Courier"/>
              </a:rPr>
              <a:t>[2014-09-16T02:35:46-07:00] INFO: Start handlers complete.</a:t>
            </a:r>
          </a:p>
          <a:p>
            <a:pPr defTabSz="914400" eaLnBrk="1" fontAlgn="base" hangingPunct="1">
              <a:spcBef>
                <a:spcPct val="0"/>
              </a:spcBef>
              <a:spcAft>
                <a:spcPct val="0"/>
              </a:spcAft>
            </a:pPr>
            <a:r>
              <a:rPr lang="en-US" altLang="en-US" sz="1800" dirty="0">
                <a:ea typeface="Courier"/>
                <a:cs typeface="Courier"/>
              </a:rPr>
              <a:t>resolving cookbooks for run list: ["</a:t>
            </a:r>
            <a:r>
              <a:rPr lang="en-US" altLang="en-US" sz="1800" dirty="0" err="1">
                <a:ea typeface="Courier"/>
                <a:cs typeface="Courier"/>
              </a:rPr>
              <a:t>iis_demo</a:t>
            </a:r>
            <a:r>
              <a:rPr lang="en-US" altLang="en-US" sz="1800" dirty="0">
                <a:ea typeface="Courier"/>
                <a:cs typeface="Courier"/>
              </a:rPr>
              <a:t>", "hosts", "users"]</a:t>
            </a:r>
          </a:p>
          <a:p>
            <a:pPr defTabSz="914400" eaLnBrk="1" fontAlgn="base" hangingPunct="1">
              <a:spcBef>
                <a:spcPct val="0"/>
              </a:spcBef>
              <a:spcAft>
                <a:spcPct val="0"/>
              </a:spcAft>
            </a:pPr>
            <a:r>
              <a:rPr lang="en-US" altLang="en-US" sz="1800" dirty="0">
                <a:ea typeface="Courier"/>
                <a:cs typeface="Courier"/>
              </a:rPr>
              <a:t>[2014-09-16T02:35:47-07:00] INFO: Loading cookbooks [iis_demo@0.2.0, hosts@0.1.0, datacenter@0.1.0, users@0.1.0]</a:t>
            </a:r>
          </a:p>
          <a:p>
            <a:pPr defTabSz="914400" eaLnBrk="1" fontAlgn="base" hangingPunct="1">
              <a:spcBef>
                <a:spcPct val="0"/>
              </a:spcBef>
              <a:spcAft>
                <a:spcPct val="0"/>
              </a:spcAft>
            </a:pPr>
            <a:r>
              <a:rPr lang="en-US" altLang="en-US" sz="1800" dirty="0">
                <a:ea typeface="Courier"/>
                <a:cs typeface="Courier"/>
              </a:rPr>
              <a:t>Synchronizing Cookbooks:</a:t>
            </a:r>
          </a:p>
          <a:p>
            <a:pPr defTabSz="914400" eaLnBrk="1" fontAlgn="base" hangingPunct="1">
              <a:spcBef>
                <a:spcPct val="0"/>
              </a:spcBef>
              <a:spcAft>
                <a:spcPct val="0"/>
              </a:spcAft>
            </a:pPr>
            <a:r>
              <a:rPr lang="en-US" altLang="en-US" sz="1800" dirty="0">
                <a:ea typeface="Courier"/>
                <a:cs typeface="Courier"/>
              </a:rPr>
              <a:t>  - </a:t>
            </a:r>
            <a:r>
              <a:rPr lang="en-US" altLang="en-US" sz="1800" dirty="0" err="1">
                <a:ea typeface="Courier"/>
                <a:cs typeface="Courier"/>
              </a:rPr>
              <a:t>iis_demo</a:t>
            </a:r>
            <a:endParaRPr lang="en-US" altLang="en-US" sz="1800" dirty="0">
              <a:ea typeface="Courier"/>
              <a:cs typeface="Courier"/>
            </a:endParaRPr>
          </a:p>
          <a:p>
            <a:pPr defTabSz="914400" eaLnBrk="1" fontAlgn="base" hangingPunct="1">
              <a:spcBef>
                <a:spcPct val="0"/>
              </a:spcBef>
              <a:spcAft>
                <a:spcPct val="0"/>
              </a:spcAft>
            </a:pPr>
            <a:r>
              <a:rPr lang="en-US" altLang="en-US" sz="1800" dirty="0">
                <a:ea typeface="Courier"/>
                <a:cs typeface="Courier"/>
              </a:rPr>
              <a:t>  - hosts</a:t>
            </a:r>
          </a:p>
          <a:p>
            <a:pPr defTabSz="914400" eaLnBrk="1" fontAlgn="base" hangingPunct="1">
              <a:spcBef>
                <a:spcPct val="0"/>
              </a:spcBef>
              <a:spcAft>
                <a:spcPct val="0"/>
              </a:spcAft>
            </a:pPr>
            <a:r>
              <a:rPr lang="en-US" altLang="en-US" sz="1800" dirty="0">
                <a:ea typeface="Courier"/>
                <a:cs typeface="Courier"/>
              </a:rPr>
              <a:t>  - datacenter</a:t>
            </a:r>
          </a:p>
          <a:p>
            <a:pPr defTabSz="914400" eaLnBrk="1" fontAlgn="base" hangingPunct="1">
              <a:spcBef>
                <a:spcPct val="0"/>
              </a:spcBef>
              <a:spcAft>
                <a:spcPct val="0"/>
              </a:spcAft>
            </a:pPr>
            <a:r>
              <a:rPr lang="en-US" altLang="en-US" sz="1800" dirty="0">
                <a:ea typeface="Courier"/>
                <a:cs typeface="Courier"/>
              </a:rPr>
              <a:t>  - users</a:t>
            </a:r>
            <a:endParaRPr lang="en-US" altLang="en-US" sz="1800" dirty="0" smtClean="0">
              <a:ea typeface="Courier"/>
              <a:cs typeface="Courier"/>
            </a:endParaRPr>
          </a:p>
        </p:txBody>
      </p:sp>
      <p:sp>
        <p:nvSpPr>
          <p:cNvPr id="369669" name="Rectangle 4"/>
          <p:cNvSpPr>
            <a:spLocks/>
          </p:cNvSpPr>
          <p:nvPr/>
        </p:nvSpPr>
        <p:spPr bwMode="auto">
          <a:xfrm>
            <a:off x="790812" y="4780369"/>
            <a:ext cx="14619128" cy="59975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smtClean="0">
              <a:solidFill>
                <a:srgbClr val="000000"/>
              </a:solidFill>
              <a:latin typeface="Gill Sans"/>
              <a:sym typeface="Gill Sans"/>
            </a:endParaRPr>
          </a:p>
        </p:txBody>
      </p:sp>
    </p:spTree>
    <p:extLst>
      <p:ext uri="{BB962C8B-B14F-4D97-AF65-F5344CB8AC3E}">
        <p14:creationId xmlns:p14="http://schemas.microsoft.com/office/powerpoint/2010/main" val="2697342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1"/>
          <p:cNvSpPr>
            <a:spLocks noGrp="1" noChangeArrowheads="1"/>
          </p:cNvSpPr>
          <p:nvPr>
            <p:ph type="title"/>
          </p:nvPr>
        </p:nvSpPr>
        <p:spPr>
          <a:ln/>
        </p:spPr>
        <p:txBody>
          <a:bodyPr/>
          <a:lstStyle/>
          <a:p>
            <a:r>
              <a:rPr lang="en-US"/>
              <a:t>Chef Solves This Problem</a:t>
            </a:r>
          </a:p>
        </p:txBody>
      </p:sp>
      <p:sp>
        <p:nvSpPr>
          <p:cNvPr id="152578" name="Rectangle 2"/>
          <p:cNvSpPr>
            <a:spLocks noGrp="1" noChangeArrowheads="1"/>
          </p:cNvSpPr>
          <p:nvPr>
            <p:ph type="body" idx="1"/>
          </p:nvPr>
        </p:nvSpPr>
        <p:spPr>
          <a:xfrm>
            <a:off x="8052594" y="1879603"/>
            <a:ext cx="7404912" cy="6731000"/>
          </a:xfrm>
          <a:ln/>
        </p:spPr>
        <p:txBody>
          <a:bodyPr/>
          <a:lstStyle/>
          <a:p>
            <a:r>
              <a:rPr lang="en-US" dirty="0"/>
              <a:t>But you already guessed that, </a:t>
            </a:r>
            <a:r>
              <a:rPr lang="en-US" dirty="0" err="1"/>
              <a:t>didn</a:t>
            </a:r>
            <a:r>
              <a:rPr lang="ja-JP" altLang="en-US" dirty="0">
                <a:latin typeface="Arial"/>
              </a:rPr>
              <a:t>’</a:t>
            </a:r>
            <a:r>
              <a:rPr lang="en-US" dirty="0"/>
              <a:t>t you?</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194" y="1828800"/>
            <a:ext cx="6008089" cy="6565900"/>
          </a:xfrm>
          <a:prstGeom prst="rect">
            <a:avLst/>
          </a:prstGeom>
        </p:spPr>
      </p:pic>
    </p:spTree>
    <p:extLst>
      <p:ext uri="{BB962C8B-B14F-4D97-AF65-F5344CB8AC3E}">
        <p14:creationId xmlns:p14="http://schemas.microsoft.com/office/powerpoint/2010/main" val="1302600350"/>
      </p:ext>
    </p:extLst>
  </p:cSld>
  <p:clrMapOvr>
    <a:masterClrMapping/>
  </p:clrMapOvr>
  <p:transition xmlns:p14="http://schemas.microsoft.com/office/powerpoint/2010/main"/>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1"/>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70691"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endParaRPr lang="en-US" altLang="en-US" sz="1600" dirty="0">
              <a:ea typeface="Courier"/>
              <a:cs typeface="Courier"/>
            </a:endParaRPr>
          </a:p>
          <a:p>
            <a:pPr eaLnBrk="1" hangingPunct="1"/>
            <a:r>
              <a:rPr lang="en-US" altLang="en-US" sz="1600" dirty="0">
                <a:ea typeface="Courier"/>
                <a:cs typeface="Courier"/>
              </a:rPr>
              <a:t>    - create new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t>
            </a:r>
          </a:p>
          <a:p>
            <a:pPr eaLnBrk="1" hangingPunct="1"/>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updated file contents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endParaRPr lang="en-US" altLang="en-US" sz="1600" dirty="0">
              <a:ea typeface="Courier"/>
              <a:cs typeface="Courier"/>
            </a:endParaRPr>
          </a:p>
          <a:p>
            <a:pPr eaLnBrk="1" hangingPunct="1"/>
            <a:endParaRPr lang="en-US" altLang="en-US" sz="1600" dirty="0">
              <a:ea typeface="Courier"/>
              <a:cs typeface="Courier"/>
            </a:endParaRPr>
          </a:p>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from none to 52a886</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2014-09-16 02:35:54.000000000 -0700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/Local/Temp/4/chef-rendered-template20140916-2792-7ep3cx   2014-09-16 02:35:54.000000000 -0</a:t>
            </a:r>
          </a:p>
          <a:p>
            <a:pPr eaLnBrk="1" hangingPunct="1"/>
            <a:r>
              <a:rPr lang="en-US" altLang="en-US" sz="1600" dirty="0">
                <a:ea typeface="Courier"/>
                <a:cs typeface="Courier"/>
              </a:rPr>
              <a:t>700</a:t>
            </a:r>
          </a:p>
          <a:p>
            <a:pPr eaLnBrk="1" hangingPunct="1"/>
            <a:r>
              <a:rPr lang="en-US" altLang="en-US" sz="1600" dirty="0">
                <a:ea typeface="Courier"/>
                <a:cs typeface="Courier"/>
              </a:rPr>
              <a:t>    @@ -1 +1,14 @@</a:t>
            </a:r>
          </a:p>
          <a:p>
            <a:pPr eaLnBrk="1" hangingPunct="1"/>
            <a:r>
              <a:rPr lang="en-US" altLang="en-US" sz="1600" dirty="0" smtClean="0">
                <a:ea typeface="Courier"/>
                <a:cs typeface="Courier"/>
              </a:rPr>
              <a:t>    + </a:t>
            </a:r>
            <a:r>
              <a:rPr lang="en-US" altLang="en-US" sz="1600" dirty="0">
                <a:ea typeface="Courier"/>
                <a:cs typeface="Courier"/>
              </a:rPr>
              <a:t>&lt;html&gt;</a:t>
            </a:r>
          </a:p>
          <a:p>
            <a:pPr eaLnBrk="1" hangingPunct="1"/>
            <a:r>
              <a:rPr lang="en-US" altLang="en-US" sz="1600" dirty="0">
                <a:ea typeface="Courier"/>
                <a:cs typeface="Courier"/>
              </a:rPr>
              <a:t>    +    &lt;body&gt;</a:t>
            </a:r>
          </a:p>
          <a:p>
            <a:pPr eaLnBrk="1" hangingPunct="1"/>
            <a:r>
              <a:rPr lang="en-US" altLang="en-US" sz="1600" dirty="0">
                <a:ea typeface="Courier"/>
                <a:cs typeface="Courier"/>
              </a:rPr>
              <a:t>    +        &lt;h2&gt;We love admin&lt;/h2&gt;</a:t>
            </a:r>
          </a:p>
          <a:p>
            <a:pPr eaLnBrk="1" hangingPunct="1"/>
            <a:r>
              <a:rPr lang="en-US" altLang="en-US" sz="1600" dirty="0">
                <a:ea typeface="Courier"/>
                <a:cs typeface="Courier"/>
              </a:rPr>
              <a:t>    +        10.160.33.236:8000</a:t>
            </a:r>
          </a:p>
          <a:p>
            <a:pPr eaLnBrk="1" hangingPunct="1"/>
            <a:r>
              <a:rPr lang="en-US" altLang="en-US" sz="1600" dirty="0">
                <a:ea typeface="Courier"/>
                <a:cs typeface="Courier"/>
              </a:rPr>
              <a:t>    +    &lt;/body&gt;</a:t>
            </a:r>
          </a:p>
          <a:p>
            <a:pPr eaLnBrk="1" hangingPunct="1"/>
            <a:r>
              <a:rPr lang="en-US" altLang="en-US" sz="1600" dirty="0">
                <a:ea typeface="Courier"/>
                <a:cs typeface="Courier"/>
              </a:rPr>
              <a:t>    +&lt;/html&gt;[2014-09-16T02:35:54-07:00] INFO: template[C:\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a:t>
            </a:r>
            <a:r>
              <a:rPr lang="en-US" altLang="en-US" sz="1600" dirty="0" err="1">
                <a:ea typeface="Courier"/>
                <a:cs typeface="Courier"/>
              </a:rPr>
              <a:t>Default.htm</a:t>
            </a:r>
            <a:r>
              <a:rPr lang="en-US" altLang="en-US" sz="1600" dirty="0">
                <a:ea typeface="Courier"/>
                <a:cs typeface="Courier"/>
              </a:rPr>
              <a:t>] permissions changed to [Eve</a:t>
            </a:r>
          </a:p>
          <a:p>
            <a:pPr eaLnBrk="1" hangingPunct="1"/>
            <a:r>
              <a:rPr lang="en-US" altLang="en-US" sz="1600" dirty="0" err="1">
                <a:ea typeface="Courier"/>
                <a:cs typeface="Courier"/>
              </a:rPr>
              <a:t>ryone</a:t>
            </a:r>
            <a:r>
              <a:rPr lang="en-US" altLang="en-US" sz="1600" dirty="0">
                <a:ea typeface="Courier"/>
                <a:cs typeface="Courier"/>
              </a:rPr>
              <a:t>/flags:0/mask:80000000</a:t>
            </a:r>
            <a:r>
              <a:rPr lang="en-US" altLang="en-US" sz="1600" dirty="0" smtClean="0">
                <a:ea typeface="Courier"/>
                <a:cs typeface="Courier"/>
              </a:rPr>
              <a:t>]</a:t>
            </a:r>
            <a:endParaRPr lang="en-US" altLang="en-US" sz="1600" dirty="0">
              <a:ea typeface="Courier"/>
              <a:cs typeface="Courier"/>
            </a:endParaRPr>
          </a:p>
        </p:txBody>
      </p:sp>
      <p:sp>
        <p:nvSpPr>
          <p:cNvPr id="5"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solidFill>
                  <a:srgbClr val="00FF00"/>
                </a:solidFill>
                <a:ea typeface="Courier"/>
                <a:cs typeface="Courier"/>
              </a:rPr>
              <a:t> </a:t>
            </a:r>
            <a:r>
              <a:rPr lang="en-US" altLang="en-US" dirty="0" smtClean="0">
                <a:ea typeface="Courier"/>
                <a:cs typeface="Courier"/>
              </a:rPr>
              <a:t>chef-client</a:t>
            </a:r>
          </a:p>
        </p:txBody>
      </p:sp>
    </p:spTree>
    <p:extLst>
      <p:ext uri="{BB962C8B-B14F-4D97-AF65-F5344CB8AC3E}">
        <p14:creationId xmlns:p14="http://schemas.microsoft.com/office/powerpoint/2010/main" val="1549753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1"/>
          <p:cNvSpPr>
            <a:spLocks/>
          </p:cNvSpPr>
          <p:nvPr/>
        </p:nvSpPr>
        <p:spPr bwMode="auto">
          <a:xfrm>
            <a:off x="9437074" y="4038600"/>
            <a:ext cx="6566541" cy="47117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100" dirty="0" err="1">
                <a:solidFill>
                  <a:srgbClr val="000000"/>
                </a:solidFill>
                <a:latin typeface="Courier"/>
                <a:ea typeface="Courier"/>
                <a:cs typeface="Courier"/>
                <a:sym typeface="Courier"/>
              </a:rPr>
              <a:t>default_attributes</a:t>
            </a:r>
            <a:r>
              <a:rPr lang="en-US" altLang="en-US" sz="31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smtClean="0">
                <a:solidFill>
                  <a:srgbClr val="BA2121"/>
                </a:solidFill>
                <a:latin typeface="Courier"/>
                <a:ea typeface="Courier"/>
                <a:cs typeface="Courier"/>
                <a:sym typeface="Courier"/>
              </a:rPr>
              <a:t>"</a:t>
            </a:r>
            <a:r>
              <a:rPr lang="en-US" altLang="en-US" sz="3100" dirty="0" err="1" smtClean="0">
                <a:solidFill>
                  <a:srgbClr val="BA2121"/>
                </a:solidFill>
                <a:latin typeface="Courier"/>
                <a:ea typeface="Courier"/>
                <a:cs typeface="Courier"/>
                <a:sym typeface="Courier"/>
              </a:rPr>
              <a:t>iis_demo</a:t>
            </a:r>
            <a:r>
              <a:rPr lang="en-US" altLang="en-US" sz="3100" dirty="0" smtClean="0">
                <a:solidFill>
                  <a:srgbClr val="BA2121"/>
                </a:solidFill>
                <a:latin typeface="Courier"/>
                <a:ea typeface="Courier"/>
                <a:cs typeface="Courier"/>
                <a:sym typeface="Courier"/>
              </a:rPr>
              <a:t>"</a:t>
            </a:r>
            <a:r>
              <a:rPr lang="en-US" altLang="en-US" sz="3100" dirty="0" smtClean="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"sites"</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"admin"</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r>
              <a:rPr lang="en-US" altLang="en-US" sz="3100" dirty="0">
                <a:solidFill>
                  <a:srgbClr val="BA2121"/>
                </a:solidFill>
                <a:latin typeface="Courier"/>
                <a:ea typeface="Courier"/>
                <a:cs typeface="Courier"/>
                <a:sym typeface="Courier"/>
              </a:rPr>
              <a:t>"port"</a:t>
            </a:r>
            <a:r>
              <a:rPr lang="en-US" altLang="en-US" sz="3100" dirty="0">
                <a:solidFill>
                  <a:srgbClr val="000000"/>
                </a:solidFill>
                <a:latin typeface="Courier"/>
                <a:ea typeface="Courier"/>
                <a:cs typeface="Courier"/>
                <a:sym typeface="Courier"/>
              </a:rPr>
              <a:t> </a:t>
            </a:r>
            <a:r>
              <a:rPr lang="en-US" altLang="en-US" sz="3100" dirty="0">
                <a:solidFill>
                  <a:srgbClr val="666666"/>
                </a:solidFill>
                <a:latin typeface="Courier"/>
                <a:ea typeface="Courier"/>
                <a:cs typeface="Courier"/>
                <a:sym typeface="Courier"/>
              </a:rPr>
              <a:t>=&gt;</a:t>
            </a:r>
            <a:r>
              <a:rPr lang="en-US" altLang="en-US" sz="3100" dirty="0">
                <a:solidFill>
                  <a:srgbClr val="000000"/>
                </a:solidFill>
                <a:latin typeface="Courier"/>
                <a:ea typeface="Courier"/>
                <a:cs typeface="Courier"/>
                <a:sym typeface="Courier"/>
              </a:rPr>
              <a:t> </a:t>
            </a:r>
            <a:r>
              <a:rPr lang="en-US" altLang="en-US" sz="3100" dirty="0" smtClean="0">
                <a:solidFill>
                  <a:srgbClr val="666666"/>
                </a:solidFill>
                <a:latin typeface="Courier"/>
                <a:ea typeface="Courier"/>
                <a:cs typeface="Courier"/>
                <a:sym typeface="Courier"/>
              </a:rPr>
              <a:t>8000</a:t>
            </a:r>
            <a:endParaRPr lang="en-US" altLang="en-US" sz="31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100" dirty="0">
                <a:solidFill>
                  <a:srgbClr val="000000"/>
                </a:solidFill>
                <a:latin typeface="Courier"/>
                <a:ea typeface="Courier"/>
                <a:cs typeface="Courier"/>
                <a:sym typeface="Courier"/>
              </a:rPr>
              <a:t>})</a:t>
            </a:r>
          </a:p>
        </p:txBody>
      </p:sp>
      <p:sp>
        <p:nvSpPr>
          <p:cNvPr id="568322" name="Rectangle 2"/>
          <p:cNvSpPr>
            <a:spLocks noGrp="1" noChangeArrowheads="1"/>
          </p:cNvSpPr>
          <p:nvPr>
            <p:ph type="title"/>
          </p:nvPr>
        </p:nvSpPr>
        <p:spPr/>
        <p:txBody>
          <a:bodyPr/>
          <a:lstStyle/>
          <a:p>
            <a:pPr eaLnBrk="1" hangingPunct="1">
              <a:defRPr/>
            </a:pPr>
            <a:r>
              <a:rPr lang="en-US" sz="5400" dirty="0">
                <a:sym typeface="Arial Bold" charset="0"/>
              </a:rPr>
              <a:t>Node Attributes that are hashes are merged</a:t>
            </a:r>
          </a:p>
        </p:txBody>
      </p:sp>
      <p:sp>
        <p:nvSpPr>
          <p:cNvPr id="371716" name="Rectangle 3"/>
          <p:cNvSpPr>
            <a:spLocks noGrp="1" noChangeArrowheads="1"/>
          </p:cNvSpPr>
          <p:nvPr>
            <p:ph type="body" idx="1"/>
          </p:nvPr>
        </p:nvSpPr>
        <p:spPr>
          <a:xfrm>
            <a:off x="1917887" y="6400800"/>
            <a:ext cx="5842571" cy="736600"/>
          </a:xfrm>
        </p:spPr>
        <p:txBody>
          <a:bodyPr/>
          <a:lstStyle/>
          <a:p>
            <a:pPr eaLnBrk="1" hangingPunct="1"/>
            <a:r>
              <a:rPr lang="en-US" altLang="en-US" smtClean="0"/>
              <a:t>While our role has...</a:t>
            </a:r>
          </a:p>
        </p:txBody>
      </p:sp>
      <p:sp>
        <p:nvSpPr>
          <p:cNvPr id="371717" name="Rectangle 4"/>
          <p:cNvSpPr>
            <a:spLocks/>
          </p:cNvSpPr>
          <p:nvPr/>
        </p:nvSpPr>
        <p:spPr bwMode="auto">
          <a:xfrm>
            <a:off x="1803576" y="1651000"/>
            <a:ext cx="12637734"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The </a:t>
            </a:r>
            <a:r>
              <a:rPr lang="en-US" altLang="en-US" dirty="0" err="1" smtClean="0">
                <a:solidFill>
                  <a:srgbClr val="000000"/>
                </a:solidFill>
                <a:cs typeface="Arial" pitchFamily="34" charset="0"/>
              </a:rPr>
              <a:t>iis_demo</a:t>
            </a:r>
            <a:r>
              <a:rPr lang="en-US" altLang="en-US" dirty="0" smtClean="0">
                <a:solidFill>
                  <a:srgbClr val="000000"/>
                </a:solidFill>
                <a:cs typeface="Arial" pitchFamily="34" charset="0"/>
              </a:rPr>
              <a:t> cookbooks </a:t>
            </a:r>
            <a:r>
              <a:rPr lang="en-US" altLang="en-US" dirty="0">
                <a:solidFill>
                  <a:srgbClr val="000000"/>
                </a:solidFill>
                <a:cs typeface="Arial" pitchFamily="34" charset="0"/>
              </a:rPr>
              <a:t>attribute file contains:</a:t>
            </a:r>
          </a:p>
        </p:txBody>
      </p:sp>
      <p:sp>
        <p:nvSpPr>
          <p:cNvPr id="371718" name="Rectangle 5"/>
          <p:cNvSpPr>
            <a:spLocks/>
          </p:cNvSpPr>
          <p:nvPr/>
        </p:nvSpPr>
        <p:spPr bwMode="auto">
          <a:xfrm>
            <a:off x="254025" y="2368550"/>
            <a:ext cx="15749538" cy="1574800"/>
          </a:xfrm>
          <a:prstGeom prst="rect">
            <a:avLst/>
          </a:prstGeom>
          <a:solidFill>
            <a:srgbClr val="FFFFFF"/>
          </a:solidFill>
          <a:ln w="25400">
            <a:solidFill>
              <a:srgbClr val="334150"/>
            </a:solidFill>
            <a:prstDash val="sysDot"/>
            <a:miter lim="800000"/>
            <a:headEnd/>
            <a:tailEnd/>
          </a:ln>
        </p:spPr>
        <p:txBody>
          <a:bodyPr lIns="228600" tIns="228600" rIns="228600" bIns="2286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"clowns"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a:t>
            </a:r>
            <a:r>
              <a:rPr lang="en-US" altLang="en-US" sz="3200" dirty="0">
                <a:solidFill>
                  <a:srgbClr val="000000"/>
                </a:solidFill>
                <a:latin typeface="Courier"/>
                <a:ea typeface="Courier"/>
                <a:cs typeface="Courier"/>
                <a:sym typeface="Courier"/>
              </a:rPr>
              <a:t> {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80</a:t>
            </a:r>
            <a:r>
              <a:rPr lang="en-US" altLang="en-US" sz="32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Default</a:t>
            </a:r>
            <a:r>
              <a:rPr lang="en-US" altLang="en-US" sz="3200" dirty="0" smtClean="0">
                <a:solidFill>
                  <a:srgbClr val="666666"/>
                </a:solidFill>
                <a:latin typeface="Courier"/>
                <a:ea typeface="Courier"/>
                <a:cs typeface="Courier"/>
                <a:sym typeface="Courier"/>
              </a:rPr>
              <a:t>[</a:t>
            </a:r>
            <a:r>
              <a:rPr lang="en-US" altLang="en-US" sz="3200" dirty="0">
                <a:solidFill>
                  <a:srgbClr val="BA2121"/>
                </a:solidFill>
                <a:latin typeface="Courier"/>
                <a:ea typeface="Courier"/>
                <a:cs typeface="Courier"/>
                <a:sym typeface="Courier"/>
              </a:rPr>
              <a:t>"</a:t>
            </a:r>
            <a:r>
              <a:rPr lang="en-US" altLang="en-US" sz="3200" dirty="0" err="1" smtClean="0">
                <a:solidFill>
                  <a:srgbClr val="BA2121"/>
                </a:solidFill>
                <a:latin typeface="Courier"/>
                <a:ea typeface="Courier"/>
                <a:cs typeface="Courier"/>
                <a:sym typeface="Courier"/>
              </a:rPr>
              <a:t>iis_demo</a:t>
            </a:r>
            <a:r>
              <a:rPr lang="en-US" altLang="en-US" sz="3200" dirty="0" smtClean="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"sites</a:t>
            </a:r>
            <a:r>
              <a:rPr lang="en-US" altLang="en-US" sz="3200" dirty="0">
                <a:solidFill>
                  <a:srgbClr val="BA2121"/>
                </a:solidFill>
                <a:latin typeface="Courier"/>
                <a:ea typeface="Courier"/>
                <a:cs typeface="Courier"/>
                <a:sym typeface="Courier"/>
              </a:rPr>
              <a:t>"</a:t>
            </a:r>
            <a:r>
              <a:rPr lang="en-US" altLang="en-US" sz="3200" dirty="0" smtClean="0">
                <a:solidFill>
                  <a:srgbClr val="666666"/>
                </a:solidFill>
                <a:latin typeface="Courier"/>
                <a:ea typeface="Courier"/>
                <a:cs typeface="Courier"/>
                <a:sym typeface="Courier"/>
              </a:rPr>
              <a:t>][</a:t>
            </a:r>
            <a:r>
              <a:rPr lang="en-US" altLang="en-US" sz="3200" dirty="0" smtClean="0">
                <a:solidFill>
                  <a:srgbClr val="BA2121"/>
                </a:solidFill>
                <a:latin typeface="Courier"/>
                <a:ea typeface="Courier"/>
                <a:cs typeface="Courier"/>
                <a:sym typeface="Courier"/>
              </a:rPr>
              <a:t>"bears"</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smtClean="0">
                <a:solidFill>
                  <a:srgbClr val="666666"/>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 </a:t>
            </a:r>
            <a:r>
              <a:rPr lang="en-US" altLang="en-US" sz="3200" dirty="0">
                <a:solidFill>
                  <a:srgbClr val="BA2121"/>
                </a:solidFill>
                <a:latin typeface="Courier"/>
                <a:ea typeface="Courier"/>
                <a:cs typeface="Courier"/>
                <a:sym typeface="Courier"/>
              </a:rPr>
              <a:t>"port"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=&gt;</a:t>
            </a:r>
            <a:r>
              <a:rPr lang="en-US" altLang="en-US" sz="3200" dirty="0">
                <a:solidFill>
                  <a:srgbClr val="000000"/>
                </a:solidFill>
                <a:latin typeface="Courier"/>
                <a:ea typeface="Courier"/>
                <a:cs typeface="Courier"/>
                <a:sym typeface="Courier"/>
              </a:rPr>
              <a:t> </a:t>
            </a:r>
            <a:r>
              <a:rPr lang="en-US" altLang="en-US" sz="3200" dirty="0">
                <a:solidFill>
                  <a:srgbClr val="666666"/>
                </a:solidFill>
                <a:latin typeface="Courier"/>
                <a:ea typeface="Courier"/>
                <a:cs typeface="Courier"/>
                <a:sym typeface="Courier"/>
              </a:rPr>
              <a:t>81</a:t>
            </a:r>
            <a:r>
              <a:rPr lang="en-US" altLang="en-US" sz="3200" dirty="0">
                <a:solidFill>
                  <a:srgbClr val="000000"/>
                </a:solidFill>
                <a:latin typeface="Courier"/>
                <a:ea typeface="Courier"/>
                <a:cs typeface="Courier"/>
                <a:sym typeface="Courier"/>
              </a:rPr>
              <a:t> }</a:t>
            </a:r>
          </a:p>
        </p:txBody>
      </p:sp>
    </p:spTree>
    <p:extLst>
      <p:ext uri="{BB962C8B-B14F-4D97-AF65-F5344CB8AC3E}">
        <p14:creationId xmlns:p14="http://schemas.microsoft.com/office/powerpoint/2010/main" val="35929310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altLang="en-US" sz="3200" dirty="0" err="1">
                <a:ea typeface="Courier"/>
                <a:cs typeface="Courier"/>
              </a:rPr>
              <a:t>iis_demo.sites</a:t>
            </a:r>
            <a:endParaRPr lang="en-US" altLang="en-US" sz="3200" dirty="0">
              <a:ea typeface="Courier"/>
              <a:cs typeface="Courier"/>
            </a:endParaRPr>
          </a:p>
        </p:txBody>
      </p:sp>
      <p:sp>
        <p:nvSpPr>
          <p:cNvPr id="570370" name="Rectangle 2"/>
          <p:cNvSpPr>
            <a:spLocks noGrp="1" noChangeArrowheads="1"/>
          </p:cNvSpPr>
          <p:nvPr>
            <p:ph type="title"/>
          </p:nvPr>
        </p:nvSpPr>
        <p:spPr/>
        <p:txBody>
          <a:bodyPr/>
          <a:lstStyle/>
          <a:p>
            <a:pPr eaLnBrk="1" hangingPunct="1">
              <a:defRPr/>
            </a:pPr>
            <a:r>
              <a:rPr lang="en-US" sz="4400" dirty="0">
                <a:sym typeface="Arial Bold" charset="0"/>
              </a:rPr>
              <a:t>Exercise: Search for the </a:t>
            </a:r>
            <a:r>
              <a:rPr lang="en-US" sz="4400" dirty="0" smtClean="0">
                <a:sym typeface="Arial Bold" charset="0"/>
              </a:rPr>
              <a:t>IIS sites </a:t>
            </a:r>
            <a:r>
              <a:rPr lang="en-US" sz="4400" dirty="0">
                <a:sym typeface="Arial Bold" charset="0"/>
              </a:rPr>
              <a:t>attribute on all nodes with the role webserver</a:t>
            </a:r>
          </a:p>
        </p:txBody>
      </p:sp>
      <p:sp>
        <p:nvSpPr>
          <p:cNvPr id="372740" name="Rectangle 3"/>
          <p:cNvSpPr>
            <a:spLocks/>
          </p:cNvSpPr>
          <p:nvPr/>
        </p:nvSpPr>
        <p:spPr bwMode="auto">
          <a:xfrm>
            <a:off x="800178" y="3276600"/>
            <a:ext cx="14657232" cy="5334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400" dirty="0">
                <a:ea typeface="Courier"/>
                <a:cs typeface="Courier"/>
              </a:rPr>
              <a:t>1 items found</a:t>
            </a:r>
          </a:p>
          <a:p>
            <a:pPr defTabSz="914400" eaLnBrk="1" fontAlgn="base" hangingPunct="1">
              <a:spcBef>
                <a:spcPct val="0"/>
              </a:spcBef>
              <a:spcAft>
                <a:spcPct val="0"/>
              </a:spcAft>
            </a:pPr>
            <a:endParaRPr lang="en-US" altLang="en-US" sz="3400" dirty="0">
              <a:ea typeface="Courier"/>
              <a:cs typeface="Courier"/>
            </a:endParaRPr>
          </a:p>
          <a:p>
            <a:pPr defTabSz="914400" eaLnBrk="1" fontAlgn="base" hangingPunct="1">
              <a:spcBef>
                <a:spcPct val="0"/>
              </a:spcBef>
              <a:spcAft>
                <a:spcPct val="0"/>
              </a:spcAft>
            </a:pPr>
            <a:r>
              <a:rPr lang="en-US" altLang="en-US" sz="3400" dirty="0">
                <a:ea typeface="Courier"/>
                <a:cs typeface="Courier"/>
              </a:rPr>
              <a:t>node1:</a:t>
            </a:r>
          </a:p>
          <a:p>
            <a:pPr defTabSz="914400" eaLnBrk="1" fontAlgn="base" hangingPunct="1">
              <a:spcBef>
                <a:spcPct val="0"/>
              </a:spcBef>
              <a:spcAft>
                <a:spcPct val="0"/>
              </a:spcAft>
            </a:pPr>
            <a:r>
              <a:rPr lang="en-US" altLang="en-US" sz="3400" dirty="0">
                <a:ea typeface="Courier"/>
                <a:cs typeface="Courier"/>
              </a:rPr>
              <a:t>  </a:t>
            </a:r>
            <a:r>
              <a:rPr lang="en-US" altLang="en-US" sz="3400" dirty="0" err="1">
                <a:ea typeface="Courier"/>
                <a:cs typeface="Courier"/>
              </a:rPr>
              <a:t>iis_demo.sites</a:t>
            </a:r>
            <a:r>
              <a:rPr lang="en-US" altLang="en-US" sz="3400" dirty="0">
                <a:ea typeface="Courier"/>
                <a:cs typeface="Courier"/>
              </a:rPr>
              <a:t>:</a:t>
            </a:r>
          </a:p>
          <a:p>
            <a:pPr defTabSz="914400" eaLnBrk="1" fontAlgn="base" hangingPunct="1">
              <a:spcBef>
                <a:spcPct val="0"/>
              </a:spcBef>
              <a:spcAft>
                <a:spcPct val="0"/>
              </a:spcAft>
            </a:pPr>
            <a:r>
              <a:rPr lang="en-US" altLang="en-US" sz="3400" dirty="0">
                <a:ea typeface="Courier"/>
                <a:cs typeface="Courier"/>
              </a:rPr>
              <a:t>    admin:</a:t>
            </a:r>
          </a:p>
          <a:p>
            <a:pPr defTabSz="914400" eaLnBrk="1" fontAlgn="base" hangingPunct="1">
              <a:spcBef>
                <a:spcPct val="0"/>
              </a:spcBef>
              <a:spcAft>
                <a:spcPct val="0"/>
              </a:spcAft>
            </a:pPr>
            <a:r>
              <a:rPr lang="en-US" altLang="en-US" sz="3400" dirty="0">
                <a:ea typeface="Courier"/>
                <a:cs typeface="Courier"/>
              </a:rPr>
              <a:t>      port: 8000</a:t>
            </a:r>
          </a:p>
          <a:p>
            <a:pPr defTabSz="914400" eaLnBrk="1" fontAlgn="base" hangingPunct="1">
              <a:spcBef>
                <a:spcPct val="0"/>
              </a:spcBef>
              <a:spcAft>
                <a:spcPct val="0"/>
              </a:spcAft>
            </a:pPr>
            <a:r>
              <a:rPr lang="en-US" altLang="en-US" sz="3400" dirty="0">
                <a:ea typeface="Courier"/>
                <a:cs typeface="Courier"/>
              </a:rPr>
              <a:t>    bears:</a:t>
            </a:r>
          </a:p>
          <a:p>
            <a:pPr defTabSz="914400" eaLnBrk="1" fontAlgn="base" hangingPunct="1">
              <a:spcBef>
                <a:spcPct val="0"/>
              </a:spcBef>
              <a:spcAft>
                <a:spcPct val="0"/>
              </a:spcAft>
            </a:pPr>
            <a:r>
              <a:rPr lang="en-US" altLang="en-US" sz="3400" dirty="0">
                <a:ea typeface="Courier"/>
                <a:cs typeface="Courier"/>
              </a:rPr>
              <a:t>      port: 81</a:t>
            </a:r>
          </a:p>
          <a:p>
            <a:pPr defTabSz="914400" eaLnBrk="1" fontAlgn="base" hangingPunct="1">
              <a:spcBef>
                <a:spcPct val="0"/>
              </a:spcBef>
              <a:spcAft>
                <a:spcPct val="0"/>
              </a:spcAft>
            </a:pPr>
            <a:r>
              <a:rPr lang="en-US" altLang="en-US" sz="3400" dirty="0">
                <a:ea typeface="Courier"/>
                <a:cs typeface="Courier"/>
              </a:rPr>
              <a:t>    clowns:</a:t>
            </a:r>
          </a:p>
          <a:p>
            <a:pPr defTabSz="914400" eaLnBrk="1" fontAlgn="base" hangingPunct="1">
              <a:spcBef>
                <a:spcPct val="0"/>
              </a:spcBef>
              <a:spcAft>
                <a:spcPct val="0"/>
              </a:spcAft>
            </a:pPr>
            <a:r>
              <a:rPr lang="en-US" altLang="en-US" sz="3400" dirty="0">
                <a:ea typeface="Courier"/>
                <a:cs typeface="Courier"/>
              </a:rPr>
              <a:t>      port: 80</a:t>
            </a:r>
          </a:p>
        </p:txBody>
      </p:sp>
    </p:spTree>
    <p:extLst>
      <p:ext uri="{BB962C8B-B14F-4D97-AF65-F5344CB8AC3E}">
        <p14:creationId xmlns:p14="http://schemas.microsoft.com/office/powerpoint/2010/main" val="13888892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0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69" grpId="0" animBg="1" autoUpdateAnimBg="0"/>
    </p:bld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
          <p:cNvSpPr>
            <a:spLocks/>
          </p:cNvSpPr>
          <p:nvPr/>
        </p:nvSpPr>
        <p:spPr bwMode="auto">
          <a:xfrm>
            <a:off x="7544537" y="2381250"/>
            <a:ext cx="7925574" cy="58928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000" dirty="0" err="1">
                <a:solidFill>
                  <a:srgbClr val="000000"/>
                </a:solidFill>
                <a:latin typeface="Courier"/>
                <a:ea typeface="Courier"/>
                <a:cs typeface="Courier"/>
                <a:sym typeface="Courier"/>
              </a:rPr>
              <a:t>default_attributes</a:t>
            </a:r>
            <a:r>
              <a:rPr lang="en-US" altLang="en-US" sz="30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smtClean="0">
                <a:solidFill>
                  <a:srgbClr val="BA2121"/>
                </a:solidFill>
                <a:latin typeface="Courier"/>
                <a:ea typeface="Courier"/>
                <a:cs typeface="Courier"/>
                <a:sym typeface="Courier"/>
              </a:rPr>
              <a:t>"</a:t>
            </a:r>
            <a:r>
              <a:rPr lang="en-US" altLang="en-US" sz="3000" dirty="0" err="1" smtClean="0">
                <a:solidFill>
                  <a:srgbClr val="BA2121"/>
                </a:solidFill>
                <a:latin typeface="Courier"/>
                <a:ea typeface="Courier"/>
                <a:cs typeface="Courier"/>
                <a:sym typeface="Courier"/>
              </a:rPr>
              <a:t>iis_demo</a:t>
            </a:r>
            <a:r>
              <a:rPr lang="en-US" altLang="en-US" sz="3000" dirty="0" smtClean="0">
                <a:solidFill>
                  <a:srgbClr val="BA2121"/>
                </a:solidFill>
                <a:latin typeface="Courier"/>
                <a:ea typeface="Courier"/>
                <a:cs typeface="Courier"/>
                <a:sym typeface="Courier"/>
              </a:rPr>
              <a:t>"</a:t>
            </a:r>
            <a:r>
              <a:rPr lang="en-US" altLang="en-US" sz="3000" dirty="0" smtClean="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"sites"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"admin"</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smtClean="0">
                <a:solidFill>
                  <a:srgbClr val="666666"/>
                </a:solidFill>
                <a:latin typeface="Courier"/>
                <a:ea typeface="Courier"/>
                <a:cs typeface="Courier"/>
                <a:sym typeface="Courier"/>
              </a:rPr>
              <a:t>8000</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"bears"</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r>
              <a:rPr lang="en-US" altLang="en-US" sz="3000" dirty="0">
                <a:solidFill>
                  <a:srgbClr val="BA2121"/>
                </a:solidFill>
                <a:latin typeface="Courier"/>
                <a:ea typeface="Courier"/>
                <a:cs typeface="Courier"/>
                <a:sym typeface="Courier"/>
              </a:rPr>
              <a:t>"port"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=&gt;</a:t>
            </a:r>
            <a:r>
              <a:rPr lang="en-US" altLang="en-US" sz="3000" dirty="0">
                <a:solidFill>
                  <a:srgbClr val="000000"/>
                </a:solidFill>
                <a:latin typeface="Courier"/>
                <a:ea typeface="Courier"/>
                <a:cs typeface="Courier"/>
                <a:sym typeface="Courier"/>
              </a:rPr>
              <a:t> </a:t>
            </a:r>
            <a:r>
              <a:rPr lang="en-US" altLang="en-US" sz="3000" dirty="0">
                <a:solidFill>
                  <a:srgbClr val="666666"/>
                </a:solidFill>
                <a:latin typeface="Courier"/>
                <a:ea typeface="Courier"/>
                <a:cs typeface="Courier"/>
                <a:sym typeface="Courier"/>
              </a:rPr>
              <a:t>8081</a:t>
            </a:r>
            <a:endParaRPr lang="en-US" altLang="en-US" sz="30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  }</a:t>
            </a:r>
          </a:p>
          <a:p>
            <a:pPr defTabSz="914400" eaLnBrk="1" fontAlgn="base" hangingPunct="1">
              <a:spcBef>
                <a:spcPct val="0"/>
              </a:spcBef>
              <a:spcAft>
                <a:spcPct val="0"/>
              </a:spcAft>
              <a:buClrTx/>
              <a:buSzTx/>
              <a:buFontTx/>
              <a:buNone/>
            </a:pPr>
            <a:r>
              <a:rPr lang="en-US" altLang="en-US" sz="3000" dirty="0">
                <a:solidFill>
                  <a:srgbClr val="000000"/>
                </a:solidFill>
                <a:latin typeface="Courier"/>
                <a:ea typeface="Courier"/>
                <a:cs typeface="Courier"/>
                <a:sym typeface="Courier"/>
              </a:rPr>
              <a:t>})</a:t>
            </a:r>
          </a:p>
        </p:txBody>
      </p:sp>
      <p:sp>
        <p:nvSpPr>
          <p:cNvPr id="373763"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373764"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roles\</a:t>
            </a:r>
            <a:r>
              <a:rPr lang="en-US" altLang="en-US" sz="3200" dirty="0" err="1" smtClean="0">
                <a:solidFill>
                  <a:srgbClr val="000000"/>
                </a:solidFill>
                <a:latin typeface="Courier"/>
                <a:ea typeface="Courier"/>
                <a:cs typeface="Courier"/>
                <a:sym typeface="Courier"/>
              </a:rPr>
              <a:t>webserver.rb</a:t>
            </a:r>
            <a:endParaRPr lang="en-US" altLang="en-US" sz="3200" dirty="0">
              <a:solidFill>
                <a:srgbClr val="000000"/>
              </a:solidFill>
              <a:latin typeface="Courier"/>
              <a:ea typeface="Courier"/>
              <a:cs typeface="Courier"/>
              <a:sym typeface="Courier"/>
            </a:endParaRPr>
          </a:p>
        </p:txBody>
      </p:sp>
      <p:sp>
        <p:nvSpPr>
          <p:cNvPr id="373765"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57242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cs typeface="Arial Bold" charset="0"/>
                <a:sym typeface="Arial Bold" charset="0"/>
              </a:rPr>
              <a:t>Exercise: Edit the webserver role</a:t>
            </a:r>
          </a:p>
        </p:txBody>
      </p:sp>
      <p:sp>
        <p:nvSpPr>
          <p:cNvPr id="373767" name="Rectangle 6"/>
          <p:cNvSpPr>
            <a:spLocks/>
          </p:cNvSpPr>
          <p:nvPr/>
        </p:nvSpPr>
        <p:spPr bwMode="auto">
          <a:xfrm>
            <a:off x="774776" y="2374900"/>
            <a:ext cx="638872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Do not forget the </a:t>
            </a:r>
            <a:r>
              <a:rPr lang="en-US" altLang="en-US" sz="3600" dirty="0">
                <a:solidFill>
                  <a:srgbClr val="222320"/>
                </a:solidFill>
                <a:latin typeface="Arial Bold" pitchFamily="34" charset="0"/>
                <a:cs typeface="Arial Bold" pitchFamily="34" charset="0"/>
                <a:sym typeface="Arial Bold" pitchFamily="34" charset="0"/>
              </a:rPr>
              <a:t>comma</a:t>
            </a:r>
            <a:r>
              <a:rPr lang="en-US" altLang="en-US" sz="3600" dirty="0">
                <a:solidFill>
                  <a:srgbClr val="222320"/>
                </a:solidFill>
                <a:cs typeface="Arial" pitchFamily="34" charset="0"/>
              </a:rPr>
              <a:t> after the admin site</a:t>
            </a:r>
          </a:p>
          <a:p>
            <a:pPr defTabSz="914400" eaLnBrk="1" fontAlgn="base" hangingPunct="1">
              <a:spcBef>
                <a:spcPts val="1500"/>
              </a:spcBef>
              <a:spcAft>
                <a:spcPct val="0"/>
              </a:spcAft>
              <a:buClr>
                <a:srgbClr val="D34825"/>
              </a:buClr>
              <a:buSzPct val="171000"/>
            </a:pPr>
            <a:r>
              <a:rPr lang="en-US" altLang="en-US" sz="3600" dirty="0">
                <a:solidFill>
                  <a:srgbClr val="222320"/>
                </a:solidFill>
                <a:cs typeface="Arial" pitchFamily="34" charset="0"/>
              </a:rPr>
              <a:t>Change the value of the bears site to be 8081</a:t>
            </a:r>
          </a:p>
        </p:txBody>
      </p:sp>
      <p:sp>
        <p:nvSpPr>
          <p:cNvPr id="373768" name="Rectangle 7"/>
          <p:cNvSpPr>
            <a:spLocks/>
          </p:cNvSpPr>
          <p:nvPr/>
        </p:nvSpPr>
        <p:spPr bwMode="auto">
          <a:xfrm rot="10800000" flipH="1">
            <a:off x="8890794" y="5334000"/>
            <a:ext cx="4229513" cy="14097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829375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74466"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7478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3002459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4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5" grpId="0" animBg="1" autoUpdateAnimBg="0"/>
    </p:bld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a:t>
            </a:r>
            <a:r>
              <a:rPr lang="en-US" altLang="en-US" b="1" dirty="0" err="1">
                <a:solidFill>
                  <a:srgbClr val="00FF00"/>
                </a:solidFill>
                <a:ea typeface="Courier"/>
                <a:cs typeface="Courier"/>
              </a:rPr>
              <a:t>@PS</a:t>
            </a:r>
            <a:r>
              <a:rPr lang="en-US" altLang="en-US" b="1" dirty="0">
                <a:solidFill>
                  <a:srgbClr val="00FF00"/>
                </a:solidFill>
                <a:ea typeface="Courier"/>
                <a:cs typeface="Courier"/>
              </a:rPr>
              <a:t>\&gt;</a:t>
            </a:r>
            <a:r>
              <a:rPr lang="en-US" altLang="en-US" dirty="0">
                <a:solidFill>
                  <a:srgbClr val="00FF00"/>
                </a:solidFill>
                <a:ea typeface="Courier"/>
                <a:cs typeface="Courier"/>
              </a:rPr>
              <a:t> </a:t>
            </a:r>
            <a:r>
              <a:rPr lang="en-US" altLang="en-US" dirty="0">
                <a:ea typeface="Courier"/>
                <a:cs typeface="Courier"/>
              </a:rPr>
              <a:t>chef-client</a:t>
            </a:r>
          </a:p>
        </p:txBody>
      </p:sp>
      <p:sp>
        <p:nvSpPr>
          <p:cNvPr id="57549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5" name="Rectangle 2"/>
          <p:cNvSpPr>
            <a:spLocks/>
          </p:cNvSpPr>
          <p:nvPr/>
        </p:nvSpPr>
        <p:spPr bwMode="auto">
          <a:xfrm>
            <a:off x="800178" y="3276600"/>
            <a:ext cx="14657232" cy="56134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1600" dirty="0">
                <a:ea typeface="Courier"/>
                <a:cs typeface="Courier"/>
              </a:rPr>
              <a:t> - update content in file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from 0cc561 to 484c27</a:t>
            </a:r>
          </a:p>
          <a:p>
            <a:pPr eaLnBrk="1" hangingPunct="1"/>
            <a:r>
              <a:rPr lang="en-US" altLang="en-US" sz="1600" dirty="0">
                <a:ea typeface="Courier"/>
                <a:cs typeface="Courier"/>
              </a:rPr>
              <a:t>    --- 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\bears\</a:t>
            </a:r>
            <a:r>
              <a:rPr lang="en-US" altLang="en-US" sz="1600" dirty="0" err="1">
                <a:ea typeface="Courier"/>
                <a:cs typeface="Courier"/>
              </a:rPr>
              <a:t>Default.htm</a:t>
            </a:r>
            <a:r>
              <a:rPr lang="en-US" altLang="en-US" sz="1600" dirty="0">
                <a:ea typeface="Courier"/>
                <a:cs typeface="Courier"/>
              </a:rPr>
              <a:t>    2014-09-15 07:26:47.000000000 -0700</a:t>
            </a:r>
          </a:p>
          <a:p>
            <a:pPr eaLnBrk="1" hangingPunct="1"/>
            <a:r>
              <a:rPr lang="en-US" altLang="en-US" sz="1600" dirty="0">
                <a:ea typeface="Courier"/>
                <a:cs typeface="Courier"/>
              </a:rPr>
              <a:t>    +++ C:/Users/chef/</a:t>
            </a:r>
            <a:r>
              <a:rPr lang="en-US" altLang="en-US" sz="1600" dirty="0" err="1">
                <a:ea typeface="Courier"/>
                <a:cs typeface="Courier"/>
              </a:rPr>
              <a:t>AppData</a:t>
            </a:r>
            <a:r>
              <a:rPr lang="en-US" altLang="en-US" sz="1600" dirty="0">
                <a:ea typeface="Courier"/>
                <a:cs typeface="Courier"/>
              </a:rPr>
              <a:t>/Local/Temp/4/chef-rendered-template20140916-88-1xpa81m    2014-09-16 02:43:51.000000000 -0</a:t>
            </a:r>
          </a:p>
          <a:p>
            <a:pPr eaLnBrk="1" hangingPunct="1"/>
            <a:r>
              <a:rPr lang="en-US" altLang="en-US" sz="1600" dirty="0">
                <a:ea typeface="Courier"/>
                <a:cs typeface="Courier"/>
              </a:rPr>
              <a:t>700</a:t>
            </a:r>
          </a:p>
          <a:p>
            <a:pPr eaLnBrk="1" hangingPunct="1"/>
            <a:r>
              <a:rPr lang="en-US" altLang="en-US" sz="1600" dirty="0">
                <a:ea typeface="Courier"/>
                <a:cs typeface="Courier"/>
              </a:rPr>
              <a:t>    @@ -8,7 +8,7 @@</a:t>
            </a:r>
          </a:p>
          <a:p>
            <a:pPr eaLnBrk="1" hangingPunct="1"/>
            <a:r>
              <a:rPr lang="en-US" altLang="en-US" sz="1600" dirty="0">
                <a:ea typeface="Courier"/>
                <a:cs typeface="Courier"/>
              </a:rPr>
              <a:t>      &lt;html&gt;</a:t>
            </a:r>
          </a:p>
          <a:p>
            <a:pPr eaLnBrk="1" hangingPunct="1"/>
            <a:r>
              <a:rPr lang="en-US" altLang="en-US" sz="1600" dirty="0">
                <a:ea typeface="Courier"/>
                <a:cs typeface="Courier"/>
              </a:rPr>
              <a:t>         &lt;body&gt;</a:t>
            </a:r>
          </a:p>
          <a:p>
            <a:pPr eaLnBrk="1" hangingPunct="1"/>
            <a:r>
              <a:rPr lang="en-US" altLang="en-US" sz="1600" dirty="0">
                <a:ea typeface="Courier"/>
                <a:cs typeface="Courier"/>
              </a:rPr>
              <a:t>             &lt;h2&gt;We love bears&lt;/h2&gt;</a:t>
            </a:r>
          </a:p>
          <a:p>
            <a:pPr eaLnBrk="1" hangingPunct="1"/>
            <a:r>
              <a:rPr lang="en-US" altLang="en-US" sz="1600" dirty="0">
                <a:ea typeface="Courier"/>
                <a:cs typeface="Courier"/>
              </a:rPr>
              <a:t>    -        10.160.33.236:81</a:t>
            </a:r>
          </a:p>
          <a:p>
            <a:pPr eaLnBrk="1" hangingPunct="1"/>
            <a:r>
              <a:rPr lang="en-US" altLang="en-US" sz="1600" dirty="0">
                <a:ea typeface="Courier"/>
                <a:cs typeface="Courier"/>
              </a:rPr>
              <a:t>    +        10.160.33.236:8081</a:t>
            </a:r>
          </a:p>
          <a:p>
            <a:pPr eaLnBrk="1" hangingPunct="1"/>
            <a:r>
              <a:rPr lang="en-US" altLang="en-US" sz="1600" dirty="0">
                <a:ea typeface="Courier"/>
                <a:cs typeface="Courier"/>
              </a:rPr>
              <a:t>         &lt;/body&gt;</a:t>
            </a:r>
          </a:p>
          <a:p>
            <a:pPr eaLnBrk="1" hangingPunct="1"/>
            <a:r>
              <a:rPr lang="en-US" altLang="en-US" sz="1600" dirty="0">
                <a:ea typeface="Courier"/>
                <a:cs typeface="Courier"/>
              </a:rPr>
              <a:t>     &lt;/html&gt;</a:t>
            </a:r>
          </a:p>
          <a:p>
            <a:pPr eaLnBrk="1" hangingPunct="1"/>
            <a:r>
              <a:rPr lang="en-US" altLang="en-US" sz="1600" dirty="0">
                <a:ea typeface="Courier"/>
                <a:cs typeface="Courier"/>
              </a:rPr>
              <a:t>  * directory[C:\</a:t>
            </a:r>
            <a:r>
              <a:rPr lang="en-US" altLang="en-US" sz="1600" dirty="0" err="1">
                <a:ea typeface="Courier"/>
                <a:cs typeface="Courier"/>
              </a:rPr>
              <a:t>inetpub</a:t>
            </a:r>
            <a:r>
              <a:rPr lang="en-US" altLang="en-US" sz="1600" dirty="0">
                <a:ea typeface="Courier"/>
                <a:cs typeface="Courier"/>
              </a:rPr>
              <a:t>\</a:t>
            </a:r>
            <a:r>
              <a:rPr lang="en-US" altLang="en-US" sz="1600" dirty="0" err="1">
                <a:ea typeface="Courier"/>
                <a:cs typeface="Courier"/>
              </a:rPr>
              <a:t>wwwroot</a:t>
            </a:r>
            <a:r>
              <a:rPr lang="en-US" altLang="en-US" sz="1600" dirty="0">
                <a:ea typeface="Courier"/>
                <a:cs typeface="Courier"/>
              </a:rPr>
              <a:t>\admin] action create[2014-09-16T02:43:51-07:00] INFO: Processing directory[C:\</a:t>
            </a:r>
            <a:r>
              <a:rPr lang="en-US" altLang="en-US" sz="1600" dirty="0" err="1">
                <a:ea typeface="Courier"/>
                <a:cs typeface="Courier"/>
              </a:rPr>
              <a:t>inetpub</a:t>
            </a:r>
            <a:r>
              <a:rPr lang="en-US" altLang="en-US" sz="1600" dirty="0">
                <a:ea typeface="Courier"/>
                <a:cs typeface="Courier"/>
              </a:rPr>
              <a:t>\w</a:t>
            </a:r>
          </a:p>
          <a:p>
            <a:pPr eaLnBrk="1" hangingPunct="1"/>
            <a:r>
              <a:rPr lang="en-US" altLang="en-US" sz="1600" dirty="0" err="1">
                <a:ea typeface="Courier"/>
                <a:cs typeface="Courier"/>
              </a:rPr>
              <a:t>wwroot</a:t>
            </a:r>
            <a:r>
              <a:rPr lang="en-US" altLang="en-US" sz="1600" dirty="0">
                <a:ea typeface="Courier"/>
                <a:cs typeface="Courier"/>
              </a:rPr>
              <a:t>\admin] action create (</a:t>
            </a:r>
            <a:r>
              <a:rPr lang="en-US" altLang="en-US" sz="1600" dirty="0" err="1">
                <a:ea typeface="Courier"/>
                <a:cs typeface="Courier"/>
              </a:rPr>
              <a:t>iis_demo</a:t>
            </a:r>
            <a:r>
              <a:rPr lang="en-US" altLang="en-US" sz="1600" dirty="0">
                <a:ea typeface="Courier"/>
                <a:cs typeface="Courier"/>
              </a:rPr>
              <a:t>::default line 30)</a:t>
            </a:r>
            <a:endParaRPr lang="en-US" altLang="en-US" sz="1600" dirty="0">
              <a:ea typeface="Courier"/>
              <a:cs typeface="Courier"/>
            </a:endParaRPr>
          </a:p>
        </p:txBody>
      </p:sp>
    </p:spTree>
    <p:extLst>
      <p:ext uri="{BB962C8B-B14F-4D97-AF65-F5344CB8AC3E}">
        <p14:creationId xmlns:p14="http://schemas.microsoft.com/office/powerpoint/2010/main" val="377151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89" grpId="0" animBg="1" autoUpdateAnimBg="0"/>
    </p:bld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p:cNvSpPr>
          <p:nvPr/>
        </p:nvSpPr>
        <p:spPr bwMode="auto">
          <a:xfrm>
            <a:off x="812879" y="1962150"/>
            <a:ext cx="14657232" cy="10033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a:ea typeface="Courier"/>
                <a:cs typeface="Courier"/>
              </a:rPr>
              <a:t>PS\&gt; </a:t>
            </a:r>
            <a:r>
              <a:rPr lang="en-US" altLang="en-US" sz="3200" dirty="0" smtClean="0">
                <a:ea typeface="Courier"/>
                <a:cs typeface="Courier"/>
              </a:rPr>
              <a:t>knife </a:t>
            </a:r>
            <a:r>
              <a:rPr lang="en-US" altLang="en-US" sz="3200" dirty="0">
                <a:ea typeface="Courier"/>
                <a:cs typeface="Courier"/>
              </a:rPr>
              <a:t>search node '</a:t>
            </a:r>
            <a:r>
              <a:rPr lang="en-US" altLang="en-US" sz="3200" dirty="0" err="1">
                <a:ea typeface="Courier"/>
                <a:cs typeface="Courier"/>
              </a:rPr>
              <a:t>role:webserver</a:t>
            </a:r>
            <a:r>
              <a:rPr lang="en-US" altLang="en-US" sz="3200" dirty="0">
                <a:ea typeface="Courier"/>
                <a:cs typeface="Courier"/>
              </a:rPr>
              <a:t>' -a </a:t>
            </a:r>
            <a:r>
              <a:rPr lang="en-US" sz="3200" dirty="0" err="1"/>
              <a:t>iis_demo.sites</a:t>
            </a:r>
            <a:endParaRPr lang="en-US" altLang="en-US" sz="3200" dirty="0">
              <a:ea typeface="Courier"/>
              <a:cs typeface="Courier"/>
            </a:endParaRPr>
          </a:p>
        </p:txBody>
      </p:sp>
      <p:sp>
        <p:nvSpPr>
          <p:cNvPr id="576514" name="Rectangle 2"/>
          <p:cNvSpPr>
            <a:spLocks noGrp="1" noChangeArrowheads="1"/>
          </p:cNvSpPr>
          <p:nvPr>
            <p:ph type="title"/>
          </p:nvPr>
        </p:nvSpPr>
        <p:spPr/>
        <p:txBody>
          <a:bodyPr/>
          <a:lstStyle/>
          <a:p>
            <a:pPr eaLnBrk="1" hangingPunct="1">
              <a:defRPr/>
            </a:pPr>
            <a:r>
              <a:rPr lang="en-US" sz="3500" dirty="0">
                <a:sym typeface="Arial Bold" charset="0"/>
              </a:rPr>
              <a:t>Exercise: Search for the apache sites attribute on all nodes with the role webserver</a:t>
            </a:r>
          </a:p>
        </p:txBody>
      </p:sp>
      <p:sp>
        <p:nvSpPr>
          <p:cNvPr id="376836" name="Rectangle 3"/>
          <p:cNvSpPr>
            <a:spLocks/>
          </p:cNvSpPr>
          <p:nvPr/>
        </p:nvSpPr>
        <p:spPr bwMode="auto">
          <a:xfrm>
            <a:off x="1346994" y="38862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r>
              <a:rPr lang="en-US" sz="2800" dirty="0"/>
              <a:t>1 items found</a:t>
            </a:r>
          </a:p>
          <a:p>
            <a:endParaRPr lang="en-US" sz="2800" dirty="0"/>
          </a:p>
          <a:p>
            <a:r>
              <a:rPr lang="en-US" sz="2800" dirty="0"/>
              <a:t>node1:</a:t>
            </a:r>
          </a:p>
          <a:p>
            <a:r>
              <a:rPr lang="en-US" sz="2800" dirty="0" err="1" smtClean="0"/>
              <a:t>iis_demo.sites</a:t>
            </a:r>
            <a:r>
              <a:rPr lang="en-US" sz="2800" dirty="0"/>
              <a:t>: </a:t>
            </a:r>
          </a:p>
          <a:p>
            <a:r>
              <a:rPr lang="en-US" sz="2800" dirty="0"/>
              <a:t>  admin:  </a:t>
            </a:r>
          </a:p>
          <a:p>
            <a:r>
              <a:rPr lang="es-ES_tradnl" sz="2800" dirty="0"/>
              <a:t>    </a:t>
            </a:r>
            <a:r>
              <a:rPr lang="es-ES_tradnl" sz="2800" dirty="0" err="1"/>
              <a:t>port</a:t>
            </a:r>
            <a:r>
              <a:rPr lang="es-ES_tradnl" sz="2800" dirty="0"/>
              <a:t>:  8000</a:t>
            </a:r>
          </a:p>
          <a:p>
            <a:r>
              <a:rPr lang="en-US" sz="2800" dirty="0"/>
              <a:t>  bears:  </a:t>
            </a:r>
          </a:p>
          <a:p>
            <a:r>
              <a:rPr lang="es-ES_tradnl" sz="2800" dirty="0"/>
              <a:t>    </a:t>
            </a:r>
            <a:r>
              <a:rPr lang="es-ES_tradnl" sz="2800" dirty="0" err="1"/>
              <a:t>port</a:t>
            </a:r>
            <a:r>
              <a:rPr lang="es-ES_tradnl" sz="2800" dirty="0"/>
              <a:t>:  8081</a:t>
            </a:r>
          </a:p>
          <a:p>
            <a:r>
              <a:rPr lang="es-ES_tradnl" sz="2800" dirty="0"/>
              <a:t>  clowns: </a:t>
            </a:r>
          </a:p>
          <a:p>
            <a:r>
              <a:rPr lang="es-ES_tradnl" sz="2800" dirty="0"/>
              <a:t>    </a:t>
            </a:r>
            <a:r>
              <a:rPr lang="es-ES_tradnl" sz="2800" dirty="0" err="1"/>
              <a:t>port</a:t>
            </a:r>
            <a:r>
              <a:rPr lang="es-ES_tradnl" sz="2800" dirty="0"/>
              <a:t>:  80</a:t>
            </a:r>
            <a:endParaRPr lang="en-US" altLang="en-US" sz="2800" dirty="0">
              <a:ea typeface="Courier"/>
              <a:cs typeface="Courier"/>
            </a:endParaRPr>
          </a:p>
        </p:txBody>
      </p:sp>
    </p:spTree>
    <p:extLst>
      <p:ext uri="{BB962C8B-B14F-4D97-AF65-F5344CB8AC3E}">
        <p14:creationId xmlns:p14="http://schemas.microsoft.com/office/powerpoint/2010/main" val="418596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7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3" grpId="0" animBg="1" autoUpdateAnimBg="0"/>
    </p:bld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273" y="2666999"/>
            <a:ext cx="14657233" cy="5943603"/>
          </a:xfrm>
        </p:spPr>
        <p:txBody>
          <a:bodyPr/>
          <a:lstStyle/>
          <a:p>
            <a:pPr marL="0" indent="0" algn="ctr">
              <a:buNone/>
            </a:pPr>
            <a:r>
              <a:rPr lang="en-US" sz="8800" b="1" dirty="0">
                <a:latin typeface="Arial" charset="0"/>
                <a:cs typeface="Arial" charset="0"/>
              </a:rPr>
              <a:t>When you combine merge order and precedence rules, you get this:</a:t>
            </a:r>
            <a:endParaRPr lang="en-US" sz="8800" b="1" dirty="0"/>
          </a:p>
        </p:txBody>
      </p:sp>
    </p:spTree>
    <p:extLst>
      <p:ext uri="{BB962C8B-B14F-4D97-AF65-F5344CB8AC3E}">
        <p14:creationId xmlns:p14="http://schemas.microsoft.com/office/powerpoint/2010/main" val="1240550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8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77" y="1917700"/>
            <a:ext cx="14165059"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8562"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a:solidFill>
                  <a:srgbClr val="FFFFFF"/>
                </a:solidFill>
                <a:effectLst>
                  <a:outerShdw blurRad="38100" dist="38100" dir="2700000" algn="tl">
                    <a:srgbClr val="C0C0C0"/>
                  </a:outerShdw>
                </a:effectLst>
                <a:latin typeface="Arial Bold" charset="0"/>
                <a:ea typeface="ヒラギノ角ゴ ProN W3" charset="0"/>
                <a:cs typeface="Arial Bold" charset="0"/>
                <a:sym typeface="Arial Bold" charset="0"/>
              </a:rPr>
              <a:t>Merge Order and Precedence</a:t>
            </a:r>
          </a:p>
        </p:txBody>
      </p:sp>
    </p:spTree>
    <p:extLst>
      <p:ext uri="{BB962C8B-B14F-4D97-AF65-F5344CB8AC3E}">
        <p14:creationId xmlns:p14="http://schemas.microsoft.com/office/powerpoint/2010/main" val="927926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ChangeArrowheads="1"/>
          </p:cNvSpPr>
          <p:nvPr>
            <p:ph type="title"/>
          </p:nvPr>
        </p:nvSpPr>
        <p:spPr/>
        <p:txBody>
          <a:bodyPr/>
          <a:lstStyle/>
          <a:p>
            <a:pPr eaLnBrk="1" hangingPunct="1">
              <a:defRPr/>
            </a:pPr>
            <a:r>
              <a:rPr lang="en-US" sz="5700">
                <a:sym typeface="Arial Bold" charset="0"/>
              </a:rPr>
              <a:t>Best Practice: Roles get default attributes</a:t>
            </a:r>
          </a:p>
        </p:txBody>
      </p:sp>
      <p:sp>
        <p:nvSpPr>
          <p:cNvPr id="379907" name="Rectangle 2"/>
          <p:cNvSpPr>
            <a:spLocks noGrp="1" noChangeArrowheads="1"/>
          </p:cNvSpPr>
          <p:nvPr>
            <p:ph type="body" idx="1"/>
          </p:nvPr>
        </p:nvSpPr>
        <p:spPr/>
        <p:txBody>
          <a:bodyPr/>
          <a:lstStyle/>
          <a:p>
            <a:pPr eaLnBrk="1" hangingPunct="1"/>
            <a:r>
              <a:rPr lang="en-US" altLang="en-US" smtClean="0"/>
              <a:t>While it is awesome that you can use overrides, in practice there is little need</a:t>
            </a:r>
          </a:p>
          <a:p>
            <a:pPr eaLnBrk="1" hangingPunct="1"/>
            <a:r>
              <a:rPr lang="en-US" altLang="en-US" smtClean="0"/>
              <a:t>If you always set </a:t>
            </a:r>
            <a:r>
              <a:rPr lang="en-US" altLang="en-US" smtClean="0">
                <a:latin typeface="Arial Bold" pitchFamily="34" charset="0"/>
                <a:cs typeface="Arial Bold" pitchFamily="34" charset="0"/>
                <a:sym typeface="Arial Bold" pitchFamily="34" charset="0"/>
              </a:rPr>
              <a:t>default</a:t>
            </a:r>
            <a:r>
              <a:rPr lang="en-US" altLang="en-US" smtClean="0"/>
              <a:t> node attributes in your cookbook attribute files</a:t>
            </a:r>
          </a:p>
          <a:p>
            <a:pPr eaLnBrk="1" hangingPunct="1"/>
            <a:r>
              <a:rPr lang="en-US" altLang="en-US" smtClean="0"/>
              <a:t>You can almost </a:t>
            </a:r>
            <a:r>
              <a:rPr lang="en-US" altLang="en-US" smtClean="0">
                <a:latin typeface="Arial Bold" pitchFamily="34" charset="0"/>
                <a:cs typeface="Arial Bold" pitchFamily="34" charset="0"/>
                <a:sym typeface="Arial Bold" pitchFamily="34" charset="0"/>
              </a:rPr>
              <a:t>always</a:t>
            </a:r>
            <a:r>
              <a:rPr lang="en-US" altLang="en-US" smtClean="0"/>
              <a:t> set default node attributes in your role, and let merge order do the rest</a:t>
            </a:r>
          </a:p>
        </p:txBody>
      </p:sp>
    </p:spTree>
    <p:extLst>
      <p:ext uri="{BB962C8B-B14F-4D97-AF65-F5344CB8AC3E}">
        <p14:creationId xmlns:p14="http://schemas.microsoft.com/office/powerpoint/2010/main" val="30582894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Nathen</a:t>
            </a:r>
            <a:r>
              <a:rPr lang="en-US" dirty="0"/>
              <a:t> Harvey</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a:t>
            </a:r>
            <a:r>
              <a:rPr lang="en-US" dirty="0" smtClean="0"/>
              <a:t>components</a:t>
            </a:r>
            <a:endParaRPr lang="en-US" dirty="0"/>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1449802110"/>
      </p:ext>
    </p:extLst>
  </p:cSld>
  <p:clrMapOvr>
    <a:masterClrMapping/>
  </p:clrMapOvr>
  <p:transition xmlns:p14="http://schemas.microsoft.com/office/powerpoint/2010/main"/>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In addition to obvious roles, such as “webserver”, it is a common practice to group any functionality that “goes together” in a role</a:t>
            </a:r>
          </a:p>
          <a:p>
            <a:pPr defTabSz="914400" eaLnBrk="1" fontAlgn="base" hangingPunct="1">
              <a:spcAft>
                <a:spcPct val="0"/>
              </a:spcAft>
            </a:pPr>
            <a:r>
              <a:rPr lang="en-US" altLang="en-US" dirty="0">
                <a:solidFill>
                  <a:srgbClr val="000000"/>
                </a:solidFill>
                <a:cs typeface="Arial" pitchFamily="34" charset="0"/>
              </a:rPr>
              <a:t>The most common example here is a </a:t>
            </a:r>
            <a:r>
              <a:rPr lang="en-US" altLang="en-US" b="1" dirty="0">
                <a:solidFill>
                  <a:srgbClr val="000000"/>
                </a:solidFill>
                <a:latin typeface="Arial Bold" pitchFamily="34" charset="0"/>
                <a:cs typeface="Arial Bold" pitchFamily="34" charset="0"/>
                <a:sym typeface="Arial Bold" pitchFamily="34" charset="0"/>
              </a:rPr>
              <a:t>base</a:t>
            </a:r>
            <a:r>
              <a:rPr lang="en-US" altLang="en-US" dirty="0">
                <a:solidFill>
                  <a:srgbClr val="000000"/>
                </a:solidFill>
                <a:cs typeface="Arial" pitchFamily="34" charset="0"/>
              </a:rPr>
              <a:t> role, where you include all the recipes that should be run on every node</a:t>
            </a:r>
          </a:p>
        </p:txBody>
      </p:sp>
      <p:sp>
        <p:nvSpPr>
          <p:cNvPr id="582658" name="Rectangle 2"/>
          <p:cNvSpPr>
            <a:spLocks noGrp="1" noChangeArrowheads="1"/>
          </p:cNvSpPr>
          <p:nvPr>
            <p:ph type="title"/>
          </p:nvPr>
        </p:nvSpPr>
        <p:spPr/>
        <p:txBody>
          <a:bodyPr/>
          <a:lstStyle/>
          <a:p>
            <a:pPr eaLnBrk="1" hangingPunct="1">
              <a:defRPr/>
            </a:pPr>
            <a:r>
              <a:rPr lang="en-US" dirty="0">
                <a:sym typeface="Arial Bold" charset="0"/>
              </a:rPr>
              <a:t>Best Practice: Have “base” roles</a:t>
            </a:r>
          </a:p>
        </p:txBody>
      </p:sp>
    </p:spTree>
    <p:extLst>
      <p:ext uri="{BB962C8B-B14F-4D97-AF65-F5344CB8AC3E}">
        <p14:creationId xmlns:p14="http://schemas.microsoft.com/office/powerpoint/2010/main" val="4064256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1955" name="Rectangle 2"/>
          <p:cNvSpPr>
            <a:spLocks/>
          </p:cNvSpPr>
          <p:nvPr/>
        </p:nvSpPr>
        <p:spPr bwMode="auto">
          <a:xfrm>
            <a:off x="6642749" y="78994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584707"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381957" name="Rectangle 4"/>
          <p:cNvSpPr>
            <a:spLocks/>
          </p:cNvSpPr>
          <p:nvPr/>
        </p:nvSpPr>
        <p:spPr bwMode="auto">
          <a:xfrm>
            <a:off x="838333" y="2381250"/>
            <a:ext cx="14631829" cy="25019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600" dirty="0">
                <a:solidFill>
                  <a:srgbClr val="008000"/>
                </a:solidFill>
                <a:latin typeface="Consolas" panose="020B0609020204030204" pitchFamily="49" charset="0"/>
                <a:ea typeface="Courier"/>
                <a:cs typeface="Consolas" panose="020B0609020204030204" pitchFamily="49" charset="0"/>
                <a:sym typeface="Courier"/>
              </a:rPr>
              <a:t>name</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a:latin typeface="Consolas" panose="020B0609020204030204" pitchFamily="49" charset="0"/>
                <a:ea typeface="Courier"/>
                <a:cs typeface="Consolas" panose="020B0609020204030204" pitchFamily="49" charset="0"/>
                <a:sym typeface="Courier"/>
              </a:rPr>
              <a:t>description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"Base Server Role"</a:t>
            </a:r>
            <a:endParaRPr lang="en-US" altLang="en-US" sz="46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600" dirty="0" err="1">
                <a:latin typeface="Consolas" panose="020B0609020204030204" pitchFamily="49" charset="0"/>
                <a:ea typeface="Courier"/>
                <a:cs typeface="Consolas" panose="020B0609020204030204" pitchFamily="49" charset="0"/>
                <a:sym typeface="Courier"/>
              </a:rPr>
              <a:t>run_list</a:t>
            </a:r>
            <a:r>
              <a:rPr lang="en-US" altLang="en-US" sz="4600" dirty="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a:t>
            </a:r>
            <a:r>
              <a:rPr lang="en-US" altLang="en-US" sz="4600" dirty="0" smtClean="0">
                <a:solidFill>
                  <a:srgbClr val="BA2121"/>
                </a:solidFill>
                <a:latin typeface="Consolas" panose="020B0609020204030204" pitchFamily="49" charset="0"/>
                <a:ea typeface="Courier"/>
                <a:cs typeface="Consolas" panose="020B0609020204030204" pitchFamily="49" charset="0"/>
                <a:sym typeface="Courier"/>
              </a:rPr>
              <a:t>recipe[hosts]"</a:t>
            </a:r>
            <a:r>
              <a:rPr lang="en-US" altLang="en-US" sz="4600" dirty="0" smtClean="0">
                <a:latin typeface="Consolas" panose="020B0609020204030204" pitchFamily="49" charset="0"/>
                <a:ea typeface="Courier"/>
                <a:cs typeface="Consolas" panose="020B0609020204030204" pitchFamily="49" charset="0"/>
                <a:sym typeface="Courier"/>
              </a:rPr>
              <a:t>, </a:t>
            </a:r>
            <a:r>
              <a:rPr lang="en-US" altLang="en-US" sz="4600" dirty="0">
                <a:solidFill>
                  <a:srgbClr val="BA2121"/>
                </a:solidFill>
                <a:latin typeface="Consolas" panose="020B0609020204030204" pitchFamily="49" charset="0"/>
                <a:ea typeface="Courier"/>
                <a:cs typeface="Consolas" panose="020B0609020204030204" pitchFamily="49" charset="0"/>
                <a:sym typeface="Courier"/>
              </a:rPr>
              <a:t>"recipe[users]"</a:t>
            </a:r>
          </a:p>
        </p:txBody>
      </p:sp>
      <p:sp>
        <p:nvSpPr>
          <p:cNvPr id="5847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7200" dirty="0">
                <a:solidFill>
                  <a:srgbClr val="FFFFFF"/>
                </a:solidFill>
                <a:effectLst>
                  <a:outerShdw blurRad="38100" dist="38100" dir="2700000" algn="tl">
                    <a:srgbClr val="C0C0C0"/>
                  </a:outerShdw>
                </a:effectLst>
                <a:latin typeface="Arial Bold" charset="0"/>
                <a:cs typeface="Arial Bold" charset="0"/>
                <a:sym typeface="Arial Bold" charset="0"/>
              </a:rPr>
              <a:t>Exercise: Create the base role</a:t>
            </a:r>
          </a:p>
        </p:txBody>
      </p:sp>
    </p:spTree>
    <p:extLst>
      <p:ext uri="{BB962C8B-B14F-4D97-AF65-F5344CB8AC3E}">
        <p14:creationId xmlns:p14="http://schemas.microsoft.com/office/powerpoint/2010/main" val="33422727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4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07" grpId="0" autoUpdateAnimBg="0"/>
    </p:bld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a:t>
            </a:r>
            <a:r>
              <a:rPr lang="en-US" altLang="en-US" dirty="0">
                <a:ea typeface="Courier"/>
                <a:cs typeface="Courier"/>
              </a:rPr>
              <a:t>role from file </a:t>
            </a:r>
            <a:r>
              <a:rPr lang="en-US" altLang="en-US" dirty="0" err="1">
                <a:ea typeface="Courier"/>
                <a:cs typeface="Courier"/>
              </a:rPr>
              <a:t>base.rb</a:t>
            </a:r>
            <a:endParaRPr lang="en-US" altLang="en-US" dirty="0">
              <a:ea typeface="Courier"/>
              <a:cs typeface="Courier"/>
            </a:endParaRPr>
          </a:p>
        </p:txBody>
      </p:sp>
      <p:sp>
        <p:nvSpPr>
          <p:cNvPr id="586754" name="Rectangle 2"/>
          <p:cNvSpPr>
            <a:spLocks noGrp="1" noChangeArrowheads="1"/>
          </p:cNvSpPr>
          <p:nvPr>
            <p:ph type="title"/>
          </p:nvPr>
        </p:nvSpPr>
        <p:spPr/>
        <p:txBody>
          <a:bodyPr/>
          <a:lstStyle/>
          <a:p>
            <a:pPr eaLnBrk="1" hangingPunct="1">
              <a:defRPr/>
            </a:pPr>
            <a:r>
              <a:rPr lang="en-US">
                <a:sym typeface="Arial Bold" charset="0"/>
              </a:rPr>
              <a:t>Exercise: Create the role</a:t>
            </a:r>
          </a:p>
        </p:txBody>
      </p:sp>
      <p:sp>
        <p:nvSpPr>
          <p:cNvPr id="382980"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Updated Role base!</a:t>
            </a:r>
          </a:p>
        </p:txBody>
      </p:sp>
    </p:spTree>
    <p:extLst>
      <p:ext uri="{BB962C8B-B14F-4D97-AF65-F5344CB8AC3E}">
        <p14:creationId xmlns:p14="http://schemas.microsoft.com/office/powerpoint/2010/main" val="2707234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6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3" grpId="0" animBg="1" autoUpdateAnimBg="0"/>
    </p:bld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8400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587779" name="Rectangle 3"/>
          <p:cNvSpPr>
            <a:spLocks/>
          </p:cNvSpPr>
          <p:nvPr/>
        </p:nvSpPr>
        <p:spPr bwMode="auto">
          <a:xfrm>
            <a:off x="5048743" y="1625600"/>
            <a:ext cx="1064364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webserver.rb</a:t>
            </a:r>
            <a:endParaRPr lang="en-US" altLang="en-US" dirty="0">
              <a:latin typeface="Courier"/>
              <a:ea typeface="Courier"/>
              <a:cs typeface="Courier"/>
              <a:sym typeface="Courier"/>
            </a:endParaRPr>
          </a:p>
        </p:txBody>
      </p:sp>
      <p:sp>
        <p:nvSpPr>
          <p:cNvPr id="384005" name="Rectangle 4"/>
          <p:cNvSpPr>
            <a:spLocks/>
          </p:cNvSpPr>
          <p:nvPr/>
        </p:nvSpPr>
        <p:spPr bwMode="auto">
          <a:xfrm>
            <a:off x="838333" y="2381250"/>
            <a:ext cx="14631829" cy="35814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4400" dirty="0">
                <a:solidFill>
                  <a:srgbClr val="008000"/>
                </a:solidFill>
                <a:latin typeface="Consolas" panose="020B0609020204030204" pitchFamily="49" charset="0"/>
                <a:cs typeface="Consolas" panose="020B0609020204030204" pitchFamily="49" charset="0"/>
              </a:rPr>
              <a:t>name </a:t>
            </a:r>
            <a:r>
              <a:rPr lang="en-US" sz="4400" dirty="0">
                <a:solidFill>
                  <a:srgbClr val="BA2121"/>
                </a:solidFill>
                <a:latin typeface="Consolas" panose="020B0609020204030204" pitchFamily="49" charset="0"/>
                <a:cs typeface="Consolas" panose="020B0609020204030204" pitchFamily="49" charset="0"/>
              </a:rPr>
              <a:t>"webserver"</a:t>
            </a:r>
          </a:p>
          <a:p>
            <a:r>
              <a:rPr lang="en-US" sz="4400" dirty="0">
                <a:latin typeface="Consolas" panose="020B0609020204030204" pitchFamily="49" charset="0"/>
                <a:cs typeface="Consolas" panose="020B0609020204030204" pitchFamily="49" charset="0"/>
              </a:rPr>
              <a:t>description </a:t>
            </a:r>
            <a:r>
              <a:rPr lang="en-US" sz="4400" dirty="0">
                <a:solidFill>
                  <a:srgbClr val="BA2121"/>
                </a:solidFill>
                <a:latin typeface="Consolas" panose="020B0609020204030204" pitchFamily="49" charset="0"/>
                <a:cs typeface="Consolas" panose="020B0609020204030204" pitchFamily="49" charset="0"/>
              </a:rPr>
              <a:t>"Web Server"</a:t>
            </a:r>
          </a:p>
          <a:p>
            <a:r>
              <a:rPr lang="en-US" sz="4400" dirty="0" err="1">
                <a:latin typeface="Consolas" panose="020B0609020204030204" pitchFamily="49" charset="0"/>
                <a:cs typeface="Consolas" panose="020B0609020204030204" pitchFamily="49" charset="0"/>
              </a:rPr>
              <a:t>run_list</a:t>
            </a:r>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"role[base]","recipe[</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a:t>
            </a:r>
          </a:p>
          <a:p>
            <a:r>
              <a:rPr lang="en-US" sz="4400" dirty="0" err="1">
                <a:latin typeface="Consolas" panose="020B0609020204030204" pitchFamily="49" charset="0"/>
                <a:cs typeface="Consolas" panose="020B0609020204030204" pitchFamily="49" charset="0"/>
              </a:rPr>
              <a:t>default_attributes</a:t>
            </a:r>
            <a:r>
              <a:rPr lang="en-US" sz="4400" dirty="0">
                <a:latin typeface="Consolas" panose="020B0609020204030204" pitchFamily="49" charset="0"/>
                <a:cs typeface="Consolas" panose="020B0609020204030204" pitchFamily="49" charset="0"/>
              </a:rPr>
              <a:t>({</a:t>
            </a:r>
          </a:p>
          <a:p>
            <a:r>
              <a:rPr lang="en-US" sz="4400" dirty="0">
                <a:latin typeface="Consolas" panose="020B0609020204030204" pitchFamily="49" charset="0"/>
                <a:cs typeface="Consolas" panose="020B0609020204030204" pitchFamily="49" charset="0"/>
              </a:rPr>
              <a:t>  </a:t>
            </a:r>
            <a:r>
              <a:rPr lang="en-US" sz="4400" dirty="0">
                <a:solidFill>
                  <a:srgbClr val="BA2121"/>
                </a:solidFill>
                <a:latin typeface="Consolas" panose="020B0609020204030204" pitchFamily="49" charset="0"/>
                <a:cs typeface="Consolas" panose="020B0609020204030204" pitchFamily="49" charset="0"/>
              </a:rPr>
              <a:t>"</a:t>
            </a:r>
            <a:r>
              <a:rPr lang="en-US" sz="4400" dirty="0" err="1">
                <a:solidFill>
                  <a:srgbClr val="BA2121"/>
                </a:solidFill>
                <a:latin typeface="Consolas" panose="020B0609020204030204" pitchFamily="49" charset="0"/>
                <a:cs typeface="Consolas" panose="020B0609020204030204" pitchFamily="49" charset="0"/>
              </a:rPr>
              <a:t>iis_demo</a:t>
            </a:r>
            <a:r>
              <a:rPr lang="en-US" sz="4400" dirty="0">
                <a:solidFill>
                  <a:srgbClr val="BA2121"/>
                </a:solidFill>
                <a:latin typeface="Consolas" panose="020B0609020204030204" pitchFamily="49" charset="0"/>
                <a:cs typeface="Consolas" panose="020B0609020204030204" pitchFamily="49" charset="0"/>
              </a:rPr>
              <a:t>" </a:t>
            </a:r>
            <a:r>
              <a:rPr lang="en-US" sz="4400" dirty="0">
                <a:solidFill>
                  <a:srgbClr val="666666"/>
                </a:solidFill>
                <a:latin typeface="Consolas" panose="020B0609020204030204" pitchFamily="49" charset="0"/>
                <a:cs typeface="Consolas" panose="020B0609020204030204" pitchFamily="49" charset="0"/>
              </a:rPr>
              <a:t>=&gt; {</a:t>
            </a:r>
          </a:p>
        </p:txBody>
      </p:sp>
      <p:sp>
        <p:nvSpPr>
          <p:cNvPr id="587781"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a:t>
            </a:r>
            <a:endPar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endParaRPr>
          </a:p>
          <a:p>
            <a:pPr defTabSz="914400" fontAlgn="base">
              <a:spcBef>
                <a:spcPct val="0"/>
              </a:spcBef>
              <a:spcAft>
                <a:spcPct val="0"/>
              </a:spcAft>
              <a:defRPr/>
            </a:pPr>
            <a:r>
              <a:rPr lang="en-US" sz="4800" dirty="0" smtClean="0">
                <a:solidFill>
                  <a:srgbClr val="FFFFFF"/>
                </a:solidFill>
                <a:effectLst>
                  <a:outerShdw blurRad="38100" dist="38100" dir="2700000" algn="tl">
                    <a:srgbClr val="C0C0C0"/>
                  </a:outerShdw>
                </a:effectLst>
                <a:latin typeface="Arial Bold" charset="0"/>
                <a:cs typeface="Arial Bold" charset="0"/>
                <a:sym typeface="Arial Bold" charset="0"/>
              </a:rPr>
              <a:t>Add </a:t>
            </a: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the base role to the webserver role’s run list</a:t>
            </a:r>
          </a:p>
        </p:txBody>
      </p:sp>
      <p:sp>
        <p:nvSpPr>
          <p:cNvPr id="384007" name="Rectangle 6"/>
          <p:cNvSpPr>
            <a:spLocks/>
          </p:cNvSpPr>
          <p:nvPr/>
        </p:nvSpPr>
        <p:spPr bwMode="auto">
          <a:xfrm>
            <a:off x="825581" y="5562600"/>
            <a:ext cx="12637734"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3600">
                <a:solidFill>
                  <a:srgbClr val="222320"/>
                </a:solidFill>
                <a:latin typeface="Arial" pitchFamily="34" charset="0"/>
                <a:cs typeface="Arial" pitchFamily="34" charset="0"/>
                <a:sym typeface="Arial" pitchFamily="34" charset="0"/>
              </a:rPr>
              <a:t>Put </a:t>
            </a:r>
            <a:r>
              <a:rPr lang="en-US" altLang="en-US" sz="3600">
                <a:solidFill>
                  <a:srgbClr val="222320"/>
                </a:solidFill>
                <a:latin typeface="Courier"/>
                <a:ea typeface="Courier"/>
                <a:cs typeface="Courier"/>
                <a:sym typeface="Courier"/>
              </a:rPr>
              <a:t>role[base]</a:t>
            </a:r>
            <a:r>
              <a:rPr lang="en-US" altLang="en-US" sz="3600">
                <a:solidFill>
                  <a:srgbClr val="222320"/>
                </a:solidFill>
                <a:latin typeface="Arial" pitchFamily="34" charset="0"/>
                <a:cs typeface="Arial" pitchFamily="34" charset="0"/>
                <a:sym typeface="Arial" pitchFamily="34" charset="0"/>
              </a:rPr>
              <a:t> at the front of the </a:t>
            </a:r>
            <a:r>
              <a:rPr lang="en-US" altLang="en-US" sz="3600">
                <a:solidFill>
                  <a:srgbClr val="222320"/>
                </a:solidFill>
                <a:latin typeface="Courier"/>
                <a:ea typeface="Courier"/>
                <a:cs typeface="Courier"/>
                <a:sym typeface="Courier"/>
              </a:rPr>
              <a:t>run_list</a:t>
            </a:r>
            <a:endParaRPr lang="en-US" altLang="en-US" sz="3600">
              <a:solidFill>
                <a:srgbClr val="222320"/>
              </a:solidFill>
              <a:latin typeface="Arial Bold" pitchFamily="34" charset="0"/>
              <a:cs typeface="Arial Bold" pitchFamily="34" charset="0"/>
              <a:sym typeface="Arial Bold" pitchFamily="34" charset="0"/>
            </a:endParaRPr>
          </a:p>
          <a:p>
            <a:pPr defTabSz="914400" eaLnBrk="1" fontAlgn="base" hangingPunct="1">
              <a:spcBef>
                <a:spcPts val="1500"/>
              </a:spcBef>
              <a:spcAft>
                <a:spcPct val="0"/>
              </a:spcAft>
            </a:pPr>
            <a:endParaRPr lang="en-US" altLang="en-US" sz="3600">
              <a:solidFill>
                <a:srgbClr val="222320"/>
              </a:solidFill>
              <a:latin typeface="Arial" pitchFamily="34" charset="0"/>
              <a:cs typeface="Arial" pitchFamily="34" charset="0"/>
              <a:sym typeface="Arial" pitchFamily="34" charset="0"/>
            </a:endParaRPr>
          </a:p>
        </p:txBody>
      </p:sp>
      <p:sp>
        <p:nvSpPr>
          <p:cNvPr id="384008" name="Rectangle 7"/>
          <p:cNvSpPr>
            <a:spLocks/>
          </p:cNvSpPr>
          <p:nvPr/>
        </p:nvSpPr>
        <p:spPr bwMode="auto">
          <a:xfrm rot="10800000" flipH="1">
            <a:off x="889138" y="3928192"/>
            <a:ext cx="12764747" cy="679831"/>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172198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7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79" grpId="0" autoUpdateAnimBg="0"/>
    </p:bld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tabLst>
                <a:tab pos="2681288" algn="l"/>
              </a:tabLs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webserver.rb</a:t>
            </a:r>
            <a:endParaRPr lang="en-US" altLang="en-US" dirty="0">
              <a:ea typeface="Courier"/>
              <a:cs typeface="Courier"/>
            </a:endParaRPr>
          </a:p>
        </p:txBody>
      </p:sp>
      <p:sp>
        <p:nvSpPr>
          <p:cNvPr id="589826" name="Rectangle 2"/>
          <p:cNvSpPr>
            <a:spLocks noGrp="1" noChangeArrowheads="1"/>
          </p:cNvSpPr>
          <p:nvPr>
            <p:ph type="title"/>
          </p:nvPr>
        </p:nvSpPr>
        <p:spPr/>
        <p:txBody>
          <a:bodyPr/>
          <a:lstStyle/>
          <a:p>
            <a:pPr eaLnBrk="1" hangingPunct="1">
              <a:defRPr/>
            </a:pPr>
            <a:r>
              <a:rPr lang="en-US">
                <a:sym typeface="Arial Bold" charset="0"/>
              </a:rPr>
              <a:t>Exercise: Update the role</a:t>
            </a:r>
          </a:p>
        </p:txBody>
      </p:sp>
      <p:sp>
        <p:nvSpPr>
          <p:cNvPr id="385028" name="Rectangle 3"/>
          <p:cNvSpPr>
            <a:spLocks/>
          </p:cNvSpPr>
          <p:nvPr/>
        </p:nvSpPr>
        <p:spPr bwMode="auto">
          <a:xfrm>
            <a:off x="800178" y="3644900"/>
            <a:ext cx="14657232" cy="496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webserver!</a:t>
            </a:r>
          </a:p>
        </p:txBody>
      </p:sp>
    </p:spTree>
    <p:extLst>
      <p:ext uri="{BB962C8B-B14F-4D97-AF65-F5344CB8AC3E}">
        <p14:creationId xmlns:p14="http://schemas.microsoft.com/office/powerpoint/2010/main" val="40446048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89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5" grpId="0" animBg="1" autoUpdateAnimBg="0"/>
    </p:bld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590850"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386052" name="Rectangle 3"/>
          <p:cNvSpPr>
            <a:spLocks/>
          </p:cNvSpPr>
          <p:nvPr/>
        </p:nvSpPr>
        <p:spPr bwMode="auto">
          <a:xfrm>
            <a:off x="800178" y="3200400"/>
            <a:ext cx="14657232" cy="5715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r>
              <a:rPr lang="en-US" altLang="en-US" sz="2200" dirty="0">
                <a:ea typeface="Courier"/>
                <a:cs typeface="Courier"/>
              </a:rPr>
              <a:t>2014-02-25T10:05:36-08:00] INFO: Run List is [role[webserver], recipe[hosts], recipe[users]]</a:t>
            </a:r>
          </a:p>
          <a:p>
            <a:pPr defTabSz="914400" eaLnBrk="1" fontAlgn="base" hangingPunct="1">
              <a:spcBef>
                <a:spcPct val="0"/>
              </a:spcBef>
              <a:spcAft>
                <a:spcPct val="0"/>
              </a:spcAft>
            </a:pPr>
            <a:r>
              <a:rPr lang="en-US" altLang="en-US" sz="2200" dirty="0">
                <a:ea typeface="Courier"/>
                <a:cs typeface="Courier"/>
              </a:rPr>
              <a:t>[2014-02-25T10:05:36-08:00] INFO: Run List expands to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[2014-02-25T10:05:36-08:00] INFO: Starting Chef Run for node1</a:t>
            </a:r>
          </a:p>
          <a:p>
            <a:pPr defTabSz="914400" eaLnBrk="1" fontAlgn="base" hangingPunct="1">
              <a:spcBef>
                <a:spcPct val="0"/>
              </a:spcBef>
              <a:spcAft>
                <a:spcPct val="0"/>
              </a:spcAft>
            </a:pPr>
            <a:r>
              <a:rPr lang="en-US" altLang="en-US" sz="2200" dirty="0">
                <a:ea typeface="Courier"/>
                <a:cs typeface="Courier"/>
              </a:rPr>
              <a:t>[2014-02-25T10:05:36-08:00] INFO: Running start handlers</a:t>
            </a:r>
          </a:p>
          <a:p>
            <a:pPr defTabSz="914400" eaLnBrk="1" fontAlgn="base" hangingPunct="1">
              <a:spcBef>
                <a:spcPct val="0"/>
              </a:spcBef>
              <a:spcAft>
                <a:spcPct val="0"/>
              </a:spcAft>
            </a:pPr>
            <a:r>
              <a:rPr lang="en-US" altLang="en-US" sz="2200" dirty="0">
                <a:ea typeface="Courier"/>
                <a:cs typeface="Courier"/>
              </a:rPr>
              <a:t>[2014-02-25T10:05:36-08:00] INFO: Start handlers complete.</a:t>
            </a:r>
          </a:p>
          <a:p>
            <a:pPr defTabSz="914400" eaLnBrk="1" fontAlgn="base" hangingPunct="1">
              <a:spcBef>
                <a:spcPct val="0"/>
              </a:spcBef>
              <a:spcAft>
                <a:spcPct val="0"/>
              </a:spcAft>
            </a:pPr>
            <a:r>
              <a:rPr lang="en-US" altLang="en-US" sz="2200" dirty="0">
                <a:ea typeface="Courier"/>
                <a:cs typeface="Courier"/>
              </a:rPr>
              <a:t>resolving cookbooks for run list: ["hosts", "users", "</a:t>
            </a:r>
            <a:r>
              <a:rPr lang="en-US" altLang="en-US" sz="2200" dirty="0" err="1">
                <a:ea typeface="Courier"/>
                <a:cs typeface="Courier"/>
              </a:rPr>
              <a:t>iis_demo</a:t>
            </a:r>
            <a:r>
              <a:rPr lang="en-US" altLang="en-US" sz="2200" dirty="0">
                <a:ea typeface="Courier"/>
                <a:cs typeface="Courier"/>
              </a:rPr>
              <a:t>"]</a:t>
            </a:r>
          </a:p>
          <a:p>
            <a:pPr defTabSz="914400" eaLnBrk="1" fontAlgn="base" hangingPunct="1">
              <a:spcBef>
                <a:spcPct val="0"/>
              </a:spcBef>
              <a:spcAft>
                <a:spcPct val="0"/>
              </a:spcAft>
            </a:pPr>
            <a:r>
              <a:rPr lang="en-US" altLang="en-US" sz="2200" dirty="0">
                <a:ea typeface="Courier"/>
                <a:cs typeface="Courier"/>
              </a:rPr>
              <a:t>[2014-02-25T10:05:37-08:00] INFO: Loading cookbooks [datacenter, hosts, </a:t>
            </a:r>
            <a:r>
              <a:rPr lang="en-US" altLang="en-US" sz="2200" dirty="0" err="1">
                <a:ea typeface="Courier"/>
                <a:cs typeface="Courier"/>
              </a:rPr>
              <a:t>iis_demo</a:t>
            </a:r>
            <a:r>
              <a:rPr lang="en-US" altLang="en-US" sz="2200" dirty="0">
                <a:ea typeface="Courier"/>
                <a:cs typeface="Courier"/>
              </a:rPr>
              <a:t>, users]</a:t>
            </a:r>
          </a:p>
          <a:p>
            <a:pPr defTabSz="914400" eaLnBrk="1" fontAlgn="base" hangingPunct="1">
              <a:spcBef>
                <a:spcPct val="0"/>
              </a:spcBef>
              <a:spcAft>
                <a:spcPct val="0"/>
              </a:spcAft>
            </a:pPr>
            <a:r>
              <a:rPr lang="en-US" altLang="en-US" sz="2200" dirty="0">
                <a:ea typeface="Courier"/>
                <a:cs typeface="Courier"/>
              </a:rPr>
              <a:t>Synchronizing Cookbooks:</a:t>
            </a:r>
          </a:p>
          <a:p>
            <a:pPr defTabSz="914400" eaLnBrk="1" fontAlgn="base" hangingPunct="1">
              <a:spcBef>
                <a:spcPct val="0"/>
              </a:spcBef>
              <a:spcAft>
                <a:spcPct val="0"/>
              </a:spcAft>
            </a:pPr>
            <a:r>
              <a:rPr lang="en-US" altLang="en-US" sz="2200" dirty="0">
                <a:ea typeface="Courier"/>
                <a:cs typeface="Courier"/>
              </a:rPr>
              <a:t>  - hosts</a:t>
            </a:r>
          </a:p>
          <a:p>
            <a:pPr defTabSz="914400" eaLnBrk="1" fontAlgn="base" hangingPunct="1">
              <a:spcBef>
                <a:spcPct val="0"/>
              </a:spcBef>
              <a:spcAft>
                <a:spcPct val="0"/>
              </a:spcAft>
            </a:pPr>
            <a:r>
              <a:rPr lang="en-US" altLang="en-US" sz="2200" dirty="0">
                <a:ea typeface="Courier"/>
                <a:cs typeface="Courier"/>
              </a:rPr>
              <a:t>  - datacenter</a:t>
            </a:r>
          </a:p>
          <a:p>
            <a:pPr defTabSz="914400" eaLnBrk="1" fontAlgn="base" hangingPunct="1">
              <a:spcBef>
                <a:spcPct val="0"/>
              </a:spcBef>
              <a:spcAft>
                <a:spcPct val="0"/>
              </a:spcAft>
            </a:pPr>
            <a:r>
              <a:rPr lang="en-US" altLang="en-US" sz="2200" dirty="0">
                <a:ea typeface="Courier"/>
                <a:cs typeface="Courier"/>
              </a:rPr>
              <a:t>  - users</a:t>
            </a:r>
          </a:p>
          <a:p>
            <a:pPr defTabSz="914400" eaLnBrk="1" fontAlgn="base" hangingPunct="1">
              <a:spcBef>
                <a:spcPct val="0"/>
              </a:spcBef>
              <a:spcAft>
                <a:spcPct val="0"/>
              </a:spcAft>
            </a:pPr>
            <a:r>
              <a:rPr lang="en-US" altLang="en-US" sz="2200" dirty="0">
                <a:ea typeface="Courier"/>
                <a:cs typeface="Courier"/>
              </a:rPr>
              <a:t>  - </a:t>
            </a:r>
            <a:r>
              <a:rPr lang="en-US" altLang="en-US" sz="2200" dirty="0" err="1">
                <a:ea typeface="Courier"/>
                <a:cs typeface="Courier"/>
              </a:rPr>
              <a:t>iis_demo</a:t>
            </a:r>
            <a:endParaRPr lang="en-US" altLang="en-US" sz="2200" dirty="0">
              <a:ea typeface="Courier"/>
              <a:cs typeface="Courier"/>
            </a:endParaRPr>
          </a:p>
          <a:p>
            <a:pPr defTabSz="914400" eaLnBrk="1" fontAlgn="base" hangingPunct="1">
              <a:spcBef>
                <a:spcPct val="0"/>
              </a:spcBef>
              <a:spcAft>
                <a:spcPct val="0"/>
              </a:spcAft>
            </a:pPr>
            <a:r>
              <a:rPr lang="en-US" altLang="en-US" sz="2200" dirty="0">
                <a:ea typeface="Courier"/>
                <a:cs typeface="Courier"/>
              </a:rPr>
              <a:t>Compiling Cookbooks..</a:t>
            </a:r>
            <a:r>
              <a:rPr lang="en-US" altLang="en-US" sz="2200" dirty="0" smtClean="0">
                <a:ea typeface="Courier"/>
                <a:cs typeface="Courier"/>
              </a:rPr>
              <a:t>.</a:t>
            </a:r>
          </a:p>
          <a:p>
            <a:pPr defTabSz="914400" eaLnBrk="1" fontAlgn="base" hangingPunct="1">
              <a:spcBef>
                <a:spcPct val="0"/>
              </a:spcBef>
              <a:spcAft>
                <a:spcPct val="0"/>
              </a:spcAft>
            </a:pPr>
            <a:r>
              <a:rPr lang="en-US" altLang="en-US" sz="2200" dirty="0" smtClean="0">
                <a:ea typeface="Courier"/>
                <a:cs typeface="Courier"/>
              </a:rPr>
              <a:t>…</a:t>
            </a:r>
            <a:endParaRPr lang="en-US" altLang="en-US" sz="2200" dirty="0">
              <a:ea typeface="Courier"/>
              <a:cs typeface="Courier"/>
            </a:endParaRPr>
          </a:p>
        </p:txBody>
      </p:sp>
    </p:spTree>
    <p:extLst>
      <p:ext uri="{BB962C8B-B14F-4D97-AF65-F5344CB8AC3E}">
        <p14:creationId xmlns:p14="http://schemas.microsoft.com/office/powerpoint/2010/main" val="5237103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590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49" grpId="0" animBg="1" autoUpdateAnimBg="0"/>
    </p:bld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1"/>
          <p:cNvSpPr>
            <a:spLocks noGrp="1" noChangeArrowheads="1"/>
          </p:cNvSpPr>
          <p:nvPr>
            <p:ph type="title"/>
          </p:nvPr>
        </p:nvSpPr>
        <p:spPr/>
        <p:txBody>
          <a:bodyPr/>
          <a:lstStyle/>
          <a:p>
            <a:pPr eaLnBrk="1" hangingPunct="1">
              <a:defRPr/>
            </a:pPr>
            <a:r>
              <a:rPr lang="en-US" sz="4200">
                <a:sym typeface="Arial Bold" charset="0"/>
              </a:rPr>
              <a:t>Best Practice: Be explicit about what you need or expect </a:t>
            </a:r>
          </a:p>
        </p:txBody>
      </p:sp>
      <p:sp>
        <p:nvSpPr>
          <p:cNvPr id="387075" name="Rectangle 2"/>
          <p:cNvSpPr>
            <a:spLocks noGrp="1" noChangeArrowheads="1"/>
          </p:cNvSpPr>
          <p:nvPr>
            <p:ph type="body" idx="1"/>
          </p:nvPr>
        </p:nvSpPr>
        <p:spPr/>
        <p:txBody>
          <a:bodyPr/>
          <a:lstStyle/>
          <a:p>
            <a:pPr eaLnBrk="1" hangingPunct="1"/>
            <a:r>
              <a:rPr lang="en-US" altLang="en-US" smtClean="0"/>
              <a:t>Chef will only execute a recipe the first time it appears in the run list</a:t>
            </a:r>
          </a:p>
          <a:p>
            <a:pPr eaLnBrk="1" hangingPunct="1"/>
            <a:r>
              <a:rPr lang="en-US" altLang="en-US" smtClean="0"/>
              <a:t>So be explicit about your needs and expectations - either by nesting roles or using </a:t>
            </a:r>
            <a:r>
              <a:rPr lang="en-US" altLang="en-US" smtClean="0">
                <a:latin typeface="Inconsolata" pitchFamily="49" charset="0"/>
                <a:sym typeface="Inconsolata" pitchFamily="49" charset="0"/>
              </a:rPr>
              <a:t>include_recipe</a:t>
            </a:r>
            <a:endParaRPr lang="en-US" altLang="en-US" smtClean="0">
              <a:latin typeface="Inconsolata" pitchFamily="49" charset="0"/>
              <a:ea typeface="ヒラギノ角ゴ ProN W6"/>
              <a:cs typeface="ヒラギノ角ゴ ProN W6"/>
              <a:sym typeface="Inconsolata" pitchFamily="49" charset="0"/>
            </a:endParaRPr>
          </a:p>
        </p:txBody>
      </p:sp>
    </p:spTree>
    <p:extLst>
      <p:ext uri="{BB962C8B-B14F-4D97-AF65-F5344CB8AC3E}">
        <p14:creationId xmlns:p14="http://schemas.microsoft.com/office/powerpoint/2010/main" val="1564184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Set the run list to just role[webserver]</a:t>
            </a:r>
          </a:p>
        </p:txBody>
      </p:sp>
      <p:sp>
        <p:nvSpPr>
          <p:cNvPr id="388099" name="Rectangle 2"/>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endParaRPr lang="en-US" altLang="en-US" dirty="0" smtClean="0">
              <a:solidFill>
                <a:srgbClr val="000000"/>
              </a:solidFill>
              <a:cs typeface="Arial" pitchFamily="34" charset="0"/>
            </a:endParaRPr>
          </a:p>
          <a:p>
            <a:pPr defTabSz="914400" eaLnBrk="1" fontAlgn="base" hangingPunct="1">
              <a:spcAft>
                <a:spcPct val="0"/>
              </a:spcAft>
            </a:pPr>
            <a:r>
              <a:rPr lang="en-US" altLang="en-US" dirty="0" smtClean="0">
                <a:solidFill>
                  <a:srgbClr val="000000"/>
                </a:solidFill>
                <a:cs typeface="Arial" pitchFamily="34" charset="0"/>
              </a:rPr>
              <a:t>Remove </a:t>
            </a:r>
            <a:r>
              <a:rPr lang="en-US" altLang="en-US" dirty="0">
                <a:solidFill>
                  <a:srgbClr val="000000"/>
                </a:solidFill>
                <a:cs typeface="Arial" pitchFamily="34" charset="0"/>
              </a:rPr>
              <a:t>all the entries in the run list other than </a:t>
            </a:r>
            <a:r>
              <a:rPr lang="en-US" altLang="en-US" dirty="0">
                <a:solidFill>
                  <a:srgbClr val="000000"/>
                </a:solidFill>
                <a:latin typeface="Courier"/>
                <a:ea typeface="Courier"/>
                <a:cs typeface="Courier"/>
                <a:sym typeface="Courier"/>
              </a:rPr>
              <a:t>role[webserver]</a:t>
            </a:r>
            <a:r>
              <a:rPr lang="en-US" altLang="en-US" dirty="0">
                <a:solidFill>
                  <a:srgbClr val="000000"/>
                </a:solidFill>
                <a:cs typeface="Arial" pitchFamily="34" charset="0"/>
              </a:rPr>
              <a:t>, then </a:t>
            </a:r>
            <a:r>
              <a:rPr lang="en-US" altLang="en-US" dirty="0">
                <a:solidFill>
                  <a:srgbClr val="000000"/>
                </a:solidFill>
                <a:latin typeface="Arial Bold" pitchFamily="34" charset="0"/>
                <a:cs typeface="Arial Bold" pitchFamily="34" charset="0"/>
                <a:sym typeface="Arial Bold" pitchFamily="34" charset="0"/>
              </a:rPr>
              <a:t>save</a:t>
            </a:r>
            <a:r>
              <a:rPr lang="en-US" altLang="en-US" dirty="0">
                <a:solidFill>
                  <a:srgbClr val="000000"/>
                </a:solidFill>
                <a:cs typeface="Arial" pitchFamily="34" charset="0"/>
              </a:rPr>
              <a:t> and </a:t>
            </a:r>
            <a:r>
              <a:rPr lang="en-US" altLang="en-US" dirty="0">
                <a:solidFill>
                  <a:srgbClr val="000000"/>
                </a:solidFill>
                <a:latin typeface="Arial Bold" pitchFamily="34" charset="0"/>
                <a:cs typeface="Arial Bold" pitchFamily="34" charset="0"/>
                <a:sym typeface="Arial Bold" pitchFamily="34" charset="0"/>
              </a:rPr>
              <a:t>close</a:t>
            </a:r>
            <a:r>
              <a:rPr lang="en-US" altLang="en-US" dirty="0">
                <a:solidFill>
                  <a:srgbClr val="000000"/>
                </a:solidFill>
                <a:cs typeface="Arial" pitchFamily="34" charset="0"/>
              </a:rPr>
              <a:t>.</a:t>
            </a:r>
          </a:p>
        </p:txBody>
      </p:sp>
    </p:spTree>
    <p:extLst>
      <p:ext uri="{BB962C8B-B14F-4D97-AF65-F5344CB8AC3E}">
        <p14:creationId xmlns:p14="http://schemas.microsoft.com/office/powerpoint/2010/main" val="1238474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3"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389123" name="Rectangle 2"/>
          <p:cNvSpPr>
            <a:spLocks noGrp="1" noChangeArrowheads="1"/>
          </p:cNvSpPr>
          <p:nvPr>
            <p:ph type="body" idx="1"/>
          </p:nvPr>
        </p:nvSpPr>
        <p:spPr/>
        <p:txBody>
          <a:bodyPr/>
          <a:lstStyle/>
          <a:p>
            <a:pPr eaLnBrk="1" hangingPunct="1"/>
            <a:r>
              <a:rPr lang="en-US" altLang="en-US" dirty="0" smtClean="0"/>
              <a:t>What is a Role?</a:t>
            </a:r>
          </a:p>
          <a:p>
            <a:pPr eaLnBrk="1" hangingPunct="1"/>
            <a:r>
              <a:rPr lang="en-US" altLang="en-US" dirty="0" smtClean="0"/>
              <a:t>What makes for a “good” role? </a:t>
            </a:r>
          </a:p>
          <a:p>
            <a:pPr eaLnBrk="1" hangingPunct="1"/>
            <a:r>
              <a:rPr lang="en-US" altLang="en-US" dirty="0" smtClean="0"/>
              <a:t>How do you search for roles with a given recipe in their run list?</a:t>
            </a:r>
          </a:p>
          <a:p>
            <a:pPr eaLnBrk="1" hangingPunct="1"/>
            <a:r>
              <a:rPr lang="en-US" altLang="en-US" dirty="0" smtClean="0"/>
              <a:t>How many times will Chef execute a recipe in the same run?</a:t>
            </a:r>
          </a:p>
        </p:txBody>
      </p:sp>
    </p:spTree>
    <p:extLst>
      <p:ext uri="{BB962C8B-B14F-4D97-AF65-F5344CB8AC3E}">
        <p14:creationId xmlns:p14="http://schemas.microsoft.com/office/powerpoint/2010/main" val="1534817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7" name="Rectangle 1"/>
          <p:cNvSpPr>
            <a:spLocks noGrp="1" noChangeArrowheads="1"/>
          </p:cNvSpPr>
          <p:nvPr>
            <p:ph type="title"/>
          </p:nvPr>
        </p:nvSpPr>
        <p:spPr/>
        <p:txBody>
          <a:bodyPr/>
          <a:lstStyle/>
          <a:p>
            <a:pPr eaLnBrk="1" hangingPunct="1">
              <a:defRPr/>
            </a:pPr>
            <a:r>
              <a:rPr lang="en-US" dirty="0">
                <a:sym typeface="Arial Bold" charset="0"/>
              </a:rPr>
              <a:t>Environments</a:t>
            </a:r>
          </a:p>
        </p:txBody>
      </p:sp>
      <p:sp>
        <p:nvSpPr>
          <p:cNvPr id="598018" name="Rectangle 2"/>
          <p:cNvSpPr>
            <a:spLocks noGrp="1" noChangeArrowheads="1"/>
          </p:cNvSpPr>
          <p:nvPr>
            <p:ph idx="1"/>
          </p:nvPr>
        </p:nvSpPr>
        <p:spPr/>
        <p:txBody>
          <a:bodyPr/>
          <a:lstStyle/>
          <a:p>
            <a:pPr>
              <a:defRPr/>
            </a:pPr>
            <a:r>
              <a:rPr lang="en-US" dirty="0"/>
              <a:t>Cookbook Version Constraints and Override Attributes</a:t>
            </a:r>
            <a:endParaRPr lang="en-US" dirty="0">
              <a:sym typeface="Arial" charset="0"/>
            </a:endParaRPr>
          </a:p>
        </p:txBody>
      </p:sp>
    </p:spTree>
    <p:extLst>
      <p:ext uri="{BB962C8B-B14F-4D97-AF65-F5344CB8AC3E}">
        <p14:creationId xmlns:p14="http://schemas.microsoft.com/office/powerpoint/2010/main" val="236333631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a:t>
            </a:r>
            <a:r>
              <a:rPr lang="en-US" dirty="0" smtClean="0"/>
              <a:t>base</a:t>
            </a:r>
          </a:p>
          <a:p>
            <a:r>
              <a:rPr lang="en-US" smtClean="0"/>
              <a:t>Reconstruct business from </a:t>
            </a:r>
            <a:r>
              <a:rPr lang="en-US" b="1" smtClean="0">
                <a:latin typeface="Arial Bold" charset="0"/>
                <a:cs typeface="Arial Bold" charset="0"/>
                <a:sym typeface="Arial Bold" charset="0"/>
              </a:rPr>
              <a:t>code repository</a:t>
            </a:r>
            <a:r>
              <a:rPr lang="en-US" smtClean="0"/>
              <a:t>, </a:t>
            </a:r>
            <a:r>
              <a:rPr lang="en-US" b="1" smtClean="0">
                <a:latin typeface="Arial Bold" charset="0"/>
                <a:cs typeface="Arial Bold" charset="0"/>
                <a:sym typeface="Arial Bold" charset="0"/>
              </a:rPr>
              <a:t>data backup</a:t>
            </a:r>
            <a:r>
              <a:rPr lang="en-US" smtClean="0"/>
              <a:t>, and </a:t>
            </a:r>
            <a:r>
              <a:rPr lang="en-US" b="1" smtClean="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1"/>
          <p:cNvSpPr>
            <a:spLocks noGrp="1" noChangeArrowheads="1"/>
          </p:cNvSpPr>
          <p:nvPr>
            <p:ph type="title"/>
          </p:nvPr>
        </p:nvSpPr>
        <p:spPr>
          <a:ln/>
        </p:spPr>
        <p:txBody>
          <a:bodyPr/>
          <a:lstStyle/>
          <a:p>
            <a:r>
              <a:rPr lang="en-US"/>
              <a:t>Lesson Objectives</a:t>
            </a:r>
          </a:p>
        </p:txBody>
      </p:sp>
      <p:sp>
        <p:nvSpPr>
          <p:cNvPr id="921602" name="Rectangle 2"/>
          <p:cNvSpPr>
            <a:spLocks noGrp="1" noChangeArrowheads="1"/>
          </p:cNvSpPr>
          <p:nvPr>
            <p:ph type="body" idx="1"/>
          </p:nvPr>
        </p:nvSpPr>
        <p:spPr>
          <a:ln/>
        </p:spPr>
        <p:txBody>
          <a:bodyPr/>
          <a:lstStyle/>
          <a:p>
            <a:r>
              <a:rPr lang="en-US"/>
              <a:t>After completing the lesson, you will be able to</a:t>
            </a:r>
          </a:p>
          <a:p>
            <a:pPr lvl="1"/>
            <a:r>
              <a:rPr lang="en-US"/>
              <a:t>Describe what an Environment is, and how it is different from an Organization</a:t>
            </a:r>
          </a:p>
          <a:p>
            <a:pPr lvl="1"/>
            <a:r>
              <a:rPr lang="en-US"/>
              <a:t>Set cookbook version constraints</a:t>
            </a:r>
          </a:p>
          <a:p>
            <a:pPr lvl="1"/>
            <a:r>
              <a:rPr lang="en-US"/>
              <a:t>Explain when to set attributes in an environment</a:t>
            </a:r>
          </a:p>
        </p:txBody>
      </p:sp>
    </p:spTree>
    <p:extLst>
      <p:ext uri="{BB962C8B-B14F-4D97-AF65-F5344CB8AC3E}">
        <p14:creationId xmlns:p14="http://schemas.microsoft.com/office/powerpoint/2010/main" val="2011951839"/>
      </p:ext>
    </p:extLst>
  </p:cSld>
  <p:clrMapOvr>
    <a:masterClrMapping/>
  </p:clrMapOvr>
  <p:transition xmlns:p14="http://schemas.microsoft.com/office/powerpoint/2010/main"/>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3651" name="Group 3"/>
          <p:cNvGrpSpPr>
            <a:grpSpLocks/>
          </p:cNvGrpSpPr>
          <p:nvPr/>
        </p:nvGrpSpPr>
        <p:grpSpPr bwMode="auto">
          <a:xfrm>
            <a:off x="177817" y="2286000"/>
            <a:ext cx="15952758" cy="6273800"/>
            <a:chOff x="0" y="0"/>
            <a:chExt cx="10048" cy="3952"/>
          </a:xfrm>
        </p:grpSpPr>
        <p:sp>
          <p:nvSpPr>
            <p:cNvPr id="923649" name="Rectangle 1"/>
            <p:cNvSpPr>
              <a:spLocks/>
            </p:cNvSpPr>
            <p:nvPr/>
          </p:nvSpPr>
          <p:spPr bwMode="auto">
            <a:xfrm>
              <a:off x="0" y="0"/>
              <a:ext cx="10048" cy="3952"/>
            </a:xfrm>
            <a:prstGeom prst="rect">
              <a:avLst/>
            </a:prstGeom>
            <a:blipFill dpi="0" rotWithShape="0">
              <a:blip r:embed="rId2">
                <a:alphaModFix amt="30000"/>
                <a:extLst>
                  <a:ext uri="{28A0092B-C50C-407E-A947-70E740481C1C}">
                    <a14:useLocalDpi xmlns:a14="http://schemas.microsoft.com/office/drawing/2010/main" val="0"/>
                  </a:ext>
                </a:extLst>
              </a:blip>
              <a:srcRect/>
              <a:tile tx="0" ty="0" sx="100000" sy="100000" flip="none" algn="tl"/>
            </a:blipFill>
            <a:ln w="25400" cap="flat">
              <a:solidFill>
                <a:schemeClr val="tx1">
                  <a:alpha val="29999"/>
                </a:schemeClr>
              </a:solidFill>
              <a:prstDash val="solid"/>
              <a:miter lim="800000"/>
              <a:headEnd type="none" w="med" len="med"/>
              <a:tailEnd type="none" w="med" len="med"/>
            </a:ln>
          </p:spPr>
          <p:txBody>
            <a:bodyPr lIns="0" tIns="0" rIns="0" bIns="0"/>
            <a:lstStyle/>
            <a:p>
              <a:endParaRPr lang="en-US"/>
            </a:p>
          </p:txBody>
        </p:sp>
        <p:sp>
          <p:nvSpPr>
            <p:cNvPr id="923650" name="Rectangle 2"/>
            <p:cNvSpPr>
              <a:spLocks/>
            </p:cNvSpPr>
            <p:nvPr/>
          </p:nvSpPr>
          <p:spPr bwMode="auto">
            <a:xfrm>
              <a:off x="92" y="3568"/>
              <a:ext cx="128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Organization</a:t>
              </a:r>
            </a:p>
          </p:txBody>
        </p:sp>
      </p:grpSp>
      <p:sp>
        <p:nvSpPr>
          <p:cNvPr id="923652" name="Rectangle 4"/>
          <p:cNvSpPr>
            <a:spLocks noGrp="1" noChangeArrowheads="1"/>
          </p:cNvSpPr>
          <p:nvPr>
            <p:ph type="title"/>
          </p:nvPr>
        </p:nvSpPr>
        <p:spPr>
          <a:ln/>
        </p:spPr>
        <p:txBody>
          <a:bodyPr/>
          <a:lstStyle/>
          <a:p>
            <a:r>
              <a:rPr lang="en-US"/>
              <a:t>Environments</a:t>
            </a:r>
          </a:p>
        </p:txBody>
      </p:sp>
      <p:sp>
        <p:nvSpPr>
          <p:cNvPr id="923653" name="AutoShape 5"/>
          <p:cNvSpPr>
            <a:spLocks/>
          </p:cNvSpPr>
          <p:nvPr/>
        </p:nvSpPr>
        <p:spPr bwMode="auto">
          <a:xfrm>
            <a:off x="800178" y="33528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4" name="Rectangle 6"/>
          <p:cNvSpPr>
            <a:spLocks/>
          </p:cNvSpPr>
          <p:nvPr/>
        </p:nvSpPr>
        <p:spPr bwMode="auto">
          <a:xfrm>
            <a:off x="281015" y="2546806"/>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923655" name="AutoShape 7"/>
          <p:cNvSpPr>
            <a:spLocks/>
          </p:cNvSpPr>
          <p:nvPr/>
        </p:nvSpPr>
        <p:spPr bwMode="auto">
          <a:xfrm>
            <a:off x="4674057"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6" name="AutoShape 8"/>
          <p:cNvSpPr>
            <a:spLocks/>
          </p:cNvSpPr>
          <p:nvPr/>
        </p:nvSpPr>
        <p:spPr bwMode="auto">
          <a:xfrm>
            <a:off x="6337919" y="50292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7" name="AutoShape 9"/>
          <p:cNvSpPr>
            <a:spLocks/>
          </p:cNvSpPr>
          <p:nvPr/>
        </p:nvSpPr>
        <p:spPr bwMode="auto">
          <a:xfrm>
            <a:off x="4699459"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8" name="AutoShape 10"/>
          <p:cNvSpPr>
            <a:spLocks/>
          </p:cNvSpPr>
          <p:nvPr/>
        </p:nvSpPr>
        <p:spPr bwMode="auto">
          <a:xfrm>
            <a:off x="6261712" y="66929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59" name="Rectangle 11"/>
          <p:cNvSpPr>
            <a:spLocks/>
          </p:cNvSpPr>
          <p:nvPr/>
        </p:nvSpPr>
        <p:spPr bwMode="auto">
          <a:xfrm>
            <a:off x="5490112" y="2546806"/>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923660" name="AutoShape 12"/>
          <p:cNvSpPr>
            <a:spLocks/>
          </p:cNvSpPr>
          <p:nvPr/>
        </p:nvSpPr>
        <p:spPr bwMode="auto">
          <a:xfrm>
            <a:off x="5474235" y="3467100"/>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1" name="AutoShape 13"/>
          <p:cNvSpPr>
            <a:spLocks/>
          </p:cNvSpPr>
          <p:nvPr/>
        </p:nvSpPr>
        <p:spPr bwMode="auto">
          <a:xfrm>
            <a:off x="10326109"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2" name="Rectangle 14"/>
          <p:cNvSpPr>
            <a:spLocks/>
          </p:cNvSpPr>
          <p:nvPr/>
        </p:nvSpPr>
        <p:spPr bwMode="auto">
          <a:xfrm>
            <a:off x="10542030" y="2501900"/>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923663" name="AutoShape 15"/>
          <p:cNvSpPr>
            <a:spLocks/>
          </p:cNvSpPr>
          <p:nvPr/>
        </p:nvSpPr>
        <p:spPr bwMode="auto">
          <a:xfrm>
            <a:off x="10326109"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4" name="AutoShape 16"/>
          <p:cNvSpPr>
            <a:spLocks/>
          </p:cNvSpPr>
          <p:nvPr/>
        </p:nvSpPr>
        <p:spPr bwMode="auto">
          <a:xfrm>
            <a:off x="8878167"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5" name="AutoShape 17"/>
          <p:cNvSpPr>
            <a:spLocks/>
          </p:cNvSpPr>
          <p:nvPr/>
        </p:nvSpPr>
        <p:spPr bwMode="auto">
          <a:xfrm>
            <a:off x="1185025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6" name="AutoShape 18"/>
          <p:cNvSpPr>
            <a:spLocks/>
          </p:cNvSpPr>
          <p:nvPr/>
        </p:nvSpPr>
        <p:spPr bwMode="auto">
          <a:xfrm>
            <a:off x="1035151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7" name="AutoShape 19"/>
          <p:cNvSpPr>
            <a:spLocks/>
          </p:cNvSpPr>
          <p:nvPr/>
        </p:nvSpPr>
        <p:spPr bwMode="auto">
          <a:xfrm>
            <a:off x="11786751" y="59055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8" name="AutoShape 20"/>
          <p:cNvSpPr>
            <a:spLocks/>
          </p:cNvSpPr>
          <p:nvPr/>
        </p:nvSpPr>
        <p:spPr bwMode="auto">
          <a:xfrm>
            <a:off x="11850258" y="3136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69" name="AutoShape 21"/>
          <p:cNvSpPr>
            <a:spLocks/>
          </p:cNvSpPr>
          <p:nvPr/>
        </p:nvSpPr>
        <p:spPr bwMode="auto">
          <a:xfrm>
            <a:off x="1338710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0" name="AutoShape 22"/>
          <p:cNvSpPr>
            <a:spLocks/>
          </p:cNvSpPr>
          <p:nvPr/>
        </p:nvSpPr>
        <p:spPr bwMode="auto">
          <a:xfrm>
            <a:off x="14822348" y="44831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1" name="AutoShape 23"/>
          <p:cNvSpPr>
            <a:spLocks/>
          </p:cNvSpPr>
          <p:nvPr/>
        </p:nvSpPr>
        <p:spPr bwMode="auto">
          <a:xfrm>
            <a:off x="10364212"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923672" name="AutoShape 24"/>
          <p:cNvSpPr>
            <a:spLocks/>
          </p:cNvSpPr>
          <p:nvPr/>
        </p:nvSpPr>
        <p:spPr bwMode="auto">
          <a:xfrm>
            <a:off x="11812154" y="7327901"/>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697656053"/>
      </p:ext>
    </p:extLst>
  </p:cSld>
  <p:clrMapOvr>
    <a:masterClrMapping/>
  </p:clrMapOvr>
  <p:transition xmlns:p14="http://schemas.microsoft.com/office/powerpoint/2010/main"/>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1"/>
          <p:cNvSpPr>
            <a:spLocks noGrp="1" noChangeArrowheads="1"/>
          </p:cNvSpPr>
          <p:nvPr>
            <p:ph type="title"/>
          </p:nvPr>
        </p:nvSpPr>
        <p:spPr>
          <a:ln/>
        </p:spPr>
        <p:txBody>
          <a:bodyPr/>
          <a:lstStyle/>
          <a:p>
            <a:r>
              <a:rPr lang="en-US"/>
              <a:t>Environments</a:t>
            </a:r>
          </a:p>
        </p:txBody>
      </p:sp>
      <p:sp>
        <p:nvSpPr>
          <p:cNvPr id="924674" name="Rectangle 2"/>
          <p:cNvSpPr>
            <a:spLocks noGrp="1" noChangeArrowheads="1"/>
          </p:cNvSpPr>
          <p:nvPr>
            <p:ph type="body" idx="1"/>
          </p:nvPr>
        </p:nvSpPr>
        <p:spPr>
          <a:ln/>
        </p:spPr>
        <p:txBody>
          <a:bodyPr/>
          <a:lstStyle/>
          <a:p>
            <a:r>
              <a:rPr lang="en-US"/>
              <a:t>Every Organization starts with a single environment</a:t>
            </a:r>
          </a:p>
          <a:p>
            <a:r>
              <a:rPr lang="en-US"/>
              <a:t>Environments reflect your patterns and workflow</a:t>
            </a:r>
          </a:p>
          <a:p>
            <a:pPr lvl="1"/>
            <a:r>
              <a:rPr lang="en-US"/>
              <a:t>Development</a:t>
            </a:r>
          </a:p>
          <a:p>
            <a:pPr lvl="1"/>
            <a:r>
              <a:rPr lang="en-US"/>
              <a:t>Test</a:t>
            </a:r>
          </a:p>
          <a:p>
            <a:pPr lvl="1"/>
            <a:r>
              <a:rPr lang="en-US"/>
              <a:t>Staging</a:t>
            </a:r>
          </a:p>
          <a:p>
            <a:pPr lvl="1"/>
            <a:r>
              <a:rPr lang="en-US"/>
              <a:t>Production</a:t>
            </a:r>
          </a:p>
          <a:p>
            <a:pPr lvl="1"/>
            <a:r>
              <a:rPr lang="en-US"/>
              <a:t>etc.</a:t>
            </a:r>
          </a:p>
        </p:txBody>
      </p:sp>
    </p:spTree>
    <p:extLst>
      <p:ext uri="{BB962C8B-B14F-4D97-AF65-F5344CB8AC3E}">
        <p14:creationId xmlns:p14="http://schemas.microsoft.com/office/powerpoint/2010/main" val="2232321627"/>
      </p:ext>
    </p:extLst>
  </p:cSld>
  <p:clrMapOvr>
    <a:masterClrMapping/>
  </p:clrMapOvr>
  <p:transition xmlns:p14="http://schemas.microsoft.com/office/powerpoint/2010/main"/>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1"/>
          <p:cNvSpPr>
            <a:spLocks noGrp="1" noChangeArrowheads="1"/>
          </p:cNvSpPr>
          <p:nvPr>
            <p:ph type="title"/>
          </p:nvPr>
        </p:nvSpPr>
        <p:spPr>
          <a:ln/>
        </p:spPr>
        <p:txBody>
          <a:bodyPr/>
          <a:lstStyle/>
          <a:p>
            <a:r>
              <a:rPr lang="en-US"/>
              <a:t>Environments Define Policy</a:t>
            </a:r>
          </a:p>
        </p:txBody>
      </p:sp>
      <p:sp>
        <p:nvSpPr>
          <p:cNvPr id="925698" name="Rectangle 2"/>
          <p:cNvSpPr>
            <a:spLocks noGrp="1" noChangeArrowheads="1"/>
          </p:cNvSpPr>
          <p:nvPr>
            <p:ph type="body" idx="1"/>
          </p:nvPr>
        </p:nvSpPr>
        <p:spPr>
          <a:ln/>
        </p:spPr>
        <p:txBody>
          <a:bodyPr/>
          <a:lstStyle/>
          <a:p>
            <a:r>
              <a:rPr lang="en-US"/>
              <a:t>Each environment may include attributes necessary for configuring the infrastructure in that environment</a:t>
            </a:r>
          </a:p>
          <a:p>
            <a:pPr lvl="1"/>
            <a:r>
              <a:rPr lang="en-US"/>
              <a:t>Production needs certain Yum repos</a:t>
            </a:r>
          </a:p>
          <a:p>
            <a:pPr lvl="1"/>
            <a:r>
              <a:rPr lang="en-US"/>
              <a:t>QA needs different Yum repos</a:t>
            </a:r>
          </a:p>
          <a:p>
            <a:pPr lvl="1"/>
            <a:r>
              <a:rPr lang="en-US"/>
              <a:t>The version of the Chef cookbooks to be used</a:t>
            </a:r>
          </a:p>
        </p:txBody>
      </p:sp>
    </p:spTree>
    <p:extLst>
      <p:ext uri="{BB962C8B-B14F-4D97-AF65-F5344CB8AC3E}">
        <p14:creationId xmlns:p14="http://schemas.microsoft.com/office/powerpoint/2010/main" val="646481891"/>
      </p:ext>
    </p:extLst>
  </p:cSld>
  <p:clrMapOvr>
    <a:masterClrMapping/>
  </p:clrMapOvr>
  <p:transition xmlns:p14="http://schemas.microsoft.com/office/powerpoint/2010/main"/>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1"/>
          <p:cNvSpPr>
            <a:spLocks noGrp="1" noChangeArrowheads="1"/>
          </p:cNvSpPr>
          <p:nvPr>
            <p:ph type="title"/>
          </p:nvPr>
        </p:nvSpPr>
        <p:spPr>
          <a:ln/>
        </p:spPr>
        <p:txBody>
          <a:bodyPr/>
          <a:lstStyle/>
          <a:p>
            <a:r>
              <a:rPr lang="en-US"/>
              <a:t>Environment Best Practice</a:t>
            </a:r>
          </a:p>
        </p:txBody>
      </p:sp>
      <p:sp>
        <p:nvSpPr>
          <p:cNvPr id="926722" name="Rectangle 2"/>
          <p:cNvSpPr>
            <a:spLocks noGrp="1" noChangeArrowheads="1"/>
          </p:cNvSpPr>
          <p:nvPr>
            <p:ph type="body" idx="1"/>
          </p:nvPr>
        </p:nvSpPr>
        <p:spPr>
          <a:ln/>
        </p:spPr>
        <p:txBody>
          <a:bodyPr/>
          <a:lstStyle/>
          <a:p>
            <a:r>
              <a:rPr lang="en-US"/>
              <a:t>We cannot share cookbooks between organizations </a:t>
            </a:r>
          </a:p>
          <a:p>
            <a:r>
              <a:rPr lang="en-US"/>
              <a:t>Best Practice: If you need to share cookbooks or roles, you likely want an Environment rather than an organization</a:t>
            </a:r>
          </a:p>
          <a:p>
            <a:endParaRPr lang="en-US"/>
          </a:p>
          <a:p>
            <a:r>
              <a:rPr lang="en-US"/>
              <a:t>Environments allow for isolating resources within a single organization</a:t>
            </a:r>
          </a:p>
        </p:txBody>
      </p:sp>
    </p:spTree>
    <p:extLst>
      <p:ext uri="{BB962C8B-B14F-4D97-AF65-F5344CB8AC3E}">
        <p14:creationId xmlns:p14="http://schemas.microsoft.com/office/powerpoint/2010/main" val="3955527660"/>
      </p:ext>
    </p:extLst>
  </p:cSld>
  <p:clrMapOvr>
    <a:masterClrMapping/>
  </p:clrMapOvr>
  <p:transition xmlns:p14="http://schemas.microsoft.com/office/powerpoint/2010/main"/>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show </a:t>
            </a:r>
            <a:r>
              <a:rPr lang="en-US" altLang="en-US" dirty="0" err="1" smtClean="0">
                <a:ea typeface="Courier"/>
                <a:cs typeface="Courier"/>
              </a:rPr>
              <a:t>iis_demo</a:t>
            </a:r>
            <a:endParaRPr lang="en-US" altLang="en-US" dirty="0">
              <a:ea typeface="Courier"/>
              <a:cs typeface="Courier"/>
            </a:endParaRPr>
          </a:p>
        </p:txBody>
      </p:sp>
      <p:sp>
        <p:nvSpPr>
          <p:cNvPr id="603138" name="Rectangle 2"/>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Use </a:t>
            </a:r>
            <a:r>
              <a:rPr lang="en-US" sz="4400" dirty="0">
                <a:sym typeface="Arial Bold" charset="0"/>
              </a:rPr>
              <a:t>knife to show the available cookbook versions</a:t>
            </a:r>
          </a:p>
        </p:txBody>
      </p:sp>
      <p:sp>
        <p:nvSpPr>
          <p:cNvPr id="393220" name="Rectangle 3"/>
          <p:cNvSpPr>
            <a:spLocks noGrp="1" noChangeArrowheads="1"/>
          </p:cNvSpPr>
          <p:nvPr>
            <p:ph type="body" idx="1"/>
          </p:nvPr>
        </p:nvSpPr>
        <p:spPr>
          <a:xfrm>
            <a:off x="800273" y="3429000"/>
            <a:ext cx="14657233" cy="51816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dirty="0" err="1" smtClean="0">
                <a:solidFill>
                  <a:srgbClr val="FFFFFF"/>
                </a:solidFill>
                <a:latin typeface="Courier"/>
                <a:cs typeface="Courier"/>
                <a:sym typeface="Courier"/>
              </a:rPr>
              <a:t>iis_demo</a:t>
            </a:r>
            <a:r>
              <a:rPr lang="en-US" altLang="en-US" sz="4800" dirty="0" smtClean="0">
                <a:solidFill>
                  <a:srgbClr val="FFFFFF"/>
                </a:solidFill>
                <a:latin typeface="Courier"/>
                <a:cs typeface="Courier"/>
                <a:sym typeface="Courier"/>
              </a:rPr>
              <a:t>		0.2.0  0.1.0</a:t>
            </a:r>
            <a:endParaRPr lang="en-US" altLang="en-US" sz="4800" dirty="0">
              <a:solidFill>
                <a:srgbClr val="FFFFFF"/>
              </a:solidFill>
              <a:latin typeface="Courier"/>
              <a:cs typeface="Courier"/>
              <a:sym typeface="Courier"/>
            </a:endParaRPr>
          </a:p>
        </p:txBody>
      </p:sp>
    </p:spTree>
    <p:extLst>
      <p:ext uri="{BB962C8B-B14F-4D97-AF65-F5344CB8AC3E}">
        <p14:creationId xmlns:p14="http://schemas.microsoft.com/office/powerpoint/2010/main" val="1871895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09" name="Rectangle 1"/>
          <p:cNvSpPr>
            <a:spLocks noGrp="1" noChangeArrowheads="1"/>
          </p:cNvSpPr>
          <p:nvPr>
            <p:ph type="title"/>
          </p:nvPr>
        </p:nvSpPr>
        <p:spPr/>
        <p:txBody>
          <a:bodyPr/>
          <a:lstStyle/>
          <a:p>
            <a:pPr eaLnBrk="1" hangingPunct="1">
              <a:defRPr/>
            </a:pPr>
            <a:r>
              <a:rPr lang="en-US" sz="4800" dirty="0">
                <a:sym typeface="Arial Bold" charset="0"/>
              </a:rPr>
              <a:t>Best Practice: Environments live in your chef-repo, until they don’t</a:t>
            </a:r>
          </a:p>
        </p:txBody>
      </p:sp>
      <p:sp>
        <p:nvSpPr>
          <p:cNvPr id="395267" name="Rectangle 2"/>
          <p:cNvSpPr>
            <a:spLocks noGrp="1" noChangeArrowheads="1"/>
          </p:cNvSpPr>
          <p:nvPr>
            <p:ph type="body" idx="1"/>
          </p:nvPr>
        </p:nvSpPr>
        <p:spPr/>
        <p:txBody>
          <a:bodyPr/>
          <a:lstStyle/>
          <a:p>
            <a:pPr eaLnBrk="1" hangingPunct="1"/>
            <a:r>
              <a:rPr lang="en-US" altLang="en-US" smtClean="0"/>
              <a:t>Like Data Bags and Roles, you have options with how to create an Environment</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manually</a:t>
            </a:r>
            <a:endParaRPr lang="en-US" altLang="en-US" smtClean="0"/>
          </a:p>
          <a:p>
            <a:pPr lvl="1" eaLnBrk="1" hangingPunct="1"/>
            <a:r>
              <a:rPr lang="en-US" altLang="en-US" smtClean="0"/>
              <a:t>The best practice is that all of your Environments live in the </a:t>
            </a:r>
            <a:r>
              <a:rPr lang="en-US" altLang="en-US" smtClean="0">
                <a:latin typeface="Inconsolata" pitchFamily="49" charset="0"/>
                <a:sym typeface="Inconsolata" pitchFamily="49" charset="0"/>
              </a:rPr>
              <a:t>environments </a:t>
            </a:r>
            <a:r>
              <a:rPr lang="en-US" altLang="en-US" smtClean="0"/>
              <a:t>directory of your chef-repo</a:t>
            </a:r>
          </a:p>
          <a:p>
            <a:pPr eaLnBrk="1" hangingPunct="1"/>
            <a:r>
              <a:rPr lang="en-US" altLang="en-US" smtClean="0"/>
              <a:t>If you are managing them </a:t>
            </a:r>
            <a:r>
              <a:rPr lang="en-US" altLang="en-US" smtClean="0">
                <a:latin typeface="Arial Bold" pitchFamily="34" charset="0"/>
                <a:cs typeface="Arial Bold" pitchFamily="34" charset="0"/>
                <a:sym typeface="Arial Bold" pitchFamily="34" charset="0"/>
              </a:rPr>
              <a:t>automatically</a:t>
            </a:r>
            <a:endParaRPr lang="en-US" altLang="en-US" smtClean="0"/>
          </a:p>
          <a:p>
            <a:pPr lvl="1" eaLnBrk="1" hangingPunct="1"/>
            <a:r>
              <a:rPr lang="en-US" altLang="en-US" smtClean="0"/>
              <a:t>Create all of your Environments with the automation, or with Knife directly</a:t>
            </a:r>
          </a:p>
        </p:txBody>
      </p:sp>
    </p:spTree>
    <p:extLst>
      <p:ext uri="{BB962C8B-B14F-4D97-AF65-F5344CB8AC3E}">
        <p14:creationId xmlns:p14="http://schemas.microsoft.com/office/powerpoint/2010/main" val="3378660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environment list</a:t>
            </a:r>
          </a:p>
        </p:txBody>
      </p:sp>
      <p:sp>
        <p:nvSpPr>
          <p:cNvPr id="608258" name="Rectangle 2"/>
          <p:cNvSpPr>
            <a:spLocks noGrp="1" noChangeArrowheads="1"/>
          </p:cNvSpPr>
          <p:nvPr>
            <p:ph type="title"/>
          </p:nvPr>
        </p:nvSpPr>
        <p:spPr/>
        <p:txBody>
          <a:bodyPr/>
          <a:lstStyle/>
          <a:p>
            <a:pPr eaLnBrk="1" hangingPunct="1">
              <a:defRPr/>
            </a:pPr>
            <a:r>
              <a:rPr lang="en-US" sz="6000">
                <a:sym typeface="Arial Bold" charset="0"/>
              </a:rPr>
              <a:t>Exercise: List the current environments</a:t>
            </a:r>
          </a:p>
        </p:txBody>
      </p:sp>
      <p:sp>
        <p:nvSpPr>
          <p:cNvPr id="396292" name="Rectangle 3"/>
          <p:cNvSpPr>
            <a:spLocks noGrp="1" noChangeArrowheads="1"/>
          </p:cNvSpPr>
          <p:nvPr>
            <p:ph type="body" idx="1"/>
          </p:nvPr>
        </p:nvSpPr>
        <p:spPr>
          <a:xfrm>
            <a:off x="800178" y="3644900"/>
            <a:ext cx="14657232" cy="32258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a:solidFill>
                  <a:srgbClr val="FFFFFF"/>
                </a:solidFill>
                <a:latin typeface="Courier"/>
                <a:cs typeface="Courier"/>
                <a:sym typeface="Courier"/>
              </a:rPr>
              <a:t>_default</a:t>
            </a:r>
          </a:p>
        </p:txBody>
      </p:sp>
      <p:sp>
        <p:nvSpPr>
          <p:cNvPr id="396293" name="Rectangle 4"/>
          <p:cNvSpPr>
            <a:spLocks/>
          </p:cNvSpPr>
          <p:nvPr/>
        </p:nvSpPr>
        <p:spPr bwMode="auto">
          <a:xfrm>
            <a:off x="800178" y="7175500"/>
            <a:ext cx="14657232"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ts val="1200"/>
              </a:spcBef>
              <a:spcAft>
                <a:spcPct val="0"/>
              </a:spcAft>
              <a:buClr>
                <a:srgbClr val="ED781C"/>
              </a:buClr>
              <a:buFontTx/>
              <a:buChar char="•"/>
            </a:pPr>
            <a:r>
              <a:rPr lang="en-US" altLang="en-US">
                <a:solidFill>
                  <a:srgbClr val="000000"/>
                </a:solidFill>
                <a:latin typeface="Arial" pitchFamily="34" charset="0"/>
                <a:cs typeface="Arial" pitchFamily="34" charset="0"/>
                <a:sym typeface="Arial" pitchFamily="34" charset="0"/>
              </a:rPr>
              <a:t>The </a:t>
            </a:r>
            <a:r>
              <a:rPr lang="en-US" altLang="en-US">
                <a:solidFill>
                  <a:srgbClr val="000000"/>
                </a:solidFill>
                <a:ea typeface="Courier"/>
                <a:cs typeface="Courier"/>
              </a:rPr>
              <a:t>_default</a:t>
            </a:r>
            <a:r>
              <a:rPr lang="en-US" altLang="en-US">
                <a:solidFill>
                  <a:srgbClr val="000000"/>
                </a:solidFill>
                <a:latin typeface="Arial" pitchFamily="34" charset="0"/>
                <a:cs typeface="Arial" pitchFamily="34" charset="0"/>
                <a:sym typeface="Arial" pitchFamily="34" charset="0"/>
              </a:rPr>
              <a:t> environment is read-only, and sets no policy at all</a:t>
            </a:r>
          </a:p>
        </p:txBody>
      </p:sp>
    </p:spTree>
    <p:extLst>
      <p:ext uri="{BB962C8B-B14F-4D97-AF65-F5344CB8AC3E}">
        <p14:creationId xmlns:p14="http://schemas.microsoft.com/office/powerpoint/2010/main" val="16818381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08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7" grpId="0" animBg="1" autoUpdateAnimBg="0"/>
    </p:bld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err="1">
                <a:ea typeface="Courier"/>
                <a:cs typeface="Courier"/>
              </a:rPr>
              <a:t>mkdir</a:t>
            </a:r>
            <a:r>
              <a:rPr lang="en-US" altLang="en-US" dirty="0">
                <a:ea typeface="Courier"/>
                <a:cs typeface="Courier"/>
              </a:rPr>
              <a:t> environments</a:t>
            </a:r>
          </a:p>
        </p:txBody>
      </p:sp>
      <p:sp>
        <p:nvSpPr>
          <p:cNvPr id="609282" name="Rectangle 2"/>
          <p:cNvSpPr>
            <a:spLocks noGrp="1" noChangeArrowheads="1"/>
          </p:cNvSpPr>
          <p:nvPr>
            <p:ph type="title"/>
          </p:nvPr>
        </p:nvSpPr>
        <p:spPr/>
        <p:txBody>
          <a:bodyPr/>
          <a:lstStyle/>
          <a:p>
            <a:pPr eaLnBrk="1" hangingPunct="1">
              <a:defRPr/>
            </a:pPr>
            <a:r>
              <a:rPr lang="en-US">
                <a:sym typeface="Arial Bold" charset="0"/>
              </a:rPr>
              <a:t>Make an environments directory</a:t>
            </a:r>
          </a:p>
        </p:txBody>
      </p:sp>
      <p:sp>
        <p:nvSpPr>
          <p:cNvPr id="397316" name="Rectangle 3"/>
          <p:cNvSpPr>
            <a:spLocks noGrp="1" noChangeArrowheads="1"/>
          </p:cNvSpPr>
          <p:nvPr>
            <p:ph type="body" idx="1"/>
          </p:nvPr>
        </p:nvSpPr>
        <p:spPr>
          <a:xfrm>
            <a:off x="800273" y="3352801"/>
            <a:ext cx="14657233" cy="52578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dirty="0">
                <a:solidFill>
                  <a:srgbClr val="FFFFFF"/>
                </a:solidFill>
                <a:latin typeface="Courier"/>
                <a:cs typeface="Courier"/>
              </a:rPr>
              <a:t>Mode                </a:t>
            </a:r>
            <a:r>
              <a:rPr lang="en-US" altLang="en-US" sz="3200" dirty="0" err="1">
                <a:solidFill>
                  <a:srgbClr val="FFFFFF"/>
                </a:solidFill>
                <a:latin typeface="Courier"/>
                <a:cs typeface="Courier"/>
              </a:rPr>
              <a:t>LastWriteTime</a:t>
            </a:r>
            <a:r>
              <a:rPr lang="en-US" altLang="en-US" sz="3200" dirty="0">
                <a:solidFill>
                  <a:srgbClr val="FFFFFF"/>
                </a:solidFill>
                <a:latin typeface="Courier"/>
                <a:cs typeface="Courier"/>
              </a:rPr>
              <a:t>     Length Name</a:t>
            </a:r>
          </a:p>
          <a:p>
            <a:pPr marL="0" indent="0">
              <a:spcBef>
                <a:spcPct val="0"/>
              </a:spcBef>
              <a:buNone/>
            </a:pPr>
            <a:r>
              <a:rPr lang="en-US" altLang="en-US" sz="3200" dirty="0">
                <a:solidFill>
                  <a:srgbClr val="FFFFFF"/>
                </a:solidFill>
                <a:latin typeface="Courier"/>
                <a:cs typeface="Courier"/>
              </a:rPr>
              <a:t>----                -------------     ------ ----</a:t>
            </a:r>
          </a:p>
          <a:p>
            <a:pPr marL="0" indent="0">
              <a:spcBef>
                <a:spcPct val="0"/>
              </a:spcBef>
              <a:buNone/>
            </a:pPr>
            <a:r>
              <a:rPr lang="en-US" altLang="en-US" sz="3200" dirty="0">
                <a:solidFill>
                  <a:srgbClr val="FFFFFF"/>
                </a:solidFill>
                <a:latin typeface="Courier"/>
                <a:cs typeface="Courier"/>
              </a:rPr>
              <a:t>d----         9/16/2014  11:00 AM            environments</a:t>
            </a:r>
            <a:endParaRPr lang="en-US" altLang="en-US" sz="3200" dirty="0">
              <a:solidFill>
                <a:srgbClr val="FFFFFF"/>
              </a:solidFill>
              <a:latin typeface="Courier"/>
              <a:cs typeface="Courier"/>
            </a:endParaRPr>
          </a:p>
        </p:txBody>
      </p:sp>
    </p:spTree>
    <p:extLst>
      <p:ext uri="{BB962C8B-B14F-4D97-AF65-F5344CB8AC3E}">
        <p14:creationId xmlns:p14="http://schemas.microsoft.com/office/powerpoint/2010/main" val="4120429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398339" name="Rectangle 2"/>
          <p:cNvSpPr>
            <a:spLocks/>
          </p:cNvSpPr>
          <p:nvPr/>
        </p:nvSpPr>
        <p:spPr bwMode="auto">
          <a:xfrm>
            <a:off x="6642749" y="5092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398340"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environments\</a:t>
            </a:r>
            <a:r>
              <a:rPr lang="en-US" altLang="en-US" dirty="0" err="1" smtClean="0">
                <a:latin typeface="Courier"/>
                <a:ea typeface="Courier"/>
                <a:cs typeface="Courier"/>
                <a:sym typeface="Courier"/>
              </a:rPr>
              <a:t>dev.rb</a:t>
            </a:r>
            <a:endParaRPr lang="en-US" altLang="en-US" dirty="0">
              <a:latin typeface="Courier"/>
              <a:ea typeface="Courier"/>
              <a:cs typeface="Courier"/>
              <a:sym typeface="Courier"/>
            </a:endParaRPr>
          </a:p>
        </p:txBody>
      </p:sp>
      <p:sp>
        <p:nvSpPr>
          <p:cNvPr id="398341" name="Rectangle 4"/>
          <p:cNvSpPr>
            <a:spLocks/>
          </p:cNvSpPr>
          <p:nvPr/>
        </p:nvSpPr>
        <p:spPr bwMode="auto">
          <a:xfrm>
            <a:off x="838314" y="2381250"/>
            <a:ext cx="14631829" cy="26162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name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a:solidFill>
                  <a:srgbClr val="A40800"/>
                </a:solidFill>
                <a:latin typeface="Consolas" panose="020B0609020204030204" pitchFamily="49" charset="0"/>
                <a:ea typeface="Courier"/>
                <a:cs typeface="Consolas" panose="020B0609020204030204" pitchFamily="49" charset="0"/>
                <a:sym typeface="Courier"/>
              </a:rPr>
              <a:t>dev</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a:latin typeface="Consolas" panose="020B0609020204030204" pitchFamily="49" charset="0"/>
                <a:ea typeface="Courier"/>
                <a:cs typeface="Consolas" panose="020B0609020204030204" pitchFamily="49" charset="0"/>
                <a:sym typeface="Courier"/>
              </a:rPr>
              <a:t> </a:t>
            </a:r>
            <a:endParaRPr lang="en-US" altLang="en-US" sz="4800" dirty="0" smtClean="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a:t>
            </a:r>
            <a:r>
              <a:rPr lang="en-US" altLang="en-US" sz="4800" dirty="0" smtClean="0">
                <a:latin typeface="Consolas" panose="020B0609020204030204" pitchFamily="49" charset="0"/>
                <a:ea typeface="Courier"/>
                <a:cs typeface="Consolas" panose="020B0609020204030204" pitchFamily="49" charset="0"/>
                <a:sym typeface="Courier"/>
              </a:rPr>
              <a:t>description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"For developers!"</a:t>
            </a:r>
            <a:endParaRPr lang="en-US" altLang="en-US" sz="4800" dirty="0">
              <a:latin typeface="Consolas" panose="020B0609020204030204" pitchFamily="49" charset="0"/>
              <a:ea typeface="Courier"/>
              <a:cs typeface="Consolas" panose="020B0609020204030204" pitchFamily="49" charset="0"/>
              <a:sym typeface="Courier"/>
            </a:endParaRPr>
          </a:p>
          <a:p>
            <a:pPr defTabSz="914400" eaLnBrk="1" fontAlgn="base" hangingPunct="1">
              <a:spcBef>
                <a:spcPct val="0"/>
              </a:spcBef>
              <a:spcAft>
                <a:spcPct val="0"/>
              </a:spcAft>
            </a:pPr>
            <a:r>
              <a:rPr lang="en-US" altLang="en-US" sz="4800" dirty="0">
                <a:latin typeface="Consolas" panose="020B0609020204030204" pitchFamily="49" charset="0"/>
                <a:ea typeface="Courier"/>
                <a:cs typeface="Consolas" panose="020B0609020204030204" pitchFamily="49" charset="0"/>
                <a:sym typeface="Courier"/>
              </a:rPr>
              <a:t> cookbook </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err="1" smtClean="0">
                <a:solidFill>
                  <a:srgbClr val="A40800"/>
                </a:solidFill>
                <a:latin typeface="Consolas" panose="020B0609020204030204" pitchFamily="49" charset="0"/>
                <a:ea typeface="Courier"/>
                <a:cs typeface="Consolas" panose="020B0609020204030204" pitchFamily="49" charset="0"/>
                <a:sym typeface="Courier"/>
              </a:rPr>
              <a:t>iis_demo</a:t>
            </a:r>
            <a:r>
              <a:rPr lang="en-US" altLang="en-US" sz="4800" dirty="0" smtClean="0">
                <a:solidFill>
                  <a:srgbClr val="A40800"/>
                </a:solidFill>
                <a:latin typeface="Consolas" panose="020B0609020204030204" pitchFamily="49" charset="0"/>
                <a:ea typeface="Courier"/>
                <a:cs typeface="Consolas" panose="020B0609020204030204" pitchFamily="49" charset="0"/>
                <a:sym typeface="Courier"/>
              </a:rPr>
              <a:t>"</a:t>
            </a:r>
            <a:r>
              <a:rPr lang="en-US" altLang="en-US" sz="4800" dirty="0" smtClean="0">
                <a:latin typeface="Consolas" panose="020B0609020204030204" pitchFamily="49" charset="0"/>
                <a:ea typeface="Courier"/>
                <a:cs typeface="Consolas" panose="020B0609020204030204" pitchFamily="49" charset="0"/>
                <a:sym typeface="Courier"/>
              </a:rPr>
              <a:t>, </a:t>
            </a:r>
            <a:r>
              <a:rPr lang="en-US" altLang="en-US" sz="4800" dirty="0">
                <a:solidFill>
                  <a:srgbClr val="A40800"/>
                </a:solidFill>
                <a:latin typeface="Consolas" panose="020B0609020204030204" pitchFamily="49" charset="0"/>
                <a:ea typeface="Courier"/>
                <a:cs typeface="Consolas" panose="020B0609020204030204" pitchFamily="49" charset="0"/>
                <a:sym typeface="Courier"/>
              </a:rPr>
              <a:t>"= 0.2.0"</a:t>
            </a:r>
          </a:p>
        </p:txBody>
      </p:sp>
      <p:sp>
        <p:nvSpPr>
          <p:cNvPr id="610309" name="Rectangle 5"/>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Create a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dev</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environment</a:t>
            </a:r>
          </a:p>
        </p:txBody>
      </p:sp>
      <p:sp>
        <p:nvSpPr>
          <p:cNvPr id="398343" name="Rectangle 6"/>
          <p:cNvSpPr>
            <a:spLocks/>
          </p:cNvSpPr>
          <p:nvPr/>
        </p:nvSpPr>
        <p:spPr bwMode="auto">
          <a:xfrm>
            <a:off x="812912" y="5702300"/>
            <a:ext cx="14631829"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t>
            </a:r>
            <a:r>
              <a:rPr lang="en-US" altLang="en-US" sz="4200" dirty="0">
                <a:solidFill>
                  <a:srgbClr val="222320"/>
                </a:solidFill>
                <a:latin typeface="Arial Bold" pitchFamily="34" charset="0"/>
                <a:cs typeface="Arial Bold" pitchFamily="34" charset="0"/>
                <a:sym typeface="Arial Bold" pitchFamily="34" charset="0"/>
              </a:rPr>
              <a:t>names</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have a </a:t>
            </a:r>
            <a:r>
              <a:rPr lang="en-US" altLang="en-US" sz="4200" dirty="0">
                <a:solidFill>
                  <a:srgbClr val="222320"/>
                </a:solidFill>
                <a:latin typeface="Arial Bold" pitchFamily="34" charset="0"/>
                <a:cs typeface="Arial Bold" pitchFamily="34" charset="0"/>
                <a:sym typeface="Arial Bold" pitchFamily="34" charset="0"/>
              </a:rPr>
              <a:t>description</a:t>
            </a:r>
            <a:endParaRPr lang="en-US" altLang="en-US" sz="4200" dirty="0">
              <a:solidFill>
                <a:srgbClr val="222320"/>
              </a:solidFill>
              <a:latin typeface="Arial" pitchFamily="34" charset="0"/>
              <a:cs typeface="Arial" pitchFamily="34" charset="0"/>
              <a:sym typeface="Arial" pitchFamily="34" charset="0"/>
            </a:endParaRPr>
          </a:p>
          <a:p>
            <a:pPr defTabSz="914400" eaLnBrk="1" fontAlgn="base" hangingPunct="1">
              <a:spcBef>
                <a:spcPts val="1500"/>
              </a:spcBef>
              <a:spcAft>
                <a:spcPct val="0"/>
              </a:spcAft>
              <a:buClr>
                <a:srgbClr val="D34825"/>
              </a:buClr>
              <a:buSzPct val="171000"/>
              <a:buFont typeface="Arial" pitchFamily="34" charset="0"/>
              <a:buChar char="•"/>
            </a:pPr>
            <a:r>
              <a:rPr lang="en-US" altLang="en-US" sz="4200" dirty="0">
                <a:solidFill>
                  <a:srgbClr val="222320"/>
                </a:solidFill>
                <a:latin typeface="Arial" pitchFamily="34" charset="0"/>
                <a:cs typeface="Arial" pitchFamily="34" charset="0"/>
                <a:sym typeface="Arial" pitchFamily="34" charset="0"/>
              </a:rPr>
              <a:t>Environments </a:t>
            </a:r>
            <a:r>
              <a:rPr lang="en-US" altLang="en-US" sz="4200" dirty="0">
                <a:solidFill>
                  <a:srgbClr val="222320"/>
                </a:solidFill>
                <a:latin typeface="Arial Italic" pitchFamily="34" charset="0"/>
                <a:cs typeface="Arial Italic" pitchFamily="34" charset="0"/>
                <a:sym typeface="Arial Italic" pitchFamily="34" charset="0"/>
              </a:rPr>
              <a:t>can</a:t>
            </a:r>
            <a:r>
              <a:rPr lang="en-US" altLang="en-US" sz="4200" dirty="0">
                <a:solidFill>
                  <a:srgbClr val="222320"/>
                </a:solidFill>
                <a:latin typeface="Arial" pitchFamily="34" charset="0"/>
                <a:cs typeface="Arial" pitchFamily="34" charset="0"/>
                <a:sym typeface="Arial" pitchFamily="34" charset="0"/>
              </a:rPr>
              <a:t> have one or more </a:t>
            </a:r>
            <a:r>
              <a:rPr lang="en-US" altLang="en-US" sz="4200" dirty="0">
                <a:solidFill>
                  <a:srgbClr val="222320"/>
                </a:solidFill>
                <a:latin typeface="Arial Bold" pitchFamily="34" charset="0"/>
                <a:cs typeface="Arial Bold" pitchFamily="34" charset="0"/>
                <a:sym typeface="Arial Bold" pitchFamily="34" charset="0"/>
              </a:rPr>
              <a:t>cookbook</a:t>
            </a:r>
            <a:r>
              <a:rPr lang="en-US" altLang="en-US" sz="4200" dirty="0">
                <a:solidFill>
                  <a:srgbClr val="222320"/>
                </a:solidFill>
                <a:latin typeface="Arial" pitchFamily="34" charset="0"/>
                <a:cs typeface="Arial" pitchFamily="34" charset="0"/>
                <a:sym typeface="Arial" pitchFamily="34" charset="0"/>
              </a:rPr>
              <a:t> constraints</a:t>
            </a:r>
          </a:p>
        </p:txBody>
      </p:sp>
    </p:spTree>
    <p:extLst>
      <p:ext uri="{BB962C8B-B14F-4D97-AF65-F5344CB8AC3E}">
        <p14:creationId xmlns:p14="http://schemas.microsoft.com/office/powerpoint/2010/main" val="5630573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1"/>
          <p:cNvSpPr>
            <a:spLocks noGrp="1" noChangeArrowheads="1"/>
          </p:cNvSpPr>
          <p:nvPr>
            <p:ph type="title"/>
          </p:nvPr>
        </p:nvSpPr>
        <p:spPr>
          <a:ln/>
        </p:spPr>
        <p:txBody>
          <a:bodyPr/>
          <a:lstStyle/>
          <a:p>
            <a:r>
              <a:rPr lang="en-US"/>
              <a:t>Chef is Infrastructure as Code</a:t>
            </a:r>
          </a:p>
        </p:txBody>
      </p:sp>
      <p:sp>
        <p:nvSpPr>
          <p:cNvPr id="153602" name="Rectangle 2"/>
          <p:cNvSpPr>
            <a:spLocks noGrp="1" noChangeArrowheads="1"/>
          </p:cNvSpPr>
          <p:nvPr>
            <p:ph type="body" idx="1"/>
          </p:nvPr>
        </p:nvSpPr>
        <p:spPr>
          <a:xfrm>
            <a:off x="7976394" y="1879603"/>
            <a:ext cx="7481112" cy="6731000"/>
          </a:xfrm>
          <a:ln/>
        </p:spPr>
        <p:txBody>
          <a:bodyPr/>
          <a:lstStyle/>
          <a:p>
            <a:r>
              <a:rPr lang="en-US" dirty="0"/>
              <a:t>Programmatically provision and configure components</a:t>
            </a:r>
          </a:p>
          <a:p>
            <a:r>
              <a:rPr lang="en-US" dirty="0"/>
              <a:t>Treat like any other code base</a:t>
            </a:r>
          </a:p>
          <a:p>
            <a:r>
              <a:rPr lang="en-US" dirty="0"/>
              <a:t>Reconstruct business from </a:t>
            </a:r>
            <a:r>
              <a:rPr lang="en-US" b="1" dirty="0">
                <a:latin typeface="Arial Bold" charset="0"/>
                <a:cs typeface="Arial Bold" charset="0"/>
                <a:sym typeface="Arial Bold" charset="0"/>
              </a:rPr>
              <a:t>code repository</a:t>
            </a:r>
            <a:r>
              <a:rPr lang="en-US" dirty="0"/>
              <a:t>, </a:t>
            </a:r>
            <a:r>
              <a:rPr lang="en-US" b="1" dirty="0">
                <a:latin typeface="Arial Bold" charset="0"/>
                <a:cs typeface="Arial Bold" charset="0"/>
                <a:sym typeface="Arial Bold" charset="0"/>
              </a:rPr>
              <a:t>data backup</a:t>
            </a:r>
            <a:r>
              <a:rPr lang="en-US" dirty="0"/>
              <a:t>, and </a:t>
            </a:r>
            <a:r>
              <a:rPr lang="en-US" b="1" dirty="0"/>
              <a:t>compute resources</a:t>
            </a:r>
            <a:endParaRPr lang="en-US" b="1" dirty="0">
              <a:latin typeface="Arial Bold" charset="0"/>
              <a:ea typeface="Heiti SC Medium" charset="0"/>
              <a:cs typeface="Heiti SC Medium" charset="0"/>
              <a:sym typeface="Arial Bold" charset="0"/>
            </a:endParaRPr>
          </a:p>
        </p:txBody>
      </p:sp>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78" y="2349500"/>
            <a:ext cx="706189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53604" name="Rectangle 4"/>
          <p:cNvSpPr>
            <a:spLocks/>
          </p:cNvSpPr>
          <p:nvPr/>
        </p:nvSpPr>
        <p:spPr bwMode="auto">
          <a:xfrm>
            <a:off x="2630745" y="8275622"/>
            <a:ext cx="35650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chemeClr val="tx1"/>
                </a:solidFill>
                <a:ea typeface="ＭＳ Ｐゴシック" charset="0"/>
                <a:cs typeface="Gill Sans" charset="0"/>
                <a:hlinkClick r:id="rId4"/>
              </a:rPr>
              <a:t>http://www.flickr.com/photos/louisb/4555295187/</a:t>
            </a:r>
            <a:endParaRPr lang="en-US" sz="1300" u="sng">
              <a:solidFill>
                <a:schemeClr val="tx1"/>
              </a:solidFill>
              <a:ea typeface="ＭＳ Ｐゴシック" charset="0"/>
              <a:cs typeface="Gill Sans" charset="0"/>
            </a:endParaRPr>
          </a:p>
        </p:txBody>
      </p:sp>
    </p:spTree>
    <p:extLst>
      <p:ext uri="{BB962C8B-B14F-4D97-AF65-F5344CB8AC3E}">
        <p14:creationId xmlns:p14="http://schemas.microsoft.com/office/powerpoint/2010/main" val="2131718120"/>
      </p:ext>
    </p:extLst>
  </p:cSld>
  <p:clrMapOvr>
    <a:masterClrMapping/>
  </p:clrMapOvr>
  <p:transition xmlns:p14="http://schemas.microsoft.com/office/powerpoint/2010/main"/>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7" name="Rectangle 1"/>
          <p:cNvSpPr>
            <a:spLocks/>
          </p:cNvSpPr>
          <p:nvPr/>
        </p:nvSpPr>
        <p:spPr bwMode="auto">
          <a:xfrm>
            <a:off x="800178" y="19050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 Equal to</a:t>
            </a:r>
          </a:p>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There are other options but equality is the recommended </a:t>
            </a:r>
            <a:r>
              <a:rPr lang="en-US" sz="4800" dirty="0" smtClean="0">
                <a:solidFill>
                  <a:schemeClr val="tx1"/>
                </a:solidFill>
                <a:latin typeface="Arial" charset="0"/>
                <a:ea typeface="ＭＳ Ｐゴシック" charset="0"/>
                <a:cs typeface="Arial" charset="0"/>
                <a:sym typeface="Arial" charset="0"/>
              </a:rPr>
              <a:t>practice</a:t>
            </a:r>
          </a:p>
          <a:p>
            <a:pPr marL="381000" indent="-381000" algn="l">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Learn </a:t>
            </a:r>
            <a:r>
              <a:rPr lang="en-US" sz="4800" dirty="0">
                <a:solidFill>
                  <a:schemeClr val="tx1"/>
                </a:solidFill>
                <a:latin typeface="Arial" charset="0"/>
                <a:ea typeface="ＭＳ Ｐゴシック" charset="0"/>
                <a:cs typeface="Arial" charset="0"/>
                <a:sym typeface="Arial" charset="0"/>
              </a:rPr>
              <a:t>more at </a:t>
            </a:r>
            <a:r>
              <a:rPr lang="en-US" sz="4800" u="sng" dirty="0">
                <a:solidFill>
                  <a:schemeClr val="tx1"/>
                </a:solidFill>
                <a:latin typeface="Arial" charset="0"/>
                <a:ea typeface="ＭＳ Ｐゴシック" charset="0"/>
                <a:cs typeface="Arial" charset="0"/>
                <a:sym typeface="Arial" charset="0"/>
                <a:hlinkClick r:id="rId3"/>
              </a:rPr>
              <a:t>http://</a:t>
            </a:r>
            <a:r>
              <a:rPr lang="en-US" sz="4800" u="sng" dirty="0" smtClean="0">
                <a:solidFill>
                  <a:schemeClr val="tx1"/>
                </a:solidFill>
                <a:latin typeface="Arial" charset="0"/>
                <a:ea typeface="ＭＳ Ｐゴシック" charset="0"/>
                <a:cs typeface="Arial" charset="0"/>
                <a:sym typeface="Arial" charset="0"/>
                <a:hlinkClick r:id="rId3"/>
              </a:rPr>
              <a:t>docs.getchef.com</a:t>
            </a:r>
            <a:r>
              <a:rPr lang="en-US" sz="4800" u="sng" dirty="0">
                <a:solidFill>
                  <a:schemeClr val="tx1"/>
                </a:solidFill>
                <a:latin typeface="Arial" charset="0"/>
                <a:ea typeface="ＭＳ Ｐゴシック" charset="0"/>
                <a:cs typeface="Arial" charset="0"/>
                <a:sym typeface="Arial" charset="0"/>
                <a:hlinkClick r:id="rId3"/>
              </a:rPr>
              <a:t>/chef/essentials_cookbook_versions.html</a:t>
            </a:r>
            <a:endParaRPr lang="en-US" sz="4800" u="sng" dirty="0">
              <a:solidFill>
                <a:schemeClr val="tx1"/>
              </a:solidFill>
              <a:latin typeface="Arial" charset="0"/>
              <a:ea typeface="ＭＳ Ｐゴシック" charset="0"/>
              <a:cs typeface="Arial" charset="0"/>
              <a:sym typeface="Arial" charset="0"/>
            </a:endParaRPr>
          </a:p>
        </p:txBody>
      </p:sp>
      <p:sp>
        <p:nvSpPr>
          <p:cNvPr id="935938" name="Rectangle 2"/>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algn="l"/>
            <a:r>
              <a:rPr lang="en-US" sz="7200">
                <a:solidFill>
                  <a:srgbClr val="FFFFFF"/>
                </a:solidFill>
                <a:effectLst>
                  <a:outerShdw blurRad="38100" dist="38100" dir="2700000" algn="tl">
                    <a:srgbClr val="DDDDDD"/>
                  </a:outerShdw>
                </a:effectLst>
                <a:latin typeface="Arial Bold" charset="0"/>
                <a:ea typeface="ＭＳ Ｐゴシック" charset="0"/>
                <a:cs typeface="Arial Bold" charset="0"/>
                <a:sym typeface="Arial Bold" charset="0"/>
              </a:rPr>
              <a:t>Cookbook Version Constraints</a:t>
            </a:r>
          </a:p>
        </p:txBody>
      </p:sp>
    </p:spTree>
    <p:extLst>
      <p:ext uri="{BB962C8B-B14F-4D97-AF65-F5344CB8AC3E}">
        <p14:creationId xmlns:p14="http://schemas.microsoft.com/office/powerpoint/2010/main" val="6603808"/>
      </p:ext>
    </p:extLst>
  </p:cSld>
  <p:clrMapOvr>
    <a:masterClrMapping/>
  </p:clrMapOvr>
  <p:transition xmlns:p14="http://schemas.microsoft.com/office/powerpoint/2010/main"/>
</p:sld>
</file>

<file path=ppt/slides/slide5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01" name="Rectangle 1"/>
          <p:cNvSpPr>
            <a:spLocks noGrp="1" noChangeArrowheads="1"/>
          </p:cNvSpPr>
          <p:nvPr>
            <p:ph type="title"/>
          </p:nvPr>
        </p:nvSpPr>
        <p:spPr/>
        <p:txBody>
          <a:bodyPr/>
          <a:lstStyle/>
          <a:p>
            <a:pPr eaLnBrk="1" hangingPunct="1">
              <a:defRPr/>
            </a:pPr>
            <a:r>
              <a:rPr lang="en-US" sz="6100">
                <a:sym typeface="Arial Bold" charset="0"/>
              </a:rPr>
              <a:t>Best Practice: Use only the =  operator</a:t>
            </a:r>
          </a:p>
        </p:txBody>
      </p:sp>
      <p:sp>
        <p:nvSpPr>
          <p:cNvPr id="400387" name="Rectangle 2"/>
          <p:cNvSpPr>
            <a:spLocks noGrp="1" noChangeArrowheads="1"/>
          </p:cNvSpPr>
          <p:nvPr>
            <p:ph type="body" idx="1"/>
          </p:nvPr>
        </p:nvSpPr>
        <p:spPr/>
        <p:txBody>
          <a:bodyPr/>
          <a:lstStyle/>
          <a:p>
            <a:pPr eaLnBrk="1" hangingPunct="1"/>
            <a:r>
              <a:rPr lang="en-US" altLang="en-US" smtClean="0"/>
              <a:t>When you need more complex version constraints, you’ll be glad they are there</a:t>
            </a:r>
          </a:p>
          <a:p>
            <a:pPr eaLnBrk="1" hangingPunct="1"/>
            <a:r>
              <a:rPr lang="en-US" altLang="en-US" smtClean="0"/>
              <a:t>But do not be tempted to build complicated schemes tying cookbook development branches to complex version constraints</a:t>
            </a:r>
          </a:p>
          <a:p>
            <a:pPr lvl="1" eaLnBrk="1" hangingPunct="1"/>
            <a:r>
              <a:rPr lang="en-US" altLang="en-US" smtClean="0"/>
              <a:t>That way leads madness :)</a:t>
            </a:r>
          </a:p>
        </p:txBody>
      </p:sp>
    </p:spTree>
    <p:extLst>
      <p:ext uri="{BB962C8B-B14F-4D97-AF65-F5344CB8AC3E}">
        <p14:creationId xmlns:p14="http://schemas.microsoft.com/office/powerpoint/2010/main" val="3014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4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environment from file </a:t>
            </a:r>
            <a:r>
              <a:rPr lang="en-US" altLang="en-US" sz="4400" dirty="0" err="1">
                <a:ea typeface="Courier"/>
                <a:cs typeface="Courier"/>
              </a:rPr>
              <a:t>dev.rb</a:t>
            </a:r>
            <a:endParaRPr lang="en-US" altLang="en-US" sz="4400" dirty="0">
              <a:ea typeface="Courier"/>
              <a:cs typeface="Courier"/>
            </a:endParaRPr>
          </a:p>
        </p:txBody>
      </p:sp>
      <p:sp>
        <p:nvSpPr>
          <p:cNvPr id="616450" name="Rectangle 2"/>
          <p:cNvSpPr>
            <a:spLocks noGrp="1" noChangeArrowheads="1"/>
          </p:cNvSpPr>
          <p:nvPr>
            <p:ph type="title"/>
          </p:nvPr>
        </p:nvSpPr>
        <p:spPr/>
        <p:txBody>
          <a:bodyPr/>
          <a:lstStyle/>
          <a:p>
            <a:pPr eaLnBrk="1" hangingPunct="1">
              <a:defRPr/>
            </a:pPr>
            <a:r>
              <a:rPr lang="en-US" sz="6400">
                <a:sym typeface="Arial Bold" charset="0"/>
              </a:rPr>
              <a:t>Exercise: Create the dev environment</a:t>
            </a:r>
          </a:p>
        </p:txBody>
      </p:sp>
      <p:sp>
        <p:nvSpPr>
          <p:cNvPr id="401412"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err="1">
                <a:solidFill>
                  <a:srgbClr val="FFFFFF"/>
                </a:solidFill>
                <a:latin typeface="Courier"/>
                <a:ea typeface="Courier"/>
                <a:cs typeface="Courier"/>
              </a:rPr>
              <a:t>dev</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6044787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6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49" grpId="0" animBg="1" autoUpdateAnimBg="0"/>
    </p:bld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knife environment show </a:t>
            </a:r>
            <a:r>
              <a:rPr lang="en-US" altLang="en-US" dirty="0" err="1" smtClean="0">
                <a:ea typeface="Courier"/>
                <a:cs typeface="Courier"/>
              </a:rPr>
              <a:t>dev</a:t>
            </a:r>
            <a:endParaRPr lang="en-US" altLang="en-US" dirty="0">
              <a:ea typeface="Courier"/>
              <a:cs typeface="Courier"/>
            </a:endParaRPr>
          </a:p>
        </p:txBody>
      </p:sp>
      <p:sp>
        <p:nvSpPr>
          <p:cNvPr id="617474" name="Rectangle 2"/>
          <p:cNvSpPr>
            <a:spLocks noGrp="1" noChangeArrowheads="1"/>
          </p:cNvSpPr>
          <p:nvPr>
            <p:ph type="title"/>
          </p:nvPr>
        </p:nvSpPr>
        <p:spPr/>
        <p:txBody>
          <a:bodyPr/>
          <a:lstStyle/>
          <a:p>
            <a:pPr eaLnBrk="1" hangingPunct="1">
              <a:defRPr/>
            </a:pPr>
            <a:r>
              <a:rPr lang="en-US" sz="5500">
                <a:sym typeface="Arial Bold" charset="0"/>
              </a:rPr>
              <a:t>Exercise: Show your Chef dev environment</a:t>
            </a:r>
          </a:p>
        </p:txBody>
      </p:sp>
      <p:sp>
        <p:nvSpPr>
          <p:cNvPr id="402436" name="Rectangle 3"/>
          <p:cNvSpPr>
            <a:spLocks noGrp="1" noChangeArrowheads="1"/>
          </p:cNvSpPr>
          <p:nvPr>
            <p:ph type="body" idx="1"/>
          </p:nvPr>
        </p:nvSpPr>
        <p:spPr>
          <a:xfrm>
            <a:off x="800273" y="3505200"/>
            <a:ext cx="14657233" cy="5105402"/>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err="1">
                <a:solidFill>
                  <a:srgbClr val="FFFFFF"/>
                </a:solidFill>
                <a:latin typeface="Courier"/>
                <a:ea typeface="Courier"/>
                <a:cs typeface="Courier"/>
              </a:rPr>
              <a:t>chef_type</a:t>
            </a:r>
            <a:r>
              <a:rPr lang="en-US" altLang="en-US" sz="3200" kern="1200" dirty="0">
                <a:solidFill>
                  <a:srgbClr val="FFFFFF"/>
                </a:solidFill>
                <a:latin typeface="Courier"/>
                <a:ea typeface="Courier"/>
                <a:cs typeface="Courier"/>
              </a:rPr>
              <a:t>:			environment</a:t>
            </a:r>
          </a:p>
          <a:p>
            <a:pPr marL="0" indent="0">
              <a:spcBef>
                <a:spcPct val="0"/>
              </a:spcBef>
              <a:buNone/>
            </a:pPr>
            <a:r>
              <a:rPr lang="en-US" altLang="en-US" sz="3200" kern="1200" dirty="0" err="1">
                <a:solidFill>
                  <a:srgbClr val="FFFFFF"/>
                </a:solidFill>
                <a:latin typeface="Courier"/>
                <a:ea typeface="Courier"/>
                <a:cs typeface="Courier"/>
              </a:rPr>
              <a:t>cookbook_versions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  </a:t>
            </a:r>
            <a:r>
              <a:rPr lang="en-US" altLang="en-US" sz="3200" kern="1200" dirty="0" err="1">
                <a:solidFill>
                  <a:srgbClr val="FFFFFF"/>
                </a:solidFill>
                <a:latin typeface="Courier"/>
                <a:ea typeface="Courier"/>
                <a:cs typeface="Courier"/>
              </a:rPr>
              <a:t>iis_demo</a:t>
            </a:r>
            <a:r>
              <a:rPr lang="en-US" altLang="en-US" sz="3200" kern="1200" dirty="0">
                <a:solidFill>
                  <a:srgbClr val="FFFFFF"/>
                </a:solidFill>
                <a:latin typeface="Courier"/>
                <a:ea typeface="Courier"/>
                <a:cs typeface="Courier"/>
              </a:rPr>
              <a:t>: = 0.2.0</a:t>
            </a:r>
          </a:p>
          <a:p>
            <a:pPr marL="0" indent="0">
              <a:spcBef>
                <a:spcPct val="0"/>
              </a:spcBef>
              <a:buNone/>
            </a:pPr>
            <a:r>
              <a:rPr lang="en-US" altLang="en-US" sz="3200" kern="1200" dirty="0" err="1">
                <a:solidFill>
                  <a:srgbClr val="FFFFFF"/>
                </a:solidFill>
                <a:latin typeface="Courier"/>
                <a:ea typeface="Courier"/>
                <a:cs typeface="Courier"/>
              </a:rPr>
              <a:t>default_attributes</a:t>
            </a:r>
            <a:r>
              <a:rPr lang="en-US" altLang="en-US" sz="3200" kern="1200" dirty="0">
                <a:solidFill>
                  <a:srgbClr val="FFFFFF"/>
                </a:solidFill>
                <a:latin typeface="Courier"/>
                <a:ea typeface="Courier"/>
                <a:cs typeface="Courier"/>
              </a:rPr>
              <a:t>:</a:t>
            </a:r>
          </a:p>
          <a:p>
            <a:pPr marL="0" indent="0">
              <a:spcBef>
                <a:spcPct val="0"/>
              </a:spcBef>
              <a:buNone/>
            </a:pPr>
            <a:r>
              <a:rPr lang="en-US" altLang="en-US" sz="3200" kern="1200" dirty="0">
                <a:solidFill>
                  <a:srgbClr val="FFFFFF"/>
                </a:solidFill>
                <a:latin typeface="Courier"/>
                <a:ea typeface="Courier"/>
                <a:cs typeface="Courier"/>
              </a:rPr>
              <a:t>description:			For developers!</a:t>
            </a:r>
          </a:p>
          <a:p>
            <a:pPr marL="0" indent="0">
              <a:spcBef>
                <a:spcPct val="0"/>
              </a:spcBef>
              <a:buNone/>
            </a:pPr>
            <a:r>
              <a:rPr lang="en-US" altLang="en-US" sz="3200" kern="1200" dirty="0" err="1">
                <a:solidFill>
                  <a:srgbClr val="FFFFFF"/>
                </a:solidFill>
                <a:latin typeface="Courier"/>
                <a:ea typeface="Courier"/>
                <a:cs typeface="Courier"/>
              </a:rPr>
              <a:t>json_class</a:t>
            </a:r>
            <a:r>
              <a:rPr lang="en-US" altLang="en-US" sz="3200" kern="1200" dirty="0">
                <a:solidFill>
                  <a:srgbClr val="FFFFFF"/>
                </a:solidFill>
                <a:latin typeface="Courier"/>
                <a:ea typeface="Courier"/>
                <a:cs typeface="Courier"/>
              </a:rPr>
              <a:t>:			Chef::Environment</a:t>
            </a:r>
          </a:p>
          <a:p>
            <a:pPr marL="0" indent="0">
              <a:spcBef>
                <a:spcPct val="0"/>
              </a:spcBef>
              <a:buNone/>
            </a:pPr>
            <a:r>
              <a:rPr lang="en-US" altLang="en-US" sz="3200" kern="1200" dirty="0">
                <a:solidFill>
                  <a:srgbClr val="FFFFFF"/>
                </a:solidFill>
                <a:latin typeface="Courier"/>
                <a:ea typeface="Courier"/>
                <a:cs typeface="Courier"/>
              </a:rPr>
              <a:t>name:				</a:t>
            </a:r>
            <a:r>
              <a:rPr lang="en-US" altLang="en-US" sz="3200" kern="1200" dirty="0" err="1">
                <a:solidFill>
                  <a:srgbClr val="FFFFFF"/>
                </a:solidFill>
                <a:latin typeface="Courier"/>
                <a:ea typeface="Courier"/>
                <a:cs typeface="Courier"/>
              </a:rPr>
              <a:t>dev</a:t>
            </a:r>
            <a:endParaRPr lang="en-US" altLang="en-US" sz="3200" kern="1200" dirty="0">
              <a:solidFill>
                <a:srgbClr val="FFFFFF"/>
              </a:solidFill>
              <a:latin typeface="Courier"/>
              <a:ea typeface="Courier"/>
              <a:cs typeface="Courier"/>
            </a:endParaRPr>
          </a:p>
          <a:p>
            <a:pPr marL="0" indent="0">
              <a:spcBef>
                <a:spcPct val="0"/>
              </a:spcBef>
              <a:buNone/>
            </a:pPr>
            <a:r>
              <a:rPr lang="en-US" altLang="en-US" sz="3200" kern="1200" dirty="0" err="1">
                <a:solidFill>
                  <a:srgbClr val="FFFFFF"/>
                </a:solidFill>
                <a:latin typeface="Courier"/>
                <a:ea typeface="Courier"/>
                <a:cs typeface="Courier"/>
              </a:rPr>
              <a:t>override_attributes</a:t>
            </a:r>
            <a:r>
              <a:rPr lang="en-US" altLang="en-US" sz="3200" kern="1200" dirty="0">
                <a:solidFill>
                  <a:srgbClr val="FFFFFF"/>
                </a:solidFill>
                <a:latin typeface="Courier"/>
                <a:ea typeface="Courier"/>
                <a:cs typeface="Courier"/>
              </a:rPr>
              <a:t>:</a:t>
            </a:r>
          </a:p>
        </p:txBody>
      </p:sp>
    </p:spTree>
    <p:extLst>
      <p:ext uri="{BB962C8B-B14F-4D97-AF65-F5344CB8AC3E}">
        <p14:creationId xmlns:p14="http://schemas.microsoft.com/office/powerpoint/2010/main" val="32985955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17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3" grpId="0" animBg="1" autoUpdateAnimBg="0"/>
    </p:bld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6994" y="3406646"/>
            <a:ext cx="9982200" cy="5208269"/>
          </a:xfrm>
          <a:prstGeom prst="rect">
            <a:avLst/>
          </a:prstGeom>
        </p:spPr>
      </p:pic>
      <p:sp>
        <p:nvSpPr>
          <p:cNvPr id="942082" name="Rectangle 2"/>
          <p:cNvSpPr>
            <a:spLocks noGrp="1" noChangeArrowheads="1"/>
          </p:cNvSpPr>
          <p:nvPr>
            <p:ph type="title"/>
          </p:nvPr>
        </p:nvSpPr>
        <p:spPr>
          <a:ln/>
        </p:spPr>
        <p:txBody>
          <a:bodyPr/>
          <a:lstStyle/>
          <a:p>
            <a:r>
              <a:rPr lang="en-US" sz="4600"/>
              <a:t>Exercise: Change your node</a:t>
            </a:r>
            <a:r>
              <a:rPr lang="ja-JP" altLang="en-US" sz="4600">
                <a:latin typeface="Arial"/>
              </a:rPr>
              <a:t>’</a:t>
            </a:r>
            <a:r>
              <a:rPr lang="en-US" sz="4600"/>
              <a:t>s environment to "dev"</a:t>
            </a:r>
          </a:p>
        </p:txBody>
      </p:sp>
      <p:sp>
        <p:nvSpPr>
          <p:cNvPr id="942083" name="Rectangle 3"/>
          <p:cNvSpPr>
            <a:spLocks/>
          </p:cNvSpPr>
          <p:nvPr/>
        </p:nvSpPr>
        <p:spPr bwMode="auto">
          <a:xfrm>
            <a:off x="800178" y="1879600"/>
            <a:ext cx="1275204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err="1">
                <a:solidFill>
                  <a:schemeClr val="tx1"/>
                </a:solidFill>
                <a:latin typeface="Courier" charset="0"/>
                <a:ea typeface="ＭＳ Ｐゴシック" charset="0"/>
                <a:cs typeface="Courier" charset="0"/>
                <a:sym typeface="Courier" charset="0"/>
              </a:rPr>
              <a:t>dev</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sp>
        <p:nvSpPr>
          <p:cNvPr id="942084" name="Oval 4"/>
          <p:cNvSpPr>
            <a:spLocks/>
          </p:cNvSpPr>
          <p:nvPr/>
        </p:nvSpPr>
        <p:spPr bwMode="auto">
          <a:xfrm>
            <a:off x="10703937" y="6443511"/>
            <a:ext cx="4651707" cy="1011389"/>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807836683"/>
      </p:ext>
    </p:extLst>
  </p:cSld>
  <p:clrMapOvr>
    <a:masterClrMapping/>
  </p:clrMapOvr>
  <p:transition xmlns:p14="http://schemas.microsoft.com/office/powerpoint/2010/main"/>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solidFill>
                  <a:srgbClr val="00FF00"/>
                </a:solidFill>
                <a:ea typeface="Courier"/>
                <a:cs typeface="Courier"/>
              </a:rPr>
              <a:t>Remote@PS</a:t>
            </a:r>
            <a:r>
              <a:rPr lang="en-US" altLang="en-US" b="1" dirty="0" smtClean="0">
                <a:solidFill>
                  <a:srgbClr val="00FF00"/>
                </a:solidFill>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054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4484"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dirty="0">
                <a:solidFill>
                  <a:srgbClr val="FFFFFF"/>
                </a:solidFill>
                <a:latin typeface="Courier"/>
                <a:ea typeface="Courier"/>
                <a:cs typeface="Courier"/>
              </a:rPr>
              <a:t>Starting Chef Client, version 11.16.0</a:t>
            </a:r>
          </a:p>
          <a:p>
            <a:pPr marL="0" indent="0">
              <a:spcBef>
                <a:spcPct val="0"/>
              </a:spcBef>
              <a:buNone/>
            </a:pPr>
            <a:r>
              <a:rPr lang="en-US" altLang="en-US" sz="1800" kern="1200" dirty="0">
                <a:solidFill>
                  <a:srgbClr val="FFFFFF"/>
                </a:solidFill>
                <a:latin typeface="Courier"/>
                <a:ea typeface="Courier"/>
                <a:cs typeface="Courier"/>
              </a:rPr>
              <a:t>[2014-09-16T03:02:26-07:00] INFO: *** Chef 11.16.0 ***</a:t>
            </a:r>
          </a:p>
          <a:p>
            <a:pPr marL="0" indent="0">
              <a:spcBef>
                <a:spcPct val="0"/>
              </a:spcBef>
              <a:buNone/>
            </a:pPr>
            <a:r>
              <a:rPr lang="en-US" altLang="en-US" sz="1800" kern="1200" dirty="0">
                <a:solidFill>
                  <a:srgbClr val="FFFFFF"/>
                </a:solidFill>
                <a:latin typeface="Courier"/>
                <a:ea typeface="Courier"/>
                <a:cs typeface="Courier"/>
              </a:rPr>
              <a:t>[2014-09-16T03:02:26-07:00] INFO: Chef-client </a:t>
            </a:r>
            <a:r>
              <a:rPr lang="en-US" altLang="en-US" sz="1800" kern="1200" dirty="0" err="1">
                <a:solidFill>
                  <a:srgbClr val="FFFFFF"/>
                </a:solidFill>
                <a:latin typeface="Courier"/>
                <a:ea typeface="Courier"/>
                <a:cs typeface="Courier"/>
              </a:rPr>
              <a:t>pid</a:t>
            </a:r>
            <a:r>
              <a:rPr lang="en-US" altLang="en-US" sz="1800" kern="1200" dirty="0">
                <a:solidFill>
                  <a:srgbClr val="FFFFFF"/>
                </a:solidFill>
                <a:latin typeface="Courier"/>
                <a:ea typeface="Courier"/>
                <a:cs typeface="Courier"/>
              </a:rPr>
              <a:t>: 3600</a:t>
            </a:r>
          </a:p>
          <a:p>
            <a:pPr marL="0" indent="0">
              <a:spcBef>
                <a:spcPct val="0"/>
              </a:spcBef>
              <a:buNone/>
            </a:pPr>
            <a:r>
              <a:rPr lang="en-US" altLang="en-US" sz="1800" kern="1200" dirty="0">
                <a:solidFill>
                  <a:srgbClr val="FFFFFF"/>
                </a:solidFill>
                <a:latin typeface="Courier"/>
                <a:ea typeface="Courier"/>
                <a:cs typeface="Courier"/>
              </a:rPr>
              <a:t>[2014-09-16T03:02:41-07:00] INFO: Run List is [role[webserver], recipe[hosts], recipe[users]]</a:t>
            </a:r>
          </a:p>
          <a:p>
            <a:pPr marL="0" indent="0">
              <a:spcBef>
                <a:spcPct val="0"/>
              </a:spcBef>
              <a:buNone/>
            </a:pPr>
            <a:r>
              <a:rPr lang="en-US" altLang="en-US" sz="1800" kern="1200" dirty="0">
                <a:solidFill>
                  <a:srgbClr val="FFFFFF"/>
                </a:solidFill>
                <a:latin typeface="Courier"/>
                <a:ea typeface="Courier"/>
                <a:cs typeface="Courier"/>
              </a:rPr>
              <a:t>[2014-09-16T03:02:41-07:00] INFO: Run List expands to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[2014-09-16T03:02:41-07:00] INFO: Starting Chef Run for node1</a:t>
            </a:r>
          </a:p>
          <a:p>
            <a:pPr marL="0" indent="0">
              <a:spcBef>
                <a:spcPct val="0"/>
              </a:spcBef>
              <a:buNone/>
            </a:pPr>
            <a:r>
              <a:rPr lang="en-US" altLang="en-US" sz="1800" kern="1200" dirty="0">
                <a:solidFill>
                  <a:srgbClr val="FFFFFF"/>
                </a:solidFill>
                <a:latin typeface="Courier"/>
                <a:ea typeface="Courier"/>
                <a:cs typeface="Courier"/>
              </a:rPr>
              <a:t>[2014-09-16T03:02:41-07:00] INFO: Running start handlers</a:t>
            </a:r>
          </a:p>
          <a:p>
            <a:pPr marL="0" indent="0">
              <a:spcBef>
                <a:spcPct val="0"/>
              </a:spcBef>
              <a:buNone/>
            </a:pPr>
            <a:r>
              <a:rPr lang="en-US" altLang="en-US" sz="1800" kern="1200" dirty="0">
                <a:solidFill>
                  <a:srgbClr val="FFFFFF"/>
                </a:solidFill>
                <a:latin typeface="Courier"/>
                <a:ea typeface="Courier"/>
                <a:cs typeface="Courier"/>
              </a:rPr>
              <a:t>[2014-09-16T03:02:41-07:00] INFO: Start handlers complete.</a:t>
            </a:r>
          </a:p>
          <a:p>
            <a:pPr marL="0" indent="0">
              <a:spcBef>
                <a:spcPct val="0"/>
              </a:spcBef>
              <a:buNone/>
            </a:pPr>
            <a:r>
              <a:rPr lang="en-US" altLang="en-US" sz="1800" kern="1200" dirty="0">
                <a:solidFill>
                  <a:srgbClr val="FFFFFF"/>
                </a:solidFill>
                <a:latin typeface="Courier"/>
                <a:ea typeface="Courier"/>
                <a:cs typeface="Courier"/>
              </a:rPr>
              <a:t>resolving cookbooks for run list: ["hosts", "users", "</a:t>
            </a:r>
            <a:r>
              <a:rPr lang="en-US" altLang="en-US" sz="1800" kern="1200" dirty="0" err="1">
                <a:solidFill>
                  <a:srgbClr val="FFFFFF"/>
                </a:solidFill>
                <a:latin typeface="Courier"/>
                <a:ea typeface="Courier"/>
                <a:cs typeface="Courier"/>
              </a:rPr>
              <a:t>iis_demo</a:t>
            </a:r>
            <a:r>
              <a:rPr lang="en-US" altLang="en-US" sz="1800" kern="1200" dirty="0">
                <a:solidFill>
                  <a:srgbClr val="FFFFFF"/>
                </a:solidFill>
                <a:latin typeface="Courier"/>
                <a:ea typeface="Courier"/>
                <a:cs typeface="Courier"/>
              </a:rPr>
              <a:t>"]</a:t>
            </a:r>
          </a:p>
          <a:p>
            <a:pPr marL="0" indent="0">
              <a:spcBef>
                <a:spcPct val="0"/>
              </a:spcBef>
              <a:buNone/>
            </a:pPr>
            <a:r>
              <a:rPr lang="en-US" altLang="en-US" sz="1800" kern="1200" dirty="0">
                <a:solidFill>
                  <a:srgbClr val="FFFFFF"/>
                </a:solidFill>
                <a:latin typeface="Courier"/>
                <a:ea typeface="Courier"/>
                <a:cs typeface="Courier"/>
              </a:rPr>
              <a:t>[2014-09-16T03:02:43-07:00] INFO: Loading cookbooks [hosts@0.1.0, datacenter@0.1.0, users@0.1.0, iis_demo@0.2.0]</a:t>
            </a:r>
          </a:p>
          <a:p>
            <a:pPr marL="0" indent="0">
              <a:spcBef>
                <a:spcPct val="0"/>
              </a:spcBef>
              <a:buNone/>
            </a:pPr>
            <a:r>
              <a:rPr lang="en-US" altLang="en-US" sz="1800" kern="1200" dirty="0">
                <a:solidFill>
                  <a:srgbClr val="FFFFFF"/>
                </a:solidFill>
                <a:latin typeface="Courier"/>
                <a:ea typeface="Courier"/>
                <a:cs typeface="Courier"/>
              </a:rPr>
              <a:t>Synchronizing Cookbooks:</a:t>
            </a:r>
          </a:p>
          <a:p>
            <a:pPr marL="0" indent="0">
              <a:spcBef>
                <a:spcPct val="0"/>
              </a:spcBef>
              <a:buNone/>
            </a:pPr>
            <a:r>
              <a:rPr lang="en-US" altLang="en-US" sz="1800" kern="1200" dirty="0">
                <a:solidFill>
                  <a:srgbClr val="FFFFFF"/>
                </a:solidFill>
                <a:latin typeface="Courier"/>
                <a:ea typeface="Courier"/>
                <a:cs typeface="Courier"/>
              </a:rPr>
              <a:t>  - hosts</a:t>
            </a:r>
          </a:p>
          <a:p>
            <a:pPr marL="0" indent="0">
              <a:spcBef>
                <a:spcPct val="0"/>
              </a:spcBef>
              <a:buNone/>
            </a:pPr>
            <a:r>
              <a:rPr lang="en-US" altLang="en-US" sz="1800" kern="1200" dirty="0">
                <a:solidFill>
                  <a:srgbClr val="FFFFFF"/>
                </a:solidFill>
                <a:latin typeface="Courier"/>
                <a:ea typeface="Courier"/>
                <a:cs typeface="Courier"/>
              </a:rPr>
              <a:t>  - datacenter</a:t>
            </a:r>
          </a:p>
          <a:p>
            <a:pPr marL="0" indent="0">
              <a:spcBef>
                <a:spcPct val="0"/>
              </a:spcBef>
              <a:buNone/>
            </a:pPr>
            <a:r>
              <a:rPr lang="en-US" altLang="en-US" sz="1800" kern="1200" dirty="0">
                <a:solidFill>
                  <a:srgbClr val="FFFFFF"/>
                </a:solidFill>
                <a:latin typeface="Courier"/>
                <a:ea typeface="Courier"/>
                <a:cs typeface="Courier"/>
              </a:rPr>
              <a:t>  - users</a:t>
            </a:r>
          </a:p>
          <a:p>
            <a:pPr marL="0" indent="0">
              <a:spcBef>
                <a:spcPct val="0"/>
              </a:spcBef>
              <a:buNone/>
            </a:pPr>
            <a:r>
              <a:rPr lang="en-US" altLang="en-US" sz="1800" kern="1200" dirty="0">
                <a:solidFill>
                  <a:srgbClr val="FFFFFF"/>
                </a:solidFill>
                <a:latin typeface="Courier"/>
                <a:ea typeface="Courier"/>
                <a:cs typeface="Courier"/>
              </a:rPr>
              <a:t>  - </a:t>
            </a:r>
            <a:r>
              <a:rPr lang="en-US" altLang="en-US" sz="1800" kern="1200" dirty="0" err="1">
                <a:solidFill>
                  <a:srgbClr val="FFFFFF"/>
                </a:solidFill>
                <a:latin typeface="Courier"/>
                <a:ea typeface="Courier"/>
                <a:cs typeface="Courier"/>
              </a:rPr>
              <a:t>iis_demo</a:t>
            </a:r>
            <a:endParaRPr lang="en-US" altLang="en-US" sz="1800" kern="1200" dirty="0">
              <a:solidFill>
                <a:srgbClr val="FFFFFF"/>
              </a:solidFill>
              <a:latin typeface="Courier"/>
              <a:ea typeface="Courier"/>
              <a:cs typeface="Courier"/>
            </a:endParaRPr>
          </a:p>
          <a:p>
            <a:pPr marL="0" indent="0">
              <a:spcBef>
                <a:spcPct val="0"/>
              </a:spcBef>
              <a:buNone/>
            </a:pPr>
            <a:r>
              <a:rPr lang="en-US" altLang="en-US" sz="1800" kern="1200" dirty="0">
                <a:solidFill>
                  <a:srgbClr val="FFFFFF"/>
                </a:solidFill>
                <a:latin typeface="Courier"/>
                <a:ea typeface="Courier"/>
                <a:cs typeface="Courier"/>
              </a:rPr>
              <a:t>Compiling Cookbooks...</a:t>
            </a:r>
            <a:endParaRPr lang="en-US" altLang="en-US" sz="1800" kern="1200" dirty="0">
              <a:solidFill>
                <a:srgbClr val="FFFFFF"/>
              </a:solidFill>
              <a:latin typeface="Courier"/>
              <a:ea typeface="Courier"/>
              <a:cs typeface="Courier"/>
            </a:endParaRPr>
          </a:p>
        </p:txBody>
      </p:sp>
      <p:sp>
        <p:nvSpPr>
          <p:cNvPr id="6" name="Rectangle 4"/>
          <p:cNvSpPr>
            <a:spLocks/>
          </p:cNvSpPr>
          <p:nvPr/>
        </p:nvSpPr>
        <p:spPr bwMode="auto">
          <a:xfrm>
            <a:off x="1005352" y="6385585"/>
            <a:ext cx="2098893" cy="423354"/>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36944947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0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5" grpId="0" animBg="1" autoUpdateAnimBg="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1"/>
          <p:cNvSpPr>
            <a:spLocks/>
          </p:cNvSpPr>
          <p:nvPr/>
        </p:nvSpPr>
        <p:spPr bwMode="auto">
          <a:xfrm>
            <a:off x="7290594" y="2609850"/>
            <a:ext cx="8179517" cy="47815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name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production" </a:t>
            </a:r>
          </a:p>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 description </a:t>
            </a:r>
            <a:r>
              <a:rPr lang="en-US" altLang="en-US" sz="3200" dirty="0">
                <a:solidFill>
                  <a:srgbClr val="A40800"/>
                </a:solidFill>
                <a:latin typeface="Courier"/>
                <a:ea typeface="Courier"/>
                <a:cs typeface="Courier"/>
                <a:sym typeface="Courier"/>
              </a:rPr>
              <a:t>"For Prods!"</a:t>
            </a:r>
            <a:endParaRPr lang="en-US" altLang="en-US" sz="3200" dirty="0">
              <a:solidFill>
                <a:srgbClr val="0000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cookbook </a:t>
            </a:r>
            <a:r>
              <a:rPr lang="en-US" altLang="en-US" sz="3200" dirty="0" smtClean="0">
                <a:solidFill>
                  <a:srgbClr val="A40800"/>
                </a:solidFill>
                <a:latin typeface="Courier"/>
                <a:ea typeface="Courier"/>
                <a:cs typeface="Courier"/>
                <a:sym typeface="Courier"/>
              </a:rPr>
              <a:t>"</a:t>
            </a:r>
            <a:r>
              <a:rPr lang="en-US" altLang="en-US" sz="3200" dirty="0" err="1" smtClean="0">
                <a:solidFill>
                  <a:srgbClr val="A40800"/>
                </a:solidFill>
                <a:latin typeface="Courier"/>
                <a:ea typeface="Courier"/>
                <a:cs typeface="Courier"/>
                <a:sym typeface="Courier"/>
              </a:rPr>
              <a:t>iis_demo</a:t>
            </a:r>
            <a:r>
              <a:rPr lang="en-US" altLang="en-US" sz="3200" dirty="0" smtClean="0">
                <a:solidFill>
                  <a:srgbClr val="A40800"/>
                </a:solidFill>
                <a:latin typeface="Courier"/>
                <a:ea typeface="Courier"/>
                <a:cs typeface="Courier"/>
                <a:sym typeface="Courier"/>
              </a:rPr>
              <a:t>"</a:t>
            </a:r>
            <a:r>
              <a:rPr lang="en-US" altLang="en-US" sz="3200" dirty="0" smtClean="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 0.1.0"</a:t>
            </a: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err="1">
                <a:solidFill>
                  <a:srgbClr val="000000"/>
                </a:solidFill>
                <a:latin typeface="Courier"/>
                <a:ea typeface="Courier"/>
                <a:cs typeface="Courier"/>
                <a:sym typeface="Courier"/>
              </a:rPr>
              <a:t>override_attributes</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"datacenter"</a:t>
            </a:r>
            <a:r>
              <a:rPr lang="en-US" altLang="en-US" sz="3200" dirty="0" smtClean="0">
                <a:solidFill>
                  <a:srgbClr val="0000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=&gt; {</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r>
              <a:rPr lang="en-US" altLang="en-US" sz="3200" dirty="0">
                <a:solidFill>
                  <a:srgbClr val="A40800"/>
                </a:solidFill>
                <a:latin typeface="Courier"/>
                <a:ea typeface="Courier"/>
                <a:cs typeface="Courier"/>
                <a:sym typeface="Courier"/>
              </a:rPr>
              <a:t>"location" </a:t>
            </a:r>
            <a:r>
              <a:rPr lang="en-US" altLang="en-US" sz="3200" dirty="0">
                <a:solidFill>
                  <a:srgbClr val="000000"/>
                </a:solidFill>
                <a:latin typeface="Courier"/>
                <a:ea typeface="Courier"/>
                <a:cs typeface="Courier"/>
                <a:sym typeface="Courier"/>
              </a:rPr>
              <a:t>=&gt; </a:t>
            </a:r>
            <a:r>
              <a:rPr lang="en-US" altLang="en-US" sz="3200" dirty="0">
                <a:solidFill>
                  <a:srgbClr val="A40800"/>
                </a:solidFill>
                <a:latin typeface="Courier"/>
                <a:ea typeface="Courier"/>
                <a:cs typeface="Courier"/>
                <a:sym typeface="Courier"/>
              </a:rPr>
              <a:t>"</a:t>
            </a:r>
            <a:r>
              <a:rPr lang="en-US" altLang="en-US" sz="3200" dirty="0" smtClean="0">
                <a:solidFill>
                  <a:srgbClr val="A40800"/>
                </a:solidFill>
                <a:latin typeface="Courier"/>
                <a:ea typeface="Courier"/>
                <a:cs typeface="Courier"/>
                <a:sym typeface="Courier"/>
              </a:rPr>
              <a:t>china"</a:t>
            </a:r>
            <a:endParaRPr lang="en-US" altLang="en-US" sz="3200" dirty="0">
              <a:solidFill>
                <a:srgbClr val="A40800"/>
              </a:solidFill>
              <a:latin typeface="Courier"/>
              <a:ea typeface="Courier"/>
              <a:cs typeface="Courier"/>
              <a:sym typeface="Courier"/>
            </a:endParaRPr>
          </a:p>
          <a:p>
            <a:pPr defTabSz="914400" eaLnBrk="1" fontAlgn="base" hangingPunct="1">
              <a:spcBef>
                <a:spcPct val="0"/>
              </a:spcBef>
              <a:spcAft>
                <a:spcPct val="0"/>
              </a:spcAft>
              <a:buClrTx/>
              <a:buSzTx/>
              <a:buFontTx/>
              <a:buNone/>
            </a:pPr>
            <a:r>
              <a:rPr lang="en-US" altLang="en-US" sz="3200" dirty="0">
                <a:solidFill>
                  <a:srgbClr val="A40800"/>
                </a:solidFill>
                <a:latin typeface="Courier"/>
                <a:ea typeface="Courier"/>
                <a:cs typeface="Courier"/>
                <a:sym typeface="Courier"/>
              </a:rPr>
              <a:t>   </a:t>
            </a:r>
            <a:r>
              <a:rPr lang="en-US" altLang="en-US" sz="3200" dirty="0">
                <a:solidFill>
                  <a:srgbClr val="000000"/>
                </a:solidFill>
                <a:latin typeface="Courier"/>
                <a:ea typeface="Courier"/>
                <a:cs typeface="Courier"/>
                <a:sym typeface="Courier"/>
              </a:rPr>
              <a:t>}</a:t>
            </a:r>
          </a:p>
          <a:p>
            <a:pPr defTabSz="914400" eaLnBrk="1" fontAlgn="base" hangingPunct="1">
              <a:spcBef>
                <a:spcPct val="0"/>
              </a:spcBef>
              <a:spcAft>
                <a:spcPct val="0"/>
              </a:spcAft>
              <a:buClrTx/>
              <a:buSzTx/>
              <a:buFontTx/>
              <a:buNone/>
            </a:pPr>
            <a:r>
              <a:rPr lang="en-US" altLang="en-US" sz="3200" dirty="0">
                <a:solidFill>
                  <a:srgbClr val="000000"/>
                </a:solidFill>
                <a:latin typeface="Courier"/>
                <a:ea typeface="Courier"/>
                <a:cs typeface="Courier"/>
                <a:sym typeface="Courier"/>
              </a:rPr>
              <a:t> })</a:t>
            </a:r>
          </a:p>
        </p:txBody>
      </p:sp>
      <p:sp>
        <p:nvSpPr>
          <p:cNvPr id="405507"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05508"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405509" name="Rectangle 4"/>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SAVE FILE!</a:t>
            </a:r>
          </a:p>
        </p:txBody>
      </p:sp>
      <p:sp>
        <p:nvSpPr>
          <p:cNvPr id="622597" name="Rectangle 5"/>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05511" name="Rectangle 6"/>
          <p:cNvSpPr>
            <a:spLocks noGrp="1" noChangeArrowheads="1"/>
          </p:cNvSpPr>
          <p:nvPr>
            <p:ph type="body" idx="1"/>
          </p:nvPr>
        </p:nvSpPr>
        <p:spPr>
          <a:xfrm>
            <a:off x="800178" y="2603500"/>
            <a:ext cx="6515736" cy="61214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0.1.0</a:t>
            </a:r>
          </a:p>
          <a:p>
            <a:pPr eaLnBrk="1" hangingPunct="1"/>
            <a:r>
              <a:rPr lang="en-US" altLang="en-US" sz="4300" dirty="0" smtClean="0"/>
              <a:t>Set an override attribute for being in china for our DC environment no matter what.</a:t>
            </a:r>
          </a:p>
        </p:txBody>
      </p:sp>
    </p:spTree>
    <p:extLst>
      <p:ext uri="{BB962C8B-B14F-4D97-AF65-F5344CB8AC3E}">
        <p14:creationId xmlns:p14="http://schemas.microsoft.com/office/powerpoint/2010/main" val="37847904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7"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23618" name="Rectangle 2"/>
          <p:cNvSpPr>
            <a:spLocks noGrp="1" noChangeArrowheads="1"/>
          </p:cNvSpPr>
          <p:nvPr>
            <p:ph type="title"/>
          </p:nvPr>
        </p:nvSpPr>
        <p:spPr/>
        <p:txBody>
          <a:bodyPr/>
          <a:lstStyle/>
          <a:p>
            <a:pPr eaLnBrk="1" hangingPunct="1">
              <a:defRPr/>
            </a:pPr>
            <a:r>
              <a:rPr lang="en-US" sz="5300" dirty="0">
                <a:sym typeface="Arial Bold" charset="0"/>
              </a:rPr>
              <a:t>Exercise: Create the production environment</a:t>
            </a:r>
          </a:p>
        </p:txBody>
      </p:sp>
      <p:sp>
        <p:nvSpPr>
          <p:cNvPr id="406532" name="Rectangle 3"/>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dirty="0">
                <a:solidFill>
                  <a:srgbClr val="FFFFFF"/>
                </a:solidFill>
                <a:latin typeface="Courier"/>
                <a:ea typeface="Courier"/>
                <a:cs typeface="Courier"/>
              </a:rPr>
              <a:t>Updated Environment </a:t>
            </a:r>
            <a:r>
              <a:rPr lang="en-US" altLang="en-US" sz="4800" kern="1200" dirty="0" smtClean="0">
                <a:solidFill>
                  <a:srgbClr val="FFFFFF"/>
                </a:solidFill>
                <a:latin typeface="Courier"/>
                <a:ea typeface="Courier"/>
                <a:cs typeface="Courier"/>
              </a:rPr>
              <a:t>production</a:t>
            </a:r>
            <a:endParaRPr lang="en-US" altLang="en-US" sz="48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21005097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3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7" grpId="0" animBg="1" autoUpdateAnimBg="0"/>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a:ln/>
        </p:spPr>
        <p:txBody>
          <a:bodyPr/>
          <a:lstStyle/>
          <a:p>
            <a:r>
              <a:rPr lang="en-US" sz="4000"/>
              <a:t>Exercise: Change your node</a:t>
            </a:r>
            <a:r>
              <a:rPr lang="ja-JP" altLang="en-US" sz="4000">
                <a:latin typeface="Arial"/>
              </a:rPr>
              <a:t>’</a:t>
            </a:r>
            <a:r>
              <a:rPr lang="en-US" sz="4000"/>
              <a:t>s environment to "production"</a:t>
            </a:r>
          </a:p>
        </p:txBody>
      </p:sp>
      <p:sp>
        <p:nvSpPr>
          <p:cNvPr id="951299" name="Rectangle 3"/>
          <p:cNvSpPr>
            <a:spLocks/>
          </p:cNvSpPr>
          <p:nvPr/>
        </p:nvSpPr>
        <p:spPr bwMode="auto">
          <a:xfrm>
            <a:off x="800178" y="1879600"/>
            <a:ext cx="14720016"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tab then select node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node1</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Select </a:t>
            </a:r>
            <a:r>
              <a:rPr lang="en-US" sz="4000" dirty="0">
                <a:solidFill>
                  <a:schemeClr val="tx1"/>
                </a:solidFill>
                <a:latin typeface="Courier" charset="0"/>
                <a:ea typeface="ＭＳ Ｐゴシック" charset="0"/>
                <a:cs typeface="Courier" charset="0"/>
                <a:sym typeface="Courier" charset="0"/>
              </a:rPr>
              <a:t>production</a:t>
            </a:r>
            <a:r>
              <a:rPr lang="en-US" sz="4000" dirty="0">
                <a:solidFill>
                  <a:schemeClr val="tx1"/>
                </a:solidFill>
                <a:latin typeface="Arial" charset="0"/>
                <a:ea typeface="ＭＳ Ｐゴシック" charset="0"/>
                <a:cs typeface="Arial" charset="0"/>
                <a:sym typeface="Arial" charset="0"/>
              </a:rPr>
              <a:t> from the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Environments</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 drop-down list</a:t>
            </a:r>
          </a:p>
          <a:p>
            <a:pPr marL="381000" indent="-381000" algn="l">
              <a:spcBef>
                <a:spcPts val="1200"/>
              </a:spcBef>
              <a:buClr>
                <a:srgbClr val="ED781C"/>
              </a:buClr>
              <a:buSzPct val="100000"/>
              <a:buFont typeface="Arial" charset="0"/>
              <a:buChar char="•"/>
            </a:pPr>
            <a:r>
              <a:rPr lang="en-US" sz="4000" dirty="0">
                <a:solidFill>
                  <a:schemeClr val="tx1"/>
                </a:solidFill>
                <a:latin typeface="Arial" charset="0"/>
                <a:ea typeface="ＭＳ Ｐゴシック" charset="0"/>
                <a:cs typeface="Arial" charset="0"/>
                <a:sym typeface="Arial" charset="0"/>
              </a:rPr>
              <a:t>Click </a:t>
            </a:r>
            <a:r>
              <a:rPr lang="ja-JP" altLang="en-US" sz="4000" dirty="0">
                <a:solidFill>
                  <a:schemeClr val="tx1"/>
                </a:solidFill>
                <a:latin typeface="Arial"/>
                <a:ea typeface="ＭＳ Ｐゴシック" charset="0"/>
                <a:cs typeface="Arial" charset="0"/>
                <a:sym typeface="Arial" charset="0"/>
              </a:rPr>
              <a:t>‘</a:t>
            </a:r>
            <a:r>
              <a:rPr lang="en-US" sz="4000" dirty="0">
                <a:solidFill>
                  <a:schemeClr val="tx1"/>
                </a:solidFill>
                <a:latin typeface="Arial" charset="0"/>
                <a:ea typeface="ＭＳ Ｐゴシック" charset="0"/>
                <a:cs typeface="Arial" charset="0"/>
                <a:sym typeface="Arial" charset="0"/>
              </a:rPr>
              <a:t>Save</a:t>
            </a:r>
            <a:r>
              <a:rPr lang="ja-JP" altLang="en-US" sz="4000" dirty="0">
                <a:solidFill>
                  <a:schemeClr val="tx1"/>
                </a:solidFill>
                <a:latin typeface="Arial"/>
                <a:ea typeface="ＭＳ Ｐゴシック" charset="0"/>
                <a:cs typeface="Arial" charset="0"/>
                <a:sym typeface="Arial" charset="0"/>
              </a:rPr>
              <a:t>’</a:t>
            </a:r>
            <a:endParaRPr lang="en-US" sz="4000" dirty="0">
              <a:solidFill>
                <a:schemeClr val="tx1"/>
              </a:solidFill>
              <a:latin typeface="Arial" charset="0"/>
              <a:ea typeface="ＭＳ Ｐゴシック" charset="0"/>
              <a:cs typeface="Arial" charset="0"/>
              <a:sym typeface="Arial"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594" y="3446835"/>
            <a:ext cx="9829800" cy="5124045"/>
          </a:xfrm>
          <a:prstGeom prst="rect">
            <a:avLst/>
          </a:prstGeom>
        </p:spPr>
      </p:pic>
      <p:sp>
        <p:nvSpPr>
          <p:cNvPr id="9" name="Oval 4"/>
          <p:cNvSpPr>
            <a:spLocks/>
          </p:cNvSpPr>
          <p:nvPr/>
        </p:nvSpPr>
        <p:spPr bwMode="auto">
          <a:xfrm>
            <a:off x="10359379" y="6460718"/>
            <a:ext cx="4691465" cy="994182"/>
          </a:xfrm>
          <a:prstGeom prst="ellipse">
            <a:avLst/>
          </a:prstGeom>
          <a:noFill/>
          <a:ln w="25400" cap="flat">
            <a:solidFill>
              <a:srgbClr val="FF7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161041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5"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b="1" dirty="0" err="1" smtClean="0">
                <a:ea typeface="Courier"/>
                <a:cs typeface="Courier"/>
              </a:rPr>
              <a:t>Remote@PS</a:t>
            </a:r>
            <a:r>
              <a:rPr lang="en-US" altLang="en-US" b="1" dirty="0" smtClean="0">
                <a:ea typeface="Courier"/>
                <a:cs typeface="Courier"/>
              </a:rPr>
              <a:t>\&gt;</a:t>
            </a:r>
            <a:r>
              <a:rPr lang="en-US" altLang="en-US" dirty="0" smtClean="0">
                <a:ea typeface="Courier"/>
                <a:cs typeface="Courier"/>
              </a:rPr>
              <a:t> chef-client</a:t>
            </a:r>
            <a:endParaRPr lang="en-US" altLang="en-US" dirty="0">
              <a:ea typeface="Courier"/>
              <a:cs typeface="Courier"/>
            </a:endParaRPr>
          </a:p>
        </p:txBody>
      </p:sp>
      <p:sp>
        <p:nvSpPr>
          <p:cNvPr id="625666" name="Rectangle 2"/>
          <p:cNvSpPr>
            <a:spLocks noGrp="1" noChangeArrowheads="1"/>
          </p:cNvSpPr>
          <p:nvPr>
            <p:ph type="title"/>
          </p:nvPr>
        </p:nvSpPr>
        <p:spPr/>
        <p:txBody>
          <a:bodyPr/>
          <a:lstStyle/>
          <a:p>
            <a:pPr eaLnBrk="1" hangingPunct="1">
              <a:defRPr/>
            </a:pPr>
            <a:r>
              <a:rPr lang="en-US">
                <a:sym typeface="Arial Bold" charset="0"/>
              </a:rPr>
              <a:t>Exercise: Re-run the Chef Client</a:t>
            </a:r>
          </a:p>
        </p:txBody>
      </p:sp>
      <p:sp>
        <p:nvSpPr>
          <p:cNvPr id="408580" name="Rectangle 3"/>
          <p:cNvSpPr>
            <a:spLocks noGrp="1" noChangeArrowheads="1"/>
          </p:cNvSpPr>
          <p:nvPr>
            <p:ph type="body" idx="1"/>
          </p:nvPr>
        </p:nvSpPr>
        <p:spPr>
          <a:xfrm>
            <a:off x="800178" y="3122235"/>
            <a:ext cx="14657232" cy="5732914"/>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smtClean="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resolving </a:t>
            </a:r>
            <a:r>
              <a:rPr lang="en-US" altLang="en-US" sz="2000" kern="1200" dirty="0">
                <a:solidFill>
                  <a:srgbClr val="FFFFFF"/>
                </a:solidFill>
                <a:latin typeface="Courier"/>
                <a:ea typeface="Courier"/>
                <a:cs typeface="Courier"/>
              </a:rPr>
              <a:t>cookbooks for run list: ["hosts", "users", "</a:t>
            </a:r>
            <a:r>
              <a:rPr lang="en-US" altLang="en-US" sz="2000" kern="1200" dirty="0" err="1">
                <a:solidFill>
                  <a:srgbClr val="FFFFFF"/>
                </a:solidFill>
                <a:latin typeface="Courier"/>
                <a:ea typeface="Courier"/>
                <a:cs typeface="Courier"/>
              </a:rPr>
              <a:t>iis_demo</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[2014-09-16T03:10:11-07:00] INFO: Loading cookbooks [hosts@0.1.0, datacenter@0.1.0, users@0.1.0, iis_demo@0.1.0]</a:t>
            </a:r>
          </a:p>
          <a:p>
            <a:pPr marL="0" indent="0">
              <a:spcBef>
                <a:spcPct val="0"/>
              </a:spcBef>
              <a:buNone/>
            </a:pPr>
            <a:r>
              <a:rPr lang="en-US" altLang="en-US" sz="2000" kern="1200" dirty="0">
                <a:solidFill>
                  <a:srgbClr val="FFFFFF"/>
                </a:solidFill>
                <a:latin typeface="Courier"/>
                <a:ea typeface="Courier"/>
                <a:cs typeface="Courier"/>
              </a:rPr>
              <a:t>Synchronizing Cookbooks:</a:t>
            </a:r>
          </a:p>
          <a:p>
            <a:pPr marL="0" indent="0">
              <a:spcBef>
                <a:spcPct val="0"/>
              </a:spcBef>
              <a:buNone/>
            </a:pPr>
            <a:r>
              <a:rPr lang="en-US" altLang="en-US" sz="2000" kern="1200" dirty="0">
                <a:solidFill>
                  <a:srgbClr val="FFFFFF"/>
                </a:solidFill>
                <a:latin typeface="Courier"/>
                <a:ea typeface="Courier"/>
                <a:cs typeface="Courier"/>
              </a:rPr>
              <a:t>  - hosts</a:t>
            </a:r>
          </a:p>
          <a:p>
            <a:pPr marL="0" indent="0">
              <a:spcBef>
                <a:spcPct val="0"/>
              </a:spcBef>
              <a:buNone/>
            </a:pPr>
            <a:r>
              <a:rPr lang="en-US" altLang="en-US" sz="2000" kern="1200" dirty="0">
                <a:solidFill>
                  <a:srgbClr val="FFFFFF"/>
                </a:solidFill>
                <a:latin typeface="Courier"/>
                <a:ea typeface="Courier"/>
                <a:cs typeface="Courier"/>
              </a:rPr>
              <a:t>  - datacenter</a:t>
            </a:r>
          </a:p>
          <a:p>
            <a:pPr marL="0" indent="0">
              <a:spcBef>
                <a:spcPct val="0"/>
              </a:spcBef>
              <a:buNone/>
            </a:pPr>
            <a:r>
              <a:rPr lang="en-US" altLang="en-US" sz="2000" kern="1200" dirty="0">
                <a:solidFill>
                  <a:srgbClr val="FFFFFF"/>
                </a:solidFill>
                <a:latin typeface="Courier"/>
                <a:ea typeface="Courier"/>
                <a:cs typeface="Courier"/>
              </a:rPr>
              <a:t>  - </a:t>
            </a:r>
            <a:r>
              <a:rPr lang="en-US" altLang="en-US" sz="2000" kern="1200" dirty="0" smtClean="0">
                <a:solidFill>
                  <a:srgbClr val="FFFFFF"/>
                </a:solidFill>
                <a:latin typeface="Courier"/>
                <a:ea typeface="Courier"/>
                <a:cs typeface="Courier"/>
              </a:rPr>
              <a:t>users</a:t>
            </a:r>
          </a:p>
          <a:p>
            <a:pPr marL="0" indent="0">
              <a:spcBef>
                <a:spcPct val="0"/>
              </a:spcBef>
              <a:buNone/>
            </a:pPr>
            <a:r>
              <a:rPr lang="en-US" altLang="en-US" sz="2000" kern="1200" dirty="0" smtClean="0">
                <a:solidFill>
                  <a:srgbClr val="FFFFFF"/>
                </a:solidFill>
                <a:latin typeface="Courier"/>
                <a:ea typeface="Courier"/>
                <a:cs typeface="Courier"/>
              </a:rPr>
              <a:t>.</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smtClean="0">
                <a:solidFill>
                  <a:srgbClr val="FFFFFF"/>
                </a:solidFill>
                <a:latin typeface="Courier"/>
                <a:ea typeface="Courier"/>
                <a:cs typeface="Courier"/>
              </a:rPr>
              <a:t> </a:t>
            </a:r>
            <a:r>
              <a:rPr lang="en-US" altLang="en-US" sz="2000" kern="1200" dirty="0">
                <a:solidFill>
                  <a:srgbClr val="FFFFFF"/>
                </a:solidFill>
                <a:latin typeface="Courier"/>
                <a:ea typeface="Courier"/>
                <a:cs typeface="Courier"/>
              </a:rPr>
              <a:t>* template[C:</a:t>
            </a: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 update content in file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from d4aaed to 55eac6</a:t>
            </a:r>
          </a:p>
          <a:p>
            <a:pPr marL="0" indent="0">
              <a:spcBef>
                <a:spcPct val="0"/>
              </a:spcBef>
              <a:buNone/>
            </a:pPr>
            <a:r>
              <a:rPr lang="en-US" altLang="en-US" sz="2000" kern="1200" dirty="0">
                <a:solidFill>
                  <a:srgbClr val="FFFFFF"/>
                </a:solidFill>
                <a:latin typeface="Courier"/>
                <a:ea typeface="Courier"/>
                <a:cs typeface="Courier"/>
              </a:rPr>
              <a:t>    --- C:\Windows\System32\drivers\</a:t>
            </a:r>
            <a:r>
              <a:rPr lang="en-US" altLang="en-US" sz="2000" kern="1200" dirty="0" err="1">
                <a:solidFill>
                  <a:srgbClr val="FFFFFF"/>
                </a:solidFill>
                <a:latin typeface="Courier"/>
                <a:ea typeface="Courier"/>
                <a:cs typeface="Courier"/>
              </a:rPr>
              <a:t>etc</a:t>
            </a:r>
            <a:r>
              <a:rPr lang="en-US" altLang="en-US" sz="2000" kern="1200" dirty="0">
                <a:solidFill>
                  <a:srgbClr val="FFFFFF"/>
                </a:solidFill>
                <a:latin typeface="Courier"/>
                <a:ea typeface="Courier"/>
                <a:cs typeface="Courier"/>
              </a:rPr>
              <a:t>\hosts   2014-09-15 06:47:24.000000000 -0700</a:t>
            </a:r>
          </a:p>
          <a:p>
            <a:pPr marL="0" indent="0">
              <a:spcBef>
                <a:spcPct val="0"/>
              </a:spcBef>
              <a:buNone/>
            </a:pPr>
            <a:r>
              <a:rPr lang="en-US" altLang="en-US" sz="2000" kern="1200" dirty="0">
                <a:solidFill>
                  <a:srgbClr val="FFFFFF"/>
                </a:solidFill>
                <a:latin typeface="Courier"/>
                <a:ea typeface="Courier"/>
                <a:cs typeface="Courier"/>
              </a:rPr>
              <a:t>    +++ C:/Users/chef/</a:t>
            </a:r>
            <a:r>
              <a:rPr lang="en-US" altLang="en-US" sz="2000" kern="1200" dirty="0" err="1">
                <a:solidFill>
                  <a:srgbClr val="FFFFFF"/>
                </a:solidFill>
                <a:latin typeface="Courier"/>
                <a:ea typeface="Courier"/>
                <a:cs typeface="Courier"/>
              </a:rPr>
              <a:t>AppData</a:t>
            </a:r>
            <a:r>
              <a:rPr lang="en-US" altLang="en-US" sz="2000" kern="1200" dirty="0">
                <a:solidFill>
                  <a:srgbClr val="FFFFFF"/>
                </a:solidFill>
                <a:latin typeface="Courier"/>
                <a:ea typeface="Courier"/>
                <a:cs typeface="Courier"/>
              </a:rPr>
              <a:t>/Local/Temp/4/chef-rendered-template20140916-5096-c5vbdv   2014-09-16 03:10:12.000000000 -0</a:t>
            </a:r>
          </a:p>
          <a:p>
            <a:pPr marL="0" indent="0">
              <a:spcBef>
                <a:spcPct val="0"/>
              </a:spcBef>
              <a:buNone/>
            </a:pPr>
            <a:r>
              <a:rPr lang="en-US" altLang="en-US" sz="2000" kern="1200" dirty="0">
                <a:solidFill>
                  <a:srgbClr val="FFFFFF"/>
                </a:solidFill>
                <a:latin typeface="Courier"/>
                <a:ea typeface="Courier"/>
                <a:cs typeface="Courier"/>
              </a:rPr>
              <a:t>700</a:t>
            </a:r>
          </a:p>
          <a:p>
            <a:pPr marL="0" indent="0">
              <a:spcBef>
                <a:spcPct val="0"/>
              </a:spcBef>
              <a:buNone/>
            </a:pPr>
            <a:r>
              <a:rPr lang="en-US" altLang="en-US" sz="2000" kern="1200" dirty="0">
                <a:solidFill>
                  <a:srgbClr val="FFFFFF"/>
                </a:solidFill>
                <a:latin typeface="Courier"/>
                <a:ea typeface="Courier"/>
                <a:cs typeface="Courier"/>
              </a:rPr>
              <a:t>    @@ -1,2 +1,3 @@</a:t>
            </a:r>
          </a:p>
          <a:p>
            <a:pPr marL="0" indent="0">
              <a:spcBef>
                <a:spcPct val="0"/>
              </a:spcBef>
              <a:buNone/>
            </a:pPr>
            <a:r>
              <a:rPr lang="en-US" altLang="en-US" sz="2000" kern="1200" dirty="0">
                <a:solidFill>
                  <a:srgbClr val="FFFFFF"/>
                </a:solidFill>
                <a:latin typeface="Courier"/>
                <a:ea typeface="Courier"/>
                <a:cs typeface="Courier"/>
              </a:rPr>
              <a:t>     #This file is managed by the server C1263834251</a:t>
            </a:r>
          </a:p>
          <a:p>
            <a:pPr marL="0" indent="0">
              <a:spcBef>
                <a:spcPct val="0"/>
              </a:spcBef>
              <a:buNone/>
            </a:pPr>
            <a:r>
              <a:rPr lang="en-US" altLang="en-US" sz="2000" kern="1200" dirty="0">
                <a:solidFill>
                  <a:srgbClr val="FFFFFF"/>
                </a:solidFill>
                <a:latin typeface="Courier"/>
                <a:ea typeface="Courier"/>
                <a:cs typeface="Courier"/>
              </a:rPr>
              <a:t>    +    0.0.0.0    </a:t>
            </a:r>
            <a:r>
              <a:rPr lang="en-US" altLang="en-US" sz="2000" kern="1200" dirty="0" err="1" smtClean="0">
                <a:solidFill>
                  <a:srgbClr val="FFFFFF"/>
                </a:solidFill>
                <a:latin typeface="Courier"/>
                <a:ea typeface="Courier"/>
                <a:cs typeface="Courier"/>
              </a:rPr>
              <a:t>nytimes.com</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a:t>
            </a:r>
            <a:endParaRPr lang="en-US" altLang="en-US" sz="2000" kern="1200" dirty="0">
              <a:solidFill>
                <a:srgbClr val="FFFFFF"/>
              </a:solidFill>
              <a:latin typeface="Courier"/>
              <a:ea typeface="Courier"/>
              <a:cs typeface="Courier"/>
            </a:endParaRPr>
          </a:p>
        </p:txBody>
      </p:sp>
      <p:sp>
        <p:nvSpPr>
          <p:cNvPr id="408581" name="Rectangle 4"/>
          <p:cNvSpPr>
            <a:spLocks/>
          </p:cNvSpPr>
          <p:nvPr/>
        </p:nvSpPr>
        <p:spPr bwMode="auto">
          <a:xfrm>
            <a:off x="812911" y="6191548"/>
            <a:ext cx="14593725" cy="2416645"/>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
        <p:nvSpPr>
          <p:cNvPr id="7" name="Rectangle 4"/>
          <p:cNvSpPr>
            <a:spLocks/>
          </p:cNvSpPr>
          <p:nvPr/>
        </p:nvSpPr>
        <p:spPr bwMode="auto">
          <a:xfrm>
            <a:off x="2945504" y="3986580"/>
            <a:ext cx="2398731" cy="440993"/>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algn="ctr" defTabSz="914400" eaLnBrk="1" fontAlgn="base" hangingPunct="1">
              <a:spcBef>
                <a:spcPct val="0"/>
              </a:spcBef>
              <a:spcAft>
                <a:spcPct val="0"/>
              </a:spcAft>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30197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25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5"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Grp="1" noChangeArrowheads="1"/>
          </p:cNvSpPr>
          <p:nvPr>
            <p:ph type="title"/>
          </p:nvPr>
        </p:nvSpPr>
        <p:spPr>
          <a:ln/>
        </p:spPr>
        <p:txBody>
          <a:bodyPr/>
          <a:lstStyle/>
          <a:p>
            <a:r>
              <a:rPr lang="en-US"/>
              <a:t>Configuration Code</a:t>
            </a:r>
          </a:p>
        </p:txBody>
      </p:sp>
      <p:sp>
        <p:nvSpPr>
          <p:cNvPr id="155650" name="Rectangle 2"/>
          <p:cNvSpPr>
            <a:spLocks noGrp="1" noChangeArrowheads="1"/>
          </p:cNvSpPr>
          <p:nvPr>
            <p:ph type="body" idx="1"/>
          </p:nvPr>
        </p:nvSpPr>
        <p:spPr>
          <a:ln/>
        </p:spPr>
        <p:txBody>
          <a:bodyPr/>
          <a:lstStyle/>
          <a:p>
            <a:r>
              <a:rPr lang="en-US"/>
              <a:t>Chef ensures each Node complies with the policy</a:t>
            </a:r>
          </a:p>
          <a:p>
            <a:r>
              <a:rPr lang="en-US"/>
              <a:t>Policy is determined by the configurations in each Node</a:t>
            </a:r>
            <a:r>
              <a:rPr lang="ja-JP" altLang="en-US">
                <a:latin typeface="Arial"/>
              </a:rPr>
              <a:t>’</a:t>
            </a:r>
            <a:r>
              <a:rPr lang="en-US"/>
              <a:t>s run list</a:t>
            </a:r>
          </a:p>
          <a:p>
            <a:r>
              <a:rPr lang="en-US"/>
              <a:t>Reduce management complexity through abstraction</a:t>
            </a:r>
          </a:p>
          <a:p>
            <a:r>
              <a:rPr lang="en-US"/>
              <a:t>Store the configuration of your infrastructure in version control</a:t>
            </a:r>
          </a:p>
        </p:txBody>
      </p:sp>
    </p:spTree>
    <p:extLst>
      <p:ext uri="{BB962C8B-B14F-4D97-AF65-F5344CB8AC3E}">
        <p14:creationId xmlns:p14="http://schemas.microsoft.com/office/powerpoint/2010/main" val="2354281081"/>
      </p:ext>
    </p:extLst>
  </p:cSld>
  <p:clrMapOvr>
    <a:masterClrMapping/>
  </p:clrMapOvr>
  <p:transition xmlns:p14="http://schemas.microsoft.com/office/powerpoint/2010/main"/>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Rollbacks and Desired State Best Practice</a:t>
            </a:r>
            <a:endParaRPr lang="en-US" sz="5400" dirty="0"/>
          </a:p>
        </p:txBody>
      </p:sp>
      <p:sp>
        <p:nvSpPr>
          <p:cNvPr id="3" name="Content Placeholder 2"/>
          <p:cNvSpPr>
            <a:spLocks noGrp="1"/>
          </p:cNvSpPr>
          <p:nvPr>
            <p:ph idx="1"/>
          </p:nvPr>
        </p:nvSpPr>
        <p:spPr>
          <a:xfrm>
            <a:off x="800178" y="1676400"/>
            <a:ext cx="15024816" cy="6731000"/>
          </a:xfrm>
        </p:spPr>
        <p:txBody>
          <a:bodyPr/>
          <a:lstStyle/>
          <a:p>
            <a:r>
              <a:rPr lang="en-US" sz="4400" dirty="0"/>
              <a:t>Chef is not magic - it manages state for </a:t>
            </a:r>
            <a:r>
              <a:rPr lang="en-US" sz="4400" b="1" dirty="0"/>
              <a:t>declared</a:t>
            </a:r>
            <a:r>
              <a:rPr lang="en-US" sz="4400" dirty="0"/>
              <a:t> resources</a:t>
            </a:r>
          </a:p>
          <a:p>
            <a:r>
              <a:rPr lang="en-US" sz="4400" dirty="0"/>
              <a:t>We just rolled back to an earlier version of the </a:t>
            </a:r>
            <a:r>
              <a:rPr lang="en-US" sz="4400" dirty="0" err="1" smtClean="0"/>
              <a:t>iis_demo</a:t>
            </a:r>
            <a:r>
              <a:rPr lang="en-US" sz="4400" dirty="0" smtClean="0"/>
              <a:t> cookbook</a:t>
            </a:r>
            <a:endParaRPr lang="en-US" sz="4400" dirty="0"/>
          </a:p>
          <a:p>
            <a:pPr eaLnBrk="1" hangingPunct="1"/>
            <a:r>
              <a:rPr lang="en-US" altLang="en-US" sz="4400" dirty="0">
                <a:solidFill>
                  <a:srgbClr val="000000"/>
                </a:solidFill>
                <a:cs typeface="Arial" pitchFamily="34" charset="0"/>
              </a:rPr>
              <a:t>While the recipe applied fine, investigating the system will reveal IIS is still configured as it was in the 0.2.0 cookbook</a:t>
            </a:r>
          </a:p>
          <a:p>
            <a:r>
              <a:rPr lang="en-US" sz="4400" dirty="0" smtClean="0"/>
              <a:t>A </a:t>
            </a:r>
            <a:r>
              <a:rPr lang="en-US" sz="4400" dirty="0"/>
              <a:t>better way to ensure a smooth rollback: write contra-resources to clean up, and have a new version of the cookbook.</a:t>
            </a:r>
          </a:p>
        </p:txBody>
      </p:sp>
    </p:spTree>
    <p:extLst>
      <p:ext uri="{BB962C8B-B14F-4D97-AF65-F5344CB8AC3E}">
        <p14:creationId xmlns:p14="http://schemas.microsoft.com/office/powerpoint/2010/main" val="35099275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10627" name="Rectangle 2"/>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environments\</a:t>
            </a:r>
            <a:r>
              <a:rPr lang="en-US" altLang="en-US" sz="3200" dirty="0" err="1" smtClean="0">
                <a:solidFill>
                  <a:srgbClr val="000000"/>
                </a:solidFill>
                <a:latin typeface="Courier"/>
                <a:ea typeface="Courier"/>
                <a:cs typeface="Courier"/>
                <a:sym typeface="Courier"/>
              </a:rPr>
              <a:t>production.rb</a:t>
            </a:r>
            <a:endParaRPr lang="en-US" altLang="en-US" sz="3200" dirty="0">
              <a:solidFill>
                <a:srgbClr val="000000"/>
              </a:solidFill>
              <a:latin typeface="Courier"/>
              <a:ea typeface="Courier"/>
              <a:cs typeface="Courier"/>
              <a:sym typeface="Courier"/>
            </a:endParaRPr>
          </a:p>
        </p:txBody>
      </p:sp>
      <p:sp>
        <p:nvSpPr>
          <p:cNvPr id="628739" name="Rectangle 3"/>
          <p:cNvSpPr>
            <a:spLocks noGrp="1" noChangeArrowheads="1"/>
          </p:cNvSpPr>
          <p:nvPr>
            <p:ph type="title"/>
          </p:nvPr>
        </p:nvSpPr>
        <p:spPr/>
        <p:txBody>
          <a:bodyPr/>
          <a:lstStyle/>
          <a:p>
            <a:pPr eaLnBrk="1" hangingPunct="1">
              <a:defRPr/>
            </a:pPr>
            <a:r>
              <a:rPr lang="en-US" sz="5500">
                <a:sym typeface="Arial Bold" charset="0"/>
              </a:rPr>
              <a:t>Exercise: Create a production environment</a:t>
            </a:r>
          </a:p>
        </p:txBody>
      </p:sp>
      <p:sp>
        <p:nvSpPr>
          <p:cNvPr id="410629" name="Rectangle 4"/>
          <p:cNvSpPr>
            <a:spLocks noGrp="1" noChangeArrowheads="1"/>
          </p:cNvSpPr>
          <p:nvPr>
            <p:ph type="body" idx="1"/>
          </p:nvPr>
        </p:nvSpPr>
        <p:spPr>
          <a:xfrm>
            <a:off x="800178" y="3556000"/>
            <a:ext cx="14657232" cy="1117600"/>
          </a:xfrm>
        </p:spPr>
        <p:txBody>
          <a:bodyPr/>
          <a:lstStyle/>
          <a:p>
            <a:pPr eaLnBrk="1" hangingPunct="1"/>
            <a:r>
              <a:rPr lang="en-US" altLang="en-US" sz="4300" dirty="0" smtClean="0"/>
              <a:t>Make sure the </a:t>
            </a:r>
            <a:r>
              <a:rPr lang="en-US" altLang="en-US" sz="4300" dirty="0" err="1" smtClean="0"/>
              <a:t>iis_demo</a:t>
            </a:r>
            <a:r>
              <a:rPr lang="en-US" altLang="en-US" sz="4300" dirty="0" smtClean="0"/>
              <a:t> cookbook is set to version 0.2.0</a:t>
            </a:r>
          </a:p>
        </p:txBody>
      </p:sp>
    </p:spTree>
    <p:extLst>
      <p:ext uri="{BB962C8B-B14F-4D97-AF65-F5344CB8AC3E}">
        <p14:creationId xmlns:p14="http://schemas.microsoft.com/office/powerpoint/2010/main" val="4064756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environment from file </a:t>
            </a:r>
            <a:r>
              <a:rPr lang="en-US" altLang="en-US" sz="4000" dirty="0" err="1">
                <a:ea typeface="Courier"/>
                <a:cs typeface="Courier"/>
              </a:rPr>
              <a:t>production.rb</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Upload </a:t>
            </a:r>
            <a:r>
              <a:rPr lang="en-US" sz="4800" dirty="0">
                <a:sym typeface="Arial Bold" charset="0"/>
              </a:rPr>
              <a:t>the updated production environment</a:t>
            </a: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4800" kern="1200">
                <a:solidFill>
                  <a:srgbClr val="FFFFFF"/>
                </a:solidFill>
                <a:latin typeface="Courier"/>
                <a:ea typeface="Courier"/>
                <a:cs typeface="Courier"/>
              </a:rPr>
              <a:t>Updated Environment production</a:t>
            </a:r>
          </a:p>
        </p:txBody>
      </p:sp>
    </p:spTree>
    <p:extLst>
      <p:ext uri="{BB962C8B-B14F-4D97-AF65-F5344CB8AC3E}">
        <p14:creationId xmlns:p14="http://schemas.microsoft.com/office/powerpoint/2010/main" val="40523597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gem install knife-flip</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dirty="0">
                <a:sym typeface="Arial Bold" charset="0"/>
              </a:rPr>
              <a:t>Exercise: </a:t>
            </a:r>
            <a:r>
              <a:rPr lang="en-US" sz="4800" dirty="0" smtClean="0">
                <a:sym typeface="Arial Bold" charset="0"/>
              </a:rPr>
              <a:t>Install knife flip</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200" kern="1200" dirty="0">
                <a:solidFill>
                  <a:srgbClr val="FFFFFF"/>
                </a:solidFill>
                <a:latin typeface="Courier"/>
                <a:ea typeface="Courier"/>
                <a:cs typeface="Courier"/>
              </a:rPr>
              <a:t>Fetching: colorize-0.6.0.gem (100%)</a:t>
            </a:r>
          </a:p>
          <a:p>
            <a:pPr marL="0" indent="0">
              <a:spcBef>
                <a:spcPct val="0"/>
              </a:spcBef>
              <a:buNone/>
            </a:pPr>
            <a:r>
              <a:rPr lang="en-US" altLang="en-US" sz="3200" kern="1200" dirty="0">
                <a:solidFill>
                  <a:srgbClr val="FFFFFF"/>
                </a:solidFill>
                <a:latin typeface="Courier"/>
                <a:ea typeface="Courier"/>
                <a:cs typeface="Courier"/>
              </a:rPr>
              <a:t>Fetching: knife-flip-0.1.7.gem (100%)</a:t>
            </a:r>
          </a:p>
          <a:p>
            <a:pPr marL="0" indent="0">
              <a:spcBef>
                <a:spcPct val="0"/>
              </a:spcBef>
              <a:buNone/>
            </a:pPr>
            <a:r>
              <a:rPr lang="en-US" altLang="en-US" sz="3200" kern="1200" dirty="0">
                <a:solidFill>
                  <a:srgbClr val="FFFFFF"/>
                </a:solidFill>
                <a:latin typeface="Courier"/>
                <a:ea typeface="Courier"/>
                <a:cs typeface="Courier"/>
              </a:rPr>
              <a:t>Successfully installed colorize-0.6.0</a:t>
            </a:r>
          </a:p>
          <a:p>
            <a:pPr marL="0" indent="0">
              <a:spcBef>
                <a:spcPct val="0"/>
              </a:spcBef>
              <a:buNone/>
            </a:pPr>
            <a:r>
              <a:rPr lang="en-US" altLang="en-US" sz="3200" kern="1200" dirty="0">
                <a:solidFill>
                  <a:srgbClr val="FFFFFF"/>
                </a:solidFill>
                <a:latin typeface="Courier"/>
                <a:ea typeface="Courier"/>
                <a:cs typeface="Courier"/>
              </a:rPr>
              <a:t>Successfully installed knife-flip-0.1.7</a:t>
            </a:r>
          </a:p>
          <a:p>
            <a:pPr marL="0" indent="0">
              <a:spcBef>
                <a:spcPct val="0"/>
              </a:spcBef>
              <a:buNone/>
            </a:pPr>
            <a:r>
              <a:rPr lang="en-US" altLang="en-US" sz="3200" kern="1200" dirty="0">
                <a:solidFill>
                  <a:srgbClr val="FFFFFF"/>
                </a:solidFill>
                <a:latin typeface="Courier"/>
                <a:ea typeface="Courier"/>
                <a:cs typeface="Courier"/>
              </a:rPr>
              <a:t>2 gems installed</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ri</a:t>
            </a:r>
            <a:r>
              <a:rPr lang="en-US" altLang="en-US" sz="3200" kern="1200" dirty="0">
                <a:solidFill>
                  <a:srgbClr val="FFFFFF"/>
                </a:solidFill>
                <a:latin typeface="Courier"/>
                <a:ea typeface="Courier"/>
                <a:cs typeface="Courier"/>
              </a:rPr>
              <a:t> documentation for knife-flip-0.1.7...</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colorize-0.6.0...</a:t>
            </a:r>
          </a:p>
          <a:p>
            <a:pPr marL="0" indent="0">
              <a:spcBef>
                <a:spcPct val="0"/>
              </a:spcBef>
              <a:buNone/>
            </a:pPr>
            <a:r>
              <a:rPr lang="en-US" altLang="en-US" sz="3200" kern="1200" dirty="0">
                <a:solidFill>
                  <a:srgbClr val="FFFFFF"/>
                </a:solidFill>
                <a:latin typeface="Courier"/>
                <a:ea typeface="Courier"/>
                <a:cs typeface="Courier"/>
              </a:rPr>
              <a:t>Installing </a:t>
            </a:r>
            <a:r>
              <a:rPr lang="en-US" altLang="en-US" sz="3200" kern="1200" dirty="0" err="1">
                <a:solidFill>
                  <a:srgbClr val="FFFFFF"/>
                </a:solidFill>
                <a:latin typeface="Courier"/>
                <a:ea typeface="Courier"/>
                <a:cs typeface="Courier"/>
              </a:rPr>
              <a:t>RDoc</a:t>
            </a:r>
            <a:r>
              <a:rPr lang="en-US" altLang="en-US" sz="3200" kern="1200" dirty="0">
                <a:solidFill>
                  <a:srgbClr val="FFFFFF"/>
                </a:solidFill>
                <a:latin typeface="Courier"/>
                <a:ea typeface="Courier"/>
                <a:cs typeface="Courier"/>
              </a:rPr>
              <a:t> documentation for knife-flip-0.1.7...</a:t>
            </a:r>
          </a:p>
        </p:txBody>
      </p:sp>
    </p:spTree>
    <p:extLst>
      <p:ext uri="{BB962C8B-B14F-4D97-AF65-F5344CB8AC3E}">
        <p14:creationId xmlns:p14="http://schemas.microsoft.com/office/powerpoint/2010/main" val="1122412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sz="3200" dirty="0"/>
              <a:t>knife node flip </a:t>
            </a:r>
            <a:r>
              <a:rPr lang="en-US" sz="3200" dirty="0" smtClean="0"/>
              <a:t>node1 production -</a:t>
            </a:r>
            <a:r>
              <a:rPr lang="en-US" sz="3200" dirty="0"/>
              <a:t>-preview</a:t>
            </a:r>
            <a:endParaRPr lang="en-US" altLang="en-US" sz="3200" dirty="0">
              <a:ea typeface="Courier"/>
              <a:cs typeface="Courier"/>
            </a:endParaRPr>
          </a:p>
        </p:txBody>
      </p:sp>
      <p:sp>
        <p:nvSpPr>
          <p:cNvPr id="630786" name="Rectangle 2"/>
          <p:cNvSpPr>
            <a:spLocks noGrp="1" noChangeArrowheads="1"/>
          </p:cNvSpPr>
          <p:nvPr>
            <p:ph type="title"/>
          </p:nvPr>
        </p:nvSpPr>
        <p:spPr>
          <a:xfrm>
            <a:off x="800273" y="177800"/>
            <a:ext cx="15100921" cy="1117600"/>
          </a:xfrm>
        </p:spPr>
        <p:txBody>
          <a:bodyPr/>
          <a:lstStyle/>
          <a:p>
            <a:pPr eaLnBrk="1" hangingPunct="1">
              <a:defRPr/>
            </a:pPr>
            <a:r>
              <a:rPr lang="en-US" sz="4200" b="1" dirty="0"/>
              <a:t>Exercise: Dry run moving your node to new environment</a:t>
            </a:r>
            <a:endParaRPr lang="en-US" sz="4200" dirty="0">
              <a:sym typeface="Arial Bold" charset="0"/>
            </a:endParaRPr>
          </a:p>
        </p:txBody>
      </p:sp>
      <p:sp>
        <p:nvSpPr>
          <p:cNvPr id="411652" name="Rectangle 3"/>
          <p:cNvSpPr>
            <a:spLocks noGrp="1" noChangeArrowheads="1"/>
          </p:cNvSpPr>
          <p:nvPr>
            <p:ph type="body" idx="1"/>
          </p:nvPr>
        </p:nvSpPr>
        <p:spPr>
          <a:xfrm>
            <a:off x="800273" y="3352799"/>
            <a:ext cx="14657233" cy="251460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NOTE NOTE NOTE Running with --preview WILL NOT flip your node</a:t>
            </a:r>
          </a:p>
          <a:p>
            <a:pPr marL="0" indent="0">
              <a:spcBef>
                <a:spcPct val="0"/>
              </a:spcBef>
              <a:buNone/>
            </a:pPr>
            <a:r>
              <a:rPr lang="en-US" altLang="en-US" sz="2400" kern="1200" dirty="0">
                <a:solidFill>
                  <a:srgbClr val="FFFFFF"/>
                </a:solidFill>
                <a:latin typeface="Courier"/>
                <a:ea typeface="Courier"/>
                <a:cs typeface="Courier"/>
              </a:rPr>
              <a:t>============================================================================</a:t>
            </a:r>
          </a:p>
          <a:p>
            <a:pPr marL="0" indent="0">
              <a:spcBef>
                <a:spcPct val="0"/>
              </a:spcBef>
              <a:buNone/>
            </a:pPr>
            <a:r>
              <a:rPr lang="en-US" altLang="en-US" sz="2400" kern="1200" dirty="0">
                <a:solidFill>
                  <a:srgbClr val="FFFFFF"/>
                </a:solidFill>
                <a:latin typeface="Courier"/>
                <a:ea typeface="Courier"/>
                <a:cs typeface="Courier"/>
              </a:rPr>
              <a:t>No differences between the cookbook versions in the _default and the </a:t>
            </a:r>
            <a:r>
              <a:rPr lang="en-US" altLang="en-US" sz="2400" kern="1200" dirty="0" err="1">
                <a:solidFill>
                  <a:srgbClr val="FFFFFF"/>
                </a:solidFill>
                <a:latin typeface="Courier"/>
                <a:ea typeface="Courier"/>
                <a:cs typeface="Courier"/>
              </a:rPr>
              <a:t>userid</a:t>
            </a:r>
            <a:r>
              <a:rPr lang="en-US" altLang="en-US" sz="2400" kern="1200" dirty="0">
                <a:solidFill>
                  <a:srgbClr val="FFFFFF"/>
                </a:solidFill>
                <a:latin typeface="Courier"/>
                <a:ea typeface="Courier"/>
                <a:cs typeface="Courier"/>
              </a:rPr>
              <a:t>-prod environment for this node</a:t>
            </a:r>
          </a:p>
          <a:p>
            <a:pPr marL="0" indent="0">
              <a:spcBef>
                <a:spcPct val="0"/>
              </a:spcBef>
              <a:buNone/>
            </a:pPr>
            <a:r>
              <a:rPr lang="en-US" altLang="en-US" sz="2400" kern="1200" dirty="0">
                <a:solidFill>
                  <a:srgbClr val="FFFFFF"/>
                </a:solidFill>
                <a:latin typeface="Courier"/>
                <a:ea typeface="Courier"/>
                <a:cs typeface="Courier"/>
              </a:rPr>
              <a:t>============================================================================</a:t>
            </a:r>
          </a:p>
        </p:txBody>
      </p:sp>
      <p:sp>
        <p:nvSpPr>
          <p:cNvPr id="2" name="Rectangle 1"/>
          <p:cNvSpPr/>
          <p:nvPr/>
        </p:nvSpPr>
        <p:spPr>
          <a:xfrm>
            <a:off x="889794" y="6629400"/>
            <a:ext cx="14401800" cy="1323439"/>
          </a:xfrm>
          <a:prstGeom prst="rect">
            <a:avLst/>
          </a:prstGeom>
        </p:spPr>
        <p:txBody>
          <a:bodyPr wrap="square">
            <a:spAutoFit/>
          </a:bodyPr>
          <a:lstStyle/>
          <a:p>
            <a:r>
              <a:rPr lang="en-US" sz="4000" dirty="0"/>
              <a:t>The --preview option allows you to see what cookbooks and versions would be applied</a:t>
            </a:r>
          </a:p>
        </p:txBody>
      </p:sp>
    </p:spTree>
    <p:extLst>
      <p:ext uri="{BB962C8B-B14F-4D97-AF65-F5344CB8AC3E}">
        <p14:creationId xmlns:p14="http://schemas.microsoft.com/office/powerpoint/2010/main" val="11561465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0785" name="Rectangle 1"/>
          <p:cNvSpPr>
            <a:spLocks/>
          </p:cNvSpPr>
          <p:nvPr/>
        </p:nvSpPr>
        <p:spPr bwMode="auto">
          <a:xfrm>
            <a:off x="812879" y="1892300"/>
            <a:ext cx="14657232" cy="11430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sz="4000" dirty="0"/>
              <a:t>knife node flip </a:t>
            </a:r>
            <a:r>
              <a:rPr lang="en-US" sz="4000" dirty="0" smtClean="0"/>
              <a:t>node1 production</a:t>
            </a:r>
            <a:endParaRPr lang="en-US" altLang="en-US" sz="4000" dirty="0">
              <a:ea typeface="Courier"/>
              <a:cs typeface="Courier"/>
            </a:endParaRPr>
          </a:p>
        </p:txBody>
      </p:sp>
      <p:sp>
        <p:nvSpPr>
          <p:cNvPr id="630786" name="Rectangle 2"/>
          <p:cNvSpPr>
            <a:spLocks noGrp="1" noChangeArrowheads="1"/>
          </p:cNvSpPr>
          <p:nvPr>
            <p:ph type="title"/>
          </p:nvPr>
        </p:nvSpPr>
        <p:spPr/>
        <p:txBody>
          <a:bodyPr/>
          <a:lstStyle/>
          <a:p>
            <a:pPr eaLnBrk="1" hangingPunct="1">
              <a:defRPr/>
            </a:pPr>
            <a:r>
              <a:rPr lang="en-US" sz="4800" b="1" dirty="0"/>
              <a:t>Exercise: Move your node to new environment</a:t>
            </a:r>
            <a:endParaRPr lang="en-US" sz="4800" dirty="0">
              <a:sym typeface="Arial Bold" charset="0"/>
            </a:endParaRPr>
          </a:p>
        </p:txBody>
      </p:sp>
      <p:sp>
        <p:nvSpPr>
          <p:cNvPr id="411652" name="Rectangle 3"/>
          <p:cNvSpPr>
            <a:spLocks noGrp="1" noChangeArrowheads="1"/>
          </p:cNvSpPr>
          <p:nvPr>
            <p:ph type="body" idx="1"/>
          </p:nvPr>
        </p:nvSpPr>
        <p:spPr>
          <a:xfrm>
            <a:off x="800273" y="3352799"/>
            <a:ext cx="14657233" cy="52578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400" kern="1200" dirty="0">
                <a:solidFill>
                  <a:srgbClr val="FFFFFF"/>
                </a:solidFill>
                <a:latin typeface="Courier"/>
                <a:ea typeface="Courier"/>
                <a:cs typeface="Courier"/>
              </a:rPr>
              <a:t>Looking for an </a:t>
            </a:r>
            <a:r>
              <a:rPr lang="en-US" altLang="en-US" sz="2400" kern="1200" dirty="0" err="1">
                <a:solidFill>
                  <a:srgbClr val="FFFFFF"/>
                </a:solidFill>
                <a:latin typeface="Courier"/>
                <a:ea typeface="Courier"/>
                <a:cs typeface="Courier"/>
              </a:rPr>
              <a:t>fqdn</a:t>
            </a:r>
            <a:r>
              <a:rPr lang="en-US" altLang="en-US" sz="2400" kern="1200" dirty="0">
                <a:solidFill>
                  <a:srgbClr val="FFFFFF"/>
                </a:solidFill>
                <a:latin typeface="Courier"/>
                <a:ea typeface="Courier"/>
                <a:cs typeface="Courier"/>
              </a:rPr>
              <a:t> of </a:t>
            </a:r>
            <a:r>
              <a:rPr lang="en-US" altLang="en-US" sz="2400" kern="1200" dirty="0" smtClean="0">
                <a:solidFill>
                  <a:srgbClr val="FFFFFF"/>
                </a:solidFill>
                <a:latin typeface="Courier"/>
                <a:ea typeface="Courier"/>
                <a:cs typeface="Courier"/>
              </a:rPr>
              <a:t>node1 or </a:t>
            </a:r>
            <a:r>
              <a:rPr lang="en-US" altLang="en-US" sz="2400" kern="1200" dirty="0">
                <a:solidFill>
                  <a:srgbClr val="FFFFFF"/>
                </a:solidFill>
                <a:latin typeface="Courier"/>
                <a:ea typeface="Courier"/>
                <a:cs typeface="Courier"/>
              </a:rPr>
              <a:t>name of </a:t>
            </a:r>
            <a:r>
              <a:rPr lang="en-US" altLang="en-US" sz="2400" kern="1200" dirty="0" smtClean="0">
                <a:solidFill>
                  <a:srgbClr val="FFFFFF"/>
                </a:solidFill>
                <a:latin typeface="Courier"/>
                <a:ea typeface="Courier"/>
                <a:cs typeface="Courier"/>
              </a:rPr>
              <a:t>node1</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Setting environment to </a:t>
            </a:r>
            <a:r>
              <a:rPr lang="en-US" altLang="en-US" sz="2400" kern="1200" dirty="0" smtClean="0">
                <a:solidFill>
                  <a:srgbClr val="FFFFFF"/>
                </a:solidFill>
                <a:latin typeface="Courier"/>
                <a:ea typeface="Courier"/>
                <a:cs typeface="Courier"/>
              </a:rPr>
              <a:t>production</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1 items found</a:t>
            </a:r>
          </a:p>
          <a:p>
            <a:pPr marL="0" indent="0">
              <a:spcBef>
                <a:spcPct val="0"/>
              </a:spcBef>
              <a:buNone/>
            </a:pP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Node Name:   node1 </a:t>
            </a:r>
          </a:p>
          <a:p>
            <a:pPr marL="0" indent="0">
              <a:spcBef>
                <a:spcPct val="0"/>
              </a:spcBef>
              <a:buNone/>
            </a:pPr>
            <a:r>
              <a:rPr lang="en-US" altLang="en-US" sz="2400" kern="1200" dirty="0">
                <a:solidFill>
                  <a:srgbClr val="FFFFFF"/>
                </a:solidFill>
                <a:latin typeface="Courier"/>
                <a:ea typeface="Courier"/>
                <a:cs typeface="Courier"/>
              </a:rPr>
              <a:t>Environment: production</a:t>
            </a:r>
          </a:p>
          <a:p>
            <a:pPr marL="0" indent="0">
              <a:spcBef>
                <a:spcPct val="0"/>
              </a:spcBef>
              <a:buNone/>
            </a:pPr>
            <a:r>
              <a:rPr lang="en-US" altLang="en-US" sz="2400" kern="1200" dirty="0">
                <a:solidFill>
                  <a:srgbClr val="FFFFFF"/>
                </a:solidFill>
                <a:latin typeface="Courier"/>
                <a:ea typeface="Courier"/>
                <a:cs typeface="Courier"/>
              </a:rPr>
              <a:t>FQDN</a:t>
            </a:r>
            <a:r>
              <a:rPr lang="en-US" altLang="en-US" sz="2400" kern="1200" dirty="0" smtClean="0">
                <a:solidFill>
                  <a:srgbClr val="FFFFFF"/>
                </a:solidFill>
                <a:latin typeface="Courier"/>
                <a:ea typeface="Courier"/>
                <a:cs typeface="Courier"/>
              </a:rPr>
              <a:t>:</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IP:          10.160.201.90</a:t>
            </a:r>
          </a:p>
          <a:p>
            <a:pPr marL="0" indent="0">
              <a:spcBef>
                <a:spcPct val="0"/>
              </a:spcBef>
              <a:buNone/>
            </a:pPr>
            <a:r>
              <a:rPr lang="en-US" altLang="en-US" sz="2400" kern="1200" dirty="0">
                <a:solidFill>
                  <a:srgbClr val="FFFFFF"/>
                </a:solidFill>
                <a:latin typeface="Courier"/>
                <a:ea typeface="Courier"/>
                <a:cs typeface="Courier"/>
              </a:rPr>
              <a:t>Run List:   </a:t>
            </a:r>
          </a:p>
          <a:p>
            <a:pPr marL="0" indent="0">
              <a:spcBef>
                <a:spcPct val="0"/>
              </a:spcBef>
              <a:buNone/>
            </a:pPr>
            <a:r>
              <a:rPr lang="en-US" altLang="en-US" sz="2400" kern="1200" dirty="0">
                <a:solidFill>
                  <a:srgbClr val="FFFFFF"/>
                </a:solidFill>
                <a:latin typeface="Courier"/>
                <a:ea typeface="Courier"/>
                <a:cs typeface="Courier"/>
              </a:rPr>
              <a:t>Roles:       </a:t>
            </a:r>
          </a:p>
          <a:p>
            <a:pPr marL="0" indent="0">
              <a:spcBef>
                <a:spcPct val="0"/>
              </a:spcBef>
              <a:buNone/>
            </a:pPr>
            <a:r>
              <a:rPr lang="en-US" altLang="en-US" sz="2400" kern="1200" dirty="0">
                <a:solidFill>
                  <a:srgbClr val="FFFFFF"/>
                </a:solidFill>
                <a:latin typeface="Courier"/>
                <a:ea typeface="Courier"/>
                <a:cs typeface="Courier"/>
              </a:rPr>
              <a:t>Recipes:     </a:t>
            </a:r>
          </a:p>
          <a:p>
            <a:pPr marL="0" indent="0">
              <a:spcBef>
                <a:spcPct val="0"/>
              </a:spcBef>
              <a:buNone/>
            </a:pPr>
            <a:r>
              <a:rPr lang="en-US" altLang="en-US" sz="2400" kern="1200" dirty="0">
                <a:solidFill>
                  <a:srgbClr val="FFFFFF"/>
                </a:solidFill>
                <a:latin typeface="Courier"/>
                <a:ea typeface="Courier"/>
                <a:cs typeface="Courier"/>
              </a:rPr>
              <a:t>Platform:    </a:t>
            </a:r>
            <a:r>
              <a:rPr lang="en-US" altLang="en-US" sz="2400" kern="1200" dirty="0" smtClean="0">
                <a:solidFill>
                  <a:srgbClr val="FFFFFF"/>
                </a:solidFill>
                <a:latin typeface="Courier"/>
                <a:ea typeface="Courier"/>
                <a:cs typeface="Courier"/>
              </a:rPr>
              <a:t>Windows</a:t>
            </a:r>
            <a:endParaRPr lang="en-US" altLang="en-US" sz="2400" kern="1200" dirty="0">
              <a:solidFill>
                <a:srgbClr val="FFFFFF"/>
              </a:solidFill>
              <a:latin typeface="Courier"/>
              <a:ea typeface="Courier"/>
              <a:cs typeface="Courier"/>
            </a:endParaRPr>
          </a:p>
          <a:p>
            <a:pPr marL="0" indent="0">
              <a:spcBef>
                <a:spcPct val="0"/>
              </a:spcBef>
              <a:buNone/>
            </a:pPr>
            <a:r>
              <a:rPr lang="en-US" altLang="en-US" sz="2400" kern="1200" dirty="0">
                <a:solidFill>
                  <a:srgbClr val="FFFFFF"/>
                </a:solidFill>
                <a:latin typeface="Courier"/>
                <a:ea typeface="Courier"/>
                <a:cs typeface="Courier"/>
              </a:rPr>
              <a:t>Tags:        </a:t>
            </a:r>
          </a:p>
          <a:p>
            <a:pPr marL="0" indent="0">
              <a:spcBef>
                <a:spcPct val="0"/>
              </a:spcBef>
              <a:buNone/>
            </a:pPr>
            <a:endParaRPr lang="en-US" altLang="en-US" sz="24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41817781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30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5" grpId="0" animBg="1" autoUpdateAnimBg="0"/>
    </p:bld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17795" name="Rectangle 2"/>
          <p:cNvSpPr>
            <a:spLocks noGrp="1" noChangeArrowheads="1"/>
          </p:cNvSpPr>
          <p:nvPr>
            <p:ph type="body" idx="1"/>
          </p:nvPr>
        </p:nvSpPr>
        <p:spPr/>
        <p:txBody>
          <a:bodyPr/>
          <a:lstStyle/>
          <a:p>
            <a:pPr eaLnBrk="1" hangingPunct="1"/>
            <a:r>
              <a:rPr lang="en-US" altLang="en-US" smtClean="0"/>
              <a:t>What is an Environment?</a:t>
            </a:r>
          </a:p>
          <a:p>
            <a:pPr eaLnBrk="1" hangingPunct="1"/>
            <a:r>
              <a:rPr lang="en-US" altLang="en-US" smtClean="0"/>
              <a:t>How is it different from an Organization?</a:t>
            </a:r>
          </a:p>
          <a:p>
            <a:pPr eaLnBrk="1" hangingPunct="1"/>
            <a:r>
              <a:rPr lang="en-US" altLang="en-US" smtClean="0"/>
              <a:t>What is a cookbook version constraint?</a:t>
            </a:r>
          </a:p>
          <a:p>
            <a:pPr eaLnBrk="1" hangingPunct="1"/>
            <a:r>
              <a:rPr lang="en-US" altLang="en-US" smtClean="0"/>
              <a:t>Which cookbook constraint should we most likely be using?</a:t>
            </a:r>
          </a:p>
          <a:p>
            <a:pPr eaLnBrk="1" hangingPunct="1"/>
            <a:r>
              <a:rPr lang="en-US" altLang="en-US" smtClean="0"/>
              <a:t>What kind of node attributes do you typically set from an Environment?</a:t>
            </a:r>
          </a:p>
          <a:p>
            <a:pPr eaLnBrk="1" hangingPunct="1"/>
            <a:r>
              <a:rPr lang="en-US" altLang="en-US" smtClean="0"/>
              <a:t>What is a per-environment run list?</a:t>
            </a:r>
          </a:p>
        </p:txBody>
      </p:sp>
    </p:spTree>
    <p:extLst>
      <p:ext uri="{BB962C8B-B14F-4D97-AF65-F5344CB8AC3E}">
        <p14:creationId xmlns:p14="http://schemas.microsoft.com/office/powerpoint/2010/main" val="1163409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2049" name="Rectangle 1"/>
          <p:cNvSpPr>
            <a:spLocks noGrp="1" noChangeArrowheads="1"/>
          </p:cNvSpPr>
          <p:nvPr>
            <p:ph type="title"/>
          </p:nvPr>
        </p:nvSpPr>
        <p:spPr/>
        <p:txBody>
          <a:bodyPr/>
          <a:lstStyle/>
          <a:p>
            <a:pPr eaLnBrk="1" hangingPunct="1">
              <a:defRPr/>
            </a:pPr>
            <a:r>
              <a:rPr lang="en-US" dirty="0" smtClean="0">
                <a:sym typeface="Arial Bold" charset="0"/>
              </a:rPr>
              <a:t>Chef Supermarket</a:t>
            </a:r>
            <a:endParaRPr lang="en-US" dirty="0">
              <a:sym typeface="Arial Bold" charset="0"/>
            </a:endParaRPr>
          </a:p>
        </p:txBody>
      </p:sp>
      <p:sp>
        <p:nvSpPr>
          <p:cNvPr id="642050" name="Rectangle 2"/>
          <p:cNvSpPr>
            <a:spLocks noGrp="1" noChangeArrowheads="1"/>
          </p:cNvSpPr>
          <p:nvPr>
            <p:ph idx="1"/>
          </p:nvPr>
        </p:nvSpPr>
        <p:spPr/>
        <p:txBody>
          <a:bodyPr/>
          <a:lstStyle/>
          <a:p>
            <a:pPr marL="0" indent="0" eaLnBrk="1" hangingPunct="1">
              <a:defRPr/>
            </a:pPr>
            <a:r>
              <a:rPr lang="en-US">
                <a:sym typeface="Arial" charset="0"/>
              </a:rPr>
              <a:t>Open Source: Saving you time!</a:t>
            </a:r>
          </a:p>
        </p:txBody>
      </p:sp>
    </p:spTree>
    <p:extLst>
      <p:ext uri="{BB962C8B-B14F-4D97-AF65-F5344CB8AC3E}">
        <p14:creationId xmlns:p14="http://schemas.microsoft.com/office/powerpoint/2010/main" val="994454809"/>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89"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After completing the lesson, you will be able to</a:t>
            </a:r>
          </a:p>
          <a:p>
            <a:pPr marL="1085033" lvl="1" indent="-381000">
              <a:spcBef>
                <a:spcPts val="1200"/>
              </a:spcBef>
              <a:buClr>
                <a:srgbClr val="ED781C"/>
              </a:buClr>
              <a:buSzPct val="100000"/>
              <a:buFont typeface="Arial" charset="0"/>
              <a:buChar char="•"/>
            </a:pPr>
            <a:r>
              <a:rPr lang="en-US" sz="4800" dirty="0">
                <a:solidFill>
                  <a:schemeClr val="tx1"/>
                </a:solidFill>
                <a:latin typeface="Arial" charset="0"/>
                <a:ea typeface="ＭＳ Ｐゴシック" charset="0"/>
                <a:cs typeface="Arial" charset="0"/>
                <a:sym typeface="Arial" charset="0"/>
              </a:rPr>
              <a:t>Find, preview and download cookbooks from the </a:t>
            </a:r>
            <a:r>
              <a:rPr lang="en-US" sz="4800" dirty="0" smtClean="0">
                <a:solidFill>
                  <a:schemeClr val="tx1"/>
                </a:solidFill>
                <a:latin typeface="Arial" charset="0"/>
                <a:ea typeface="ＭＳ Ｐゴシック" charset="0"/>
                <a:cs typeface="Arial" charset="0"/>
                <a:sym typeface="Arial" charset="0"/>
              </a:rPr>
              <a:t>Chef Supermarket site</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Use </a:t>
            </a:r>
            <a:r>
              <a:rPr lang="en-US" sz="4800" dirty="0">
                <a:solidFill>
                  <a:schemeClr val="tx1"/>
                </a:solidFill>
                <a:latin typeface="Arial" charset="0"/>
                <a:ea typeface="ＭＳ Ｐゴシック" charset="0"/>
                <a:cs typeface="Arial" charset="0"/>
                <a:sym typeface="Arial" charset="0"/>
              </a:rPr>
              <a:t>knife to work with the </a:t>
            </a:r>
            <a:r>
              <a:rPr lang="en-US" sz="4800" dirty="0" smtClean="0">
                <a:solidFill>
                  <a:schemeClr val="tx1"/>
                </a:solidFill>
                <a:latin typeface="Arial" charset="0"/>
                <a:ea typeface="ＭＳ Ｐゴシック" charset="0"/>
                <a:cs typeface="Arial" charset="0"/>
                <a:sym typeface="Arial" charset="0"/>
              </a:rPr>
              <a:t>Supermarke</a:t>
            </a:r>
            <a:r>
              <a:rPr lang="en-US" sz="4800" dirty="0" smtClean="0">
                <a:latin typeface="Arial" charset="0"/>
                <a:ea typeface="ＭＳ Ｐゴシック" charset="0"/>
                <a:cs typeface="Arial" charset="0"/>
                <a:sym typeface="Arial" charset="0"/>
              </a:rPr>
              <a:t>t </a:t>
            </a:r>
            <a:r>
              <a:rPr lang="en-US" sz="4800" dirty="0" smtClean="0">
                <a:solidFill>
                  <a:schemeClr val="tx1"/>
                </a:solidFill>
                <a:latin typeface="Arial" charset="0"/>
                <a:ea typeface="ＭＳ Ｐゴシック" charset="0"/>
                <a:cs typeface="Arial" charset="0"/>
                <a:sym typeface="Arial" charset="0"/>
              </a:rPr>
              <a:t>API</a:t>
            </a:r>
          </a:p>
          <a:p>
            <a:pPr marL="1085033" lvl="1" indent="-381000">
              <a:spcBef>
                <a:spcPts val="1200"/>
              </a:spcBef>
              <a:buClr>
                <a:srgbClr val="ED781C"/>
              </a:buClr>
              <a:buSzPct val="100000"/>
              <a:buFont typeface="Arial" charset="0"/>
              <a:buChar char="•"/>
            </a:pPr>
            <a:r>
              <a:rPr lang="en-US" sz="4800" dirty="0" smtClean="0">
                <a:solidFill>
                  <a:schemeClr val="tx1"/>
                </a:solidFill>
                <a:latin typeface="Arial" charset="0"/>
                <a:ea typeface="ＭＳ Ｐゴシック" charset="0"/>
                <a:cs typeface="Arial" charset="0"/>
                <a:sym typeface="Arial" charset="0"/>
              </a:rPr>
              <a:t>Download</a:t>
            </a:r>
            <a:r>
              <a:rPr lang="en-US" sz="4800" dirty="0">
                <a:solidFill>
                  <a:schemeClr val="tx1"/>
                </a:solidFill>
                <a:latin typeface="Arial" charset="0"/>
                <a:ea typeface="ＭＳ Ｐゴシック" charset="0"/>
                <a:cs typeface="Arial" charset="0"/>
                <a:sym typeface="Arial" charset="0"/>
              </a:rPr>
              <a:t>, extract, examine and implement cookbooks from the </a:t>
            </a:r>
            <a:r>
              <a:rPr lang="en-US" sz="4800" dirty="0" smtClean="0">
                <a:solidFill>
                  <a:schemeClr val="tx1"/>
                </a:solidFill>
                <a:latin typeface="Arial" charset="0"/>
                <a:ea typeface="ＭＳ Ｐゴシック" charset="0"/>
                <a:cs typeface="Arial" charset="0"/>
                <a:sym typeface="Arial" charset="0"/>
              </a:rPr>
              <a:t>Supermarket site</a:t>
            </a:r>
            <a:endParaRPr lang="en-US" sz="4800" dirty="0">
              <a:solidFill>
                <a:schemeClr val="tx1"/>
              </a:solidFill>
              <a:latin typeface="Arial" charset="0"/>
              <a:ea typeface="ＭＳ Ｐゴシック" charset="0"/>
              <a:cs typeface="Arial" charset="0"/>
              <a:sym typeface="Arial" charset="0"/>
            </a:endParaRPr>
          </a:p>
        </p:txBody>
      </p:sp>
      <p:sp>
        <p:nvSpPr>
          <p:cNvPr id="959490" name="Rectangle 2"/>
          <p:cNvSpPr>
            <a:spLocks noGrp="1" noChangeArrowheads="1"/>
          </p:cNvSpPr>
          <p:nvPr>
            <p:ph type="title"/>
          </p:nvPr>
        </p:nvSpPr>
        <p:spPr>
          <a:ln/>
        </p:spPr>
        <p:txBody>
          <a:bodyPr/>
          <a:lstStyle/>
          <a:p>
            <a:r>
              <a:rPr lang="en-US"/>
              <a:t>Lesson Objectives</a:t>
            </a:r>
          </a:p>
        </p:txBody>
      </p:sp>
    </p:spTree>
    <p:extLst>
      <p:ext uri="{BB962C8B-B14F-4D97-AF65-F5344CB8AC3E}">
        <p14:creationId xmlns:p14="http://schemas.microsoft.com/office/powerpoint/2010/main" val="3880083844"/>
      </p:ext>
    </p:extLst>
  </p:cSld>
  <p:clrMapOvr>
    <a:masterClrMapping/>
  </p:clrMapOvr>
  <p:transition xmlns:p14="http://schemas.microsoft.com/office/powerpoint/2010/main"/>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1"/>
          <p:cNvSpPr>
            <a:spLocks/>
          </p:cNvSpPr>
          <p:nvPr/>
        </p:nvSpPr>
        <p:spPr bwMode="auto">
          <a:xfrm>
            <a:off x="800178" y="1879600"/>
            <a:ext cx="14657232"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810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Aft>
                <a:spcPct val="0"/>
              </a:spcAft>
            </a:pPr>
            <a:r>
              <a:rPr lang="en-US" altLang="en-US" dirty="0">
                <a:solidFill>
                  <a:srgbClr val="000000"/>
                </a:solidFill>
                <a:cs typeface="Arial" pitchFamily="34" charset="0"/>
              </a:rPr>
              <a:t>We've been writing some cookbooks so </a:t>
            </a:r>
            <a:r>
              <a:rPr lang="en-US" altLang="en-US" dirty="0" smtClean="0">
                <a:solidFill>
                  <a:srgbClr val="000000"/>
                </a:solidFill>
                <a:cs typeface="Arial" pitchFamily="34" charset="0"/>
              </a:rPr>
              <a:t>far</a:t>
            </a:r>
          </a:p>
          <a:p>
            <a:pPr defTabSz="914400" eaLnBrk="1" fontAlgn="base" hangingPunct="1">
              <a:spcAft>
                <a:spcPct val="0"/>
              </a:spcAft>
            </a:pPr>
            <a:r>
              <a:rPr lang="en-US" altLang="en-US" dirty="0" smtClean="0">
                <a:solidFill>
                  <a:srgbClr val="000000"/>
                </a:solidFill>
                <a:cs typeface="Arial" pitchFamily="34" charset="0"/>
              </a:rPr>
              <a:t>Hundreds </a:t>
            </a:r>
            <a:r>
              <a:rPr lang="en-US" altLang="en-US" dirty="0">
                <a:solidFill>
                  <a:srgbClr val="000000"/>
                </a:solidFill>
                <a:cs typeface="Arial" pitchFamily="34" charset="0"/>
              </a:rPr>
              <a:t>already exist for a large number of use cases and </a:t>
            </a:r>
            <a:r>
              <a:rPr lang="en-US" altLang="en-US" dirty="0" smtClean="0">
                <a:solidFill>
                  <a:srgbClr val="000000"/>
                </a:solidFill>
                <a:cs typeface="Arial" pitchFamily="34" charset="0"/>
              </a:rPr>
              <a:t>purposes.</a:t>
            </a:r>
          </a:p>
          <a:p>
            <a:pPr defTabSz="914400" eaLnBrk="1" fontAlgn="base" hangingPunct="1">
              <a:spcAft>
                <a:spcPct val="0"/>
              </a:spcAft>
            </a:pPr>
            <a:r>
              <a:rPr lang="en-US" altLang="en-US" dirty="0" smtClean="0">
                <a:solidFill>
                  <a:srgbClr val="000000"/>
                </a:solidFill>
                <a:cs typeface="Arial" pitchFamily="34" charset="0"/>
              </a:rPr>
              <a:t>Many </a:t>
            </a:r>
            <a:r>
              <a:rPr lang="en-US" altLang="en-US" dirty="0">
                <a:solidFill>
                  <a:srgbClr val="000000"/>
                </a:solidFill>
                <a:cs typeface="Arial" pitchFamily="34" charset="0"/>
              </a:rPr>
              <a:t>(but only a fraction) are maintained by </a:t>
            </a:r>
            <a:r>
              <a:rPr lang="en-US" altLang="en-US" dirty="0" smtClean="0">
                <a:solidFill>
                  <a:srgbClr val="000000"/>
                </a:solidFill>
                <a:cs typeface="Arial" pitchFamily="34" charset="0"/>
              </a:rPr>
              <a:t>Chef.</a:t>
            </a:r>
          </a:p>
          <a:p>
            <a:pPr defTabSz="914400" eaLnBrk="1" fontAlgn="base" hangingPunct="1">
              <a:spcAft>
                <a:spcPct val="0"/>
              </a:spcAft>
            </a:pPr>
            <a:r>
              <a:rPr lang="en-US" altLang="en-US" dirty="0" smtClean="0">
                <a:solidFill>
                  <a:srgbClr val="000000"/>
                </a:solidFill>
                <a:cs typeface="Arial" pitchFamily="34" charset="0"/>
              </a:rPr>
              <a:t>Think </a:t>
            </a:r>
            <a:r>
              <a:rPr lang="en-US" altLang="en-US" dirty="0">
                <a:solidFill>
                  <a:srgbClr val="000000"/>
                </a:solidFill>
                <a:cs typeface="Arial" pitchFamily="34" charset="0"/>
              </a:rPr>
              <a:t>of it like </a:t>
            </a:r>
            <a:r>
              <a:rPr lang="en-US" altLang="en-US" dirty="0" err="1">
                <a:solidFill>
                  <a:srgbClr val="000000"/>
                </a:solidFill>
                <a:cs typeface="Arial" pitchFamily="34" charset="0"/>
              </a:rPr>
              <a:t>RubyGems.org</a:t>
            </a:r>
            <a:r>
              <a:rPr lang="en-US" altLang="en-US" dirty="0">
                <a:solidFill>
                  <a:srgbClr val="000000"/>
                </a:solidFill>
                <a:cs typeface="Arial" pitchFamily="34" charset="0"/>
              </a:rPr>
              <a:t>, </a:t>
            </a:r>
            <a:r>
              <a:rPr lang="en-US" altLang="en-US" dirty="0" err="1">
                <a:solidFill>
                  <a:srgbClr val="000000"/>
                </a:solidFill>
                <a:cs typeface="Arial" pitchFamily="34" charset="0"/>
              </a:rPr>
              <a:t>CPAN.org</a:t>
            </a:r>
            <a:r>
              <a:rPr lang="en-US" altLang="en-US" dirty="0">
                <a:solidFill>
                  <a:srgbClr val="000000"/>
                </a:solidFill>
                <a:cs typeface="Arial" pitchFamily="34" charset="0"/>
              </a:rPr>
              <a:t>, or other focused plugin-style distribution sites.</a:t>
            </a:r>
          </a:p>
        </p:txBody>
      </p:sp>
      <p:sp>
        <p:nvSpPr>
          <p:cNvPr id="644098" name="Rectangle 2"/>
          <p:cNvSpPr>
            <a:spLocks noGrp="1" noChangeArrowheads="1"/>
          </p:cNvSpPr>
          <p:nvPr>
            <p:ph type="title"/>
          </p:nvPr>
        </p:nvSpPr>
        <p:spPr/>
        <p:txBody>
          <a:bodyPr/>
          <a:lstStyle/>
          <a:p>
            <a:pPr eaLnBrk="1" hangingPunct="1">
              <a:defRPr/>
            </a:pPr>
            <a:r>
              <a:rPr lang="en-US">
                <a:sym typeface="Arial Bold" charset="0"/>
              </a:rPr>
              <a:t>The easy way...</a:t>
            </a:r>
          </a:p>
        </p:txBody>
      </p:sp>
    </p:spTree>
    <p:extLst>
      <p:ext uri="{BB962C8B-B14F-4D97-AF65-F5344CB8AC3E}">
        <p14:creationId xmlns:p14="http://schemas.microsoft.com/office/powerpoint/2010/main" val="138609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1"/>
          <p:cNvSpPr>
            <a:spLocks noGrp="1" noChangeArrowheads="1"/>
          </p:cNvSpPr>
          <p:nvPr>
            <p:ph type="title"/>
          </p:nvPr>
        </p:nvSpPr>
        <p:spPr>
          <a:ln/>
        </p:spPr>
        <p:txBody>
          <a:bodyPr/>
          <a:lstStyle/>
          <a:p>
            <a:r>
              <a:rPr lang="en-US" sz="6900"/>
              <a:t>Declarative Interface to Resources</a:t>
            </a:r>
          </a:p>
        </p:txBody>
      </p:sp>
      <p:sp>
        <p:nvSpPr>
          <p:cNvPr id="156674" name="Rectangle 2"/>
          <p:cNvSpPr>
            <a:spLocks noGrp="1" noChangeArrowheads="1"/>
          </p:cNvSpPr>
          <p:nvPr>
            <p:ph type="body" idx="1"/>
          </p:nvPr>
        </p:nvSpPr>
        <p:spPr>
          <a:ln/>
        </p:spPr>
        <p:txBody>
          <a:bodyPr/>
          <a:lstStyle/>
          <a:p>
            <a:r>
              <a:rPr lang="en-US"/>
              <a:t>You define the policy in your Chef configuration</a:t>
            </a:r>
          </a:p>
          <a:p>
            <a:r>
              <a:rPr lang="en-US"/>
              <a:t>Your policy states what state each resource should be in, but not how to get there</a:t>
            </a:r>
          </a:p>
          <a:p>
            <a:r>
              <a:rPr lang="en-US"/>
              <a:t>Chef-client will pull the policy from the Chef Server and enforce the policy on the Node</a:t>
            </a:r>
          </a:p>
        </p:txBody>
      </p:sp>
    </p:spTree>
    <p:extLst>
      <p:ext uri="{BB962C8B-B14F-4D97-AF65-F5344CB8AC3E}">
        <p14:creationId xmlns:p14="http://schemas.microsoft.com/office/powerpoint/2010/main" val="2087835858"/>
      </p:ext>
    </p:extLst>
  </p:cSld>
  <p:clrMapOvr>
    <a:masterClrMapping/>
  </p:clrMapOvr>
  <p:transition xmlns:p14="http://schemas.microsoft.com/office/powerpoint/2010/main"/>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1"/>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Find and preview cookbooks on the site</a:t>
            </a:r>
          </a:p>
        </p:txBody>
      </p:sp>
      <p:grpSp>
        <p:nvGrpSpPr>
          <p:cNvPr id="645125" name="Group 5"/>
          <p:cNvGrpSpPr>
            <a:grpSpLocks/>
          </p:cNvGrpSpPr>
          <p:nvPr/>
        </p:nvGrpSpPr>
        <p:grpSpPr bwMode="auto">
          <a:xfrm>
            <a:off x="6712606" y="2419351"/>
            <a:ext cx="3510306" cy="646113"/>
            <a:chOff x="6" y="-4"/>
            <a:chExt cx="2211" cy="407"/>
          </a:xfrm>
        </p:grpSpPr>
        <p:sp>
          <p:nvSpPr>
            <p:cNvPr id="421893" name="Rectangle 3"/>
            <p:cNvSpPr>
              <a:spLocks/>
            </p:cNvSpPr>
            <p:nvPr/>
          </p:nvSpPr>
          <p:spPr bwMode="auto">
            <a:xfrm>
              <a:off x="6" y="-4"/>
              <a:ext cx="1587" cy="407"/>
            </a:xfrm>
            <a:prstGeom prst="rect">
              <a:avLst/>
            </a:prstGeom>
            <a:solidFill>
              <a:srgbClr val="FFFFFF">
                <a:alpha val="20000"/>
              </a:srgbClr>
            </a:solidFill>
            <a:ln w="25400">
              <a:solidFill>
                <a:srgbClr val="FFFFFF"/>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a:solidFill>
                    <a:srgbClr val="FFFFFF"/>
                  </a:solidFill>
                  <a:latin typeface="Arial Bold" pitchFamily="34" charset="0"/>
                  <a:cs typeface="Arial Bold" pitchFamily="34" charset="0"/>
                  <a:sym typeface="Arial Bold" pitchFamily="34" charset="0"/>
                </a:rPr>
                <a:t>Cookbooks!</a:t>
              </a:r>
            </a:p>
          </p:txBody>
        </p:sp>
        <p:sp>
          <p:nvSpPr>
            <p:cNvPr id="421894" name="Line 4"/>
            <p:cNvSpPr>
              <a:spLocks noChangeShapeType="1"/>
            </p:cNvSpPr>
            <p:nvPr/>
          </p:nvSpPr>
          <p:spPr bwMode="auto">
            <a:xfrm rot="10800000">
              <a:off x="1659" y="252"/>
              <a:ext cx="558" cy="26"/>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pic>
        <p:nvPicPr>
          <p:cNvPr id="2" name="Picture 1"/>
          <p:cNvPicPr>
            <a:picLocks noChangeAspect="1"/>
          </p:cNvPicPr>
          <p:nvPr/>
        </p:nvPicPr>
        <p:blipFill>
          <a:blip r:embed="rId3"/>
          <a:stretch>
            <a:fillRect/>
          </a:stretch>
        </p:blipFill>
        <p:spPr>
          <a:xfrm>
            <a:off x="2185194" y="1524000"/>
            <a:ext cx="11820460" cy="7391400"/>
          </a:xfrm>
          <a:prstGeom prst="rect">
            <a:avLst/>
          </a:prstGeom>
        </p:spPr>
      </p:pic>
    </p:spTree>
    <p:extLst>
      <p:ext uri="{BB962C8B-B14F-4D97-AF65-F5344CB8AC3E}">
        <p14:creationId xmlns:p14="http://schemas.microsoft.com/office/powerpoint/2010/main" val="32561632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1"/>
          <p:cNvSpPr>
            <a:spLocks noGrp="1" noChangeArrowheads="1"/>
          </p:cNvSpPr>
          <p:nvPr>
            <p:ph type="title"/>
          </p:nvPr>
        </p:nvSpPr>
        <p:spPr/>
        <p:txBody>
          <a:bodyPr/>
          <a:lstStyle/>
          <a:p>
            <a:pPr eaLnBrk="1" hangingPunct="1">
              <a:defRPr/>
            </a:pPr>
            <a:r>
              <a:rPr lang="en-US" sz="5400" dirty="0">
                <a:sym typeface="Arial Bold" charset="0"/>
              </a:rPr>
              <a:t>Exercise: Search for a chef-client cookbook</a:t>
            </a:r>
          </a:p>
        </p:txBody>
      </p:sp>
      <p:pic>
        <p:nvPicPr>
          <p:cNvPr id="2" name="Picture 1"/>
          <p:cNvPicPr>
            <a:picLocks noChangeAspect="1"/>
          </p:cNvPicPr>
          <p:nvPr/>
        </p:nvPicPr>
        <p:blipFill>
          <a:blip r:embed="rId3"/>
          <a:stretch>
            <a:fillRect/>
          </a:stretch>
        </p:blipFill>
        <p:spPr>
          <a:xfrm>
            <a:off x="1346994" y="1524000"/>
            <a:ext cx="11820458" cy="7391399"/>
          </a:xfrm>
          <a:prstGeom prst="rect">
            <a:avLst/>
          </a:prstGeom>
        </p:spPr>
      </p:pic>
      <p:grpSp>
        <p:nvGrpSpPr>
          <p:cNvPr id="647173" name="Group 5"/>
          <p:cNvGrpSpPr>
            <a:grpSpLocks/>
          </p:cNvGrpSpPr>
          <p:nvPr/>
        </p:nvGrpSpPr>
        <p:grpSpPr bwMode="auto">
          <a:xfrm>
            <a:off x="5920079" y="2667000"/>
            <a:ext cx="5545033" cy="646113"/>
            <a:chOff x="268" y="-4"/>
            <a:chExt cx="2553" cy="407"/>
          </a:xfrm>
        </p:grpSpPr>
        <p:sp>
          <p:nvSpPr>
            <p:cNvPr id="422917" name="Rectangle 3"/>
            <p:cNvSpPr>
              <a:spLocks/>
            </p:cNvSpPr>
            <p:nvPr/>
          </p:nvSpPr>
          <p:spPr bwMode="auto">
            <a:xfrm>
              <a:off x="584" y="-4"/>
              <a:ext cx="2237" cy="407"/>
            </a:xfrm>
            <a:prstGeom prst="rect">
              <a:avLst/>
            </a:prstGeom>
            <a:solidFill>
              <a:srgbClr val="FFFFFF">
                <a:alpha val="20000"/>
              </a:srgbClr>
            </a:solidFill>
            <a:ln w="25400">
              <a:solidFill>
                <a:srgbClr val="FFFFFF"/>
              </a:solidFill>
              <a:prstDash val="sysDot"/>
              <a:miter lim="800000"/>
              <a:headEnd/>
              <a:tailEnd/>
            </a:ln>
          </p:spPr>
          <p:txBody>
            <a:bodyPr wrap="squar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FFFF"/>
                  </a:solidFill>
                  <a:latin typeface="Arial Bold" pitchFamily="34" charset="0"/>
                  <a:cs typeface="Arial Bold" pitchFamily="34" charset="0"/>
                  <a:sym typeface="Arial Bold" pitchFamily="34" charset="0"/>
                </a:rPr>
                <a:t>Search for: chef-client</a:t>
              </a:r>
            </a:p>
          </p:txBody>
        </p:sp>
        <p:sp>
          <p:nvSpPr>
            <p:cNvPr id="422918" name="Line 4"/>
            <p:cNvSpPr>
              <a:spLocks noChangeShapeType="1"/>
            </p:cNvSpPr>
            <p:nvPr/>
          </p:nvSpPr>
          <p:spPr bwMode="auto">
            <a:xfrm rot="10800000" flipH="1" flipV="1">
              <a:off x="268" y="236"/>
              <a:ext cx="295" cy="0"/>
            </a:xfrm>
            <a:prstGeom prst="line">
              <a:avLst/>
            </a:prstGeom>
            <a:noFill/>
            <a:ln w="76200">
              <a:solidFill>
                <a:srgbClr val="FFFFFF"/>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486947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1"/>
          <p:cNvSpPr>
            <a:spLocks noGrp="1" noChangeArrowheads="1"/>
          </p:cNvSpPr>
          <p:nvPr>
            <p:ph type="title"/>
          </p:nvPr>
        </p:nvSpPr>
        <p:spPr/>
        <p:txBody>
          <a:bodyPr/>
          <a:lstStyle/>
          <a:p>
            <a:pPr eaLnBrk="1" hangingPunct="1">
              <a:defRPr/>
            </a:pPr>
            <a:r>
              <a:rPr lang="en-US" dirty="0">
                <a:sym typeface="Arial Bold" charset="0"/>
              </a:rPr>
              <a:t>Search Results...</a:t>
            </a:r>
          </a:p>
        </p:txBody>
      </p:sp>
      <p:pic>
        <p:nvPicPr>
          <p:cNvPr id="2" name="Picture 1"/>
          <p:cNvPicPr>
            <a:picLocks noChangeAspect="1"/>
          </p:cNvPicPr>
          <p:nvPr/>
        </p:nvPicPr>
        <p:blipFill>
          <a:blip r:embed="rId3"/>
          <a:stretch>
            <a:fillRect/>
          </a:stretch>
        </p:blipFill>
        <p:spPr>
          <a:xfrm>
            <a:off x="1727994" y="1524000"/>
            <a:ext cx="12268200" cy="7435726"/>
          </a:xfrm>
          <a:prstGeom prst="rect">
            <a:avLst/>
          </a:prstGeom>
        </p:spPr>
      </p:pic>
      <p:grpSp>
        <p:nvGrpSpPr>
          <p:cNvPr id="649221" name="Group 5"/>
          <p:cNvGrpSpPr>
            <a:grpSpLocks/>
          </p:cNvGrpSpPr>
          <p:nvPr/>
        </p:nvGrpSpPr>
        <p:grpSpPr bwMode="auto">
          <a:xfrm>
            <a:off x="6604497" y="5029205"/>
            <a:ext cx="5591402" cy="1138239"/>
            <a:chOff x="-1252" y="1969"/>
            <a:chExt cx="3521" cy="717"/>
          </a:xfrm>
        </p:grpSpPr>
        <p:sp>
          <p:nvSpPr>
            <p:cNvPr id="423941" name="Rectangle 3"/>
            <p:cNvSpPr>
              <a:spLocks/>
            </p:cNvSpPr>
            <p:nvPr/>
          </p:nvSpPr>
          <p:spPr bwMode="auto">
            <a:xfrm>
              <a:off x="-676" y="1969"/>
              <a:ext cx="2945" cy="717"/>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We’re probably looking</a:t>
              </a:r>
            </a:p>
            <a:p>
              <a:pPr algn="ctr" defTabSz="914400" eaLnBrk="1" fontAlgn="base" hangingPunct="1">
                <a:spcBef>
                  <a:spcPct val="0"/>
                </a:spcBef>
                <a:spcAft>
                  <a:spcPct val="0"/>
                </a:spcAft>
                <a:buClrTx/>
                <a:buSzTx/>
                <a:buFontTx/>
                <a:buNone/>
              </a:pPr>
              <a:r>
                <a:rPr lang="en-US" altLang="en-US" sz="3200" dirty="0">
                  <a:solidFill>
                    <a:srgbClr val="FF7F00"/>
                  </a:solidFill>
                  <a:latin typeface="Arial Bold" pitchFamily="34" charset="0"/>
                  <a:cs typeface="Arial Bold" pitchFamily="34" charset="0"/>
                  <a:sym typeface="Arial Bold" pitchFamily="34" charset="0"/>
                </a:rPr>
                <a:t>for this one</a:t>
              </a:r>
            </a:p>
          </p:txBody>
        </p:sp>
        <p:sp>
          <p:nvSpPr>
            <p:cNvPr id="423942" name="Line 4"/>
            <p:cNvSpPr>
              <a:spLocks noChangeShapeType="1"/>
            </p:cNvSpPr>
            <p:nvPr/>
          </p:nvSpPr>
          <p:spPr bwMode="auto">
            <a:xfrm>
              <a:off x="-1252" y="2353"/>
              <a:ext cx="52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4556499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1"/>
          <p:cNvSpPr>
            <a:spLocks noGrp="1" noChangeArrowheads="1"/>
          </p:cNvSpPr>
          <p:nvPr>
            <p:ph type="title"/>
          </p:nvPr>
        </p:nvSpPr>
        <p:spPr/>
        <p:txBody>
          <a:bodyPr/>
          <a:lstStyle/>
          <a:p>
            <a:pPr eaLnBrk="1" hangingPunct="1">
              <a:defRPr/>
            </a:pPr>
            <a:r>
              <a:rPr lang="en-US" dirty="0">
                <a:sym typeface="Arial Bold" charset="0"/>
              </a:rPr>
              <a:t>Viewing a cookbook</a:t>
            </a:r>
          </a:p>
        </p:txBody>
      </p:sp>
      <p:pic>
        <p:nvPicPr>
          <p:cNvPr id="2" name="Picture 1"/>
          <p:cNvPicPr>
            <a:picLocks noChangeAspect="1"/>
          </p:cNvPicPr>
          <p:nvPr/>
        </p:nvPicPr>
        <p:blipFill>
          <a:blip r:embed="rId3"/>
          <a:stretch>
            <a:fillRect/>
          </a:stretch>
        </p:blipFill>
        <p:spPr>
          <a:xfrm>
            <a:off x="1880394" y="1524000"/>
            <a:ext cx="12039600" cy="7410113"/>
          </a:xfrm>
          <a:prstGeom prst="rect">
            <a:avLst/>
          </a:prstGeom>
        </p:spPr>
      </p:pic>
      <p:grpSp>
        <p:nvGrpSpPr>
          <p:cNvPr id="651269" name="Group 5"/>
          <p:cNvGrpSpPr>
            <a:grpSpLocks/>
          </p:cNvGrpSpPr>
          <p:nvPr/>
        </p:nvGrpSpPr>
        <p:grpSpPr bwMode="auto">
          <a:xfrm>
            <a:off x="9576594" y="4724400"/>
            <a:ext cx="2252882" cy="1385887"/>
            <a:chOff x="0" y="0"/>
            <a:chExt cx="1419" cy="873"/>
          </a:xfrm>
        </p:grpSpPr>
        <p:sp>
          <p:nvSpPr>
            <p:cNvPr id="424968" name="Rectangle 3"/>
            <p:cNvSpPr>
              <a:spLocks/>
            </p:cNvSpPr>
            <p:nvPr/>
          </p:nvSpPr>
          <p:spPr bwMode="auto">
            <a:xfrm>
              <a:off x="17" y="353"/>
              <a:ext cx="1402" cy="520"/>
            </a:xfrm>
            <a:prstGeom prst="rect">
              <a:avLst/>
            </a:prstGeom>
            <a:solidFill>
              <a:srgbClr val="FFFFFF">
                <a:alpha val="81960"/>
              </a:srgbClr>
            </a:solidFill>
            <a:ln w="25400">
              <a:solidFill>
                <a:srgbClr val="FF7F00"/>
              </a:solidFill>
              <a:prstDash val="sysDot"/>
              <a:miter lim="800000"/>
              <a:headEnd/>
              <a:tailEnd/>
            </a:ln>
          </p:spPr>
          <p:txBody>
            <a:bodyPr wrap="none" lIns="76200" tIns="76200" rIns="76200" bIns="76200" anchor="ctr">
              <a:spAutoFit/>
            </a:bodyP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Browse Source</a:t>
              </a:r>
            </a:p>
            <a:p>
              <a:pPr algn="ctr" defTabSz="914400" eaLnBrk="1" fontAlgn="base" hangingPunct="1">
                <a:spcBef>
                  <a:spcPct val="0"/>
                </a:spcBef>
                <a:spcAft>
                  <a:spcPct val="0"/>
                </a:spcAft>
                <a:buClrTx/>
                <a:buSzTx/>
                <a:buFontTx/>
                <a:buNone/>
              </a:pPr>
              <a:r>
                <a:rPr lang="en-US" altLang="en-US" sz="2200" dirty="0">
                  <a:solidFill>
                    <a:srgbClr val="FF7F00"/>
                  </a:solidFill>
                  <a:latin typeface="Arial Bold" pitchFamily="34" charset="0"/>
                  <a:cs typeface="Arial Bold" pitchFamily="34" charset="0"/>
                  <a:sym typeface="Arial Bold" pitchFamily="34" charset="0"/>
                </a:rPr>
                <a:t>Code</a:t>
              </a:r>
            </a:p>
          </p:txBody>
        </p:sp>
        <p:sp>
          <p:nvSpPr>
            <p:cNvPr id="424969" name="Line 4"/>
            <p:cNvSpPr>
              <a:spLocks noChangeShapeType="1"/>
            </p:cNvSpPr>
            <p:nvPr/>
          </p:nvSpPr>
          <p:spPr bwMode="auto">
            <a:xfrm>
              <a:off x="0" y="0"/>
              <a:ext cx="283" cy="315"/>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grpSp>
        <p:nvGrpSpPr>
          <p:cNvPr id="651272" name="Group 8"/>
          <p:cNvGrpSpPr>
            <a:grpSpLocks/>
          </p:cNvGrpSpPr>
          <p:nvPr/>
        </p:nvGrpSpPr>
        <p:grpSpPr bwMode="auto">
          <a:xfrm>
            <a:off x="1727994" y="3276600"/>
            <a:ext cx="2389173" cy="1828800"/>
            <a:chOff x="740" y="0"/>
            <a:chExt cx="3136" cy="720"/>
          </a:xfrm>
        </p:grpSpPr>
        <p:sp>
          <p:nvSpPr>
            <p:cNvPr id="424966" name="Rectangle 6"/>
            <p:cNvSpPr>
              <a:spLocks/>
            </p:cNvSpPr>
            <p:nvPr/>
          </p:nvSpPr>
          <p:spPr bwMode="auto">
            <a:xfrm>
              <a:off x="740" y="0"/>
              <a:ext cx="3136" cy="536"/>
            </a:xfrm>
            <a:prstGeom prst="rect">
              <a:avLst/>
            </a:prstGeom>
            <a:solidFill>
              <a:srgbClr val="FFFFFF">
                <a:alpha val="81960"/>
              </a:srgbClr>
            </a:solidFill>
            <a:ln w="25400">
              <a:solidFill>
                <a:srgbClr val="FF7F00"/>
              </a:solidFill>
              <a:prstDash val="sysDot"/>
              <a:miter lim="800000"/>
              <a:headEnd/>
              <a:tailEnd/>
            </a:ln>
          </p:spPr>
          <p:txBody>
            <a:bodyPr lIns="76200" tIns="76200" rIns="76200" bIns="762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README displayed on the page</a:t>
              </a:r>
            </a:p>
            <a:p>
              <a:pPr algn="ctr" defTabSz="914400" eaLnBrk="1" fontAlgn="base" hangingPunct="1">
                <a:spcBef>
                  <a:spcPct val="0"/>
                </a:spcBef>
                <a:spcAft>
                  <a:spcPct val="0"/>
                </a:spcAft>
                <a:buClrTx/>
                <a:buSzTx/>
                <a:buFontTx/>
                <a:buNone/>
              </a:pPr>
              <a:r>
                <a:rPr lang="en-US" altLang="en-US" sz="2300">
                  <a:solidFill>
                    <a:srgbClr val="FF7F00"/>
                  </a:solidFill>
                  <a:latin typeface="Arial Bold" pitchFamily="34" charset="0"/>
                  <a:cs typeface="Arial Bold" pitchFamily="34" charset="0"/>
                  <a:sym typeface="Arial Bold" pitchFamily="34" charset="0"/>
                </a:rPr>
                <a:t>(if it has one)</a:t>
              </a:r>
            </a:p>
          </p:txBody>
        </p:sp>
        <p:sp>
          <p:nvSpPr>
            <p:cNvPr id="424967" name="Line 7"/>
            <p:cNvSpPr>
              <a:spLocks noChangeShapeType="1"/>
            </p:cNvSpPr>
            <p:nvPr/>
          </p:nvSpPr>
          <p:spPr bwMode="auto">
            <a:xfrm rot="10800000" flipV="1">
              <a:off x="2478" y="720"/>
              <a:ext cx="1398" cy="0"/>
            </a:xfrm>
            <a:prstGeom prst="line">
              <a:avLst/>
            </a:prstGeom>
            <a:noFill/>
            <a:ln w="101600">
              <a:solidFill>
                <a:srgbClr val="FF7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defTabSz="914400" fontAlgn="base">
                <a:spcBef>
                  <a:spcPct val="0"/>
                </a:spcBef>
                <a:spcAft>
                  <a:spcPct val="0"/>
                </a:spcAft>
              </a:pPr>
              <a:endParaRPr lang="en-US" sz="3200">
                <a:solidFill>
                  <a:srgbClr val="000000"/>
                </a:solidFill>
                <a:latin typeface="Gill Sans"/>
                <a:sym typeface="Gill Sans"/>
              </a:endParaRPr>
            </a:p>
          </p:txBody>
        </p:sp>
      </p:grpSp>
    </p:spTree>
    <p:extLst>
      <p:ext uri="{BB962C8B-B14F-4D97-AF65-F5344CB8AC3E}">
        <p14:creationId xmlns:p14="http://schemas.microsoft.com/office/powerpoint/2010/main" val="1511440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12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1"/>
          <p:cNvSpPr>
            <a:spLocks noGrp="1" noChangeArrowheads="1"/>
          </p:cNvSpPr>
          <p:nvPr>
            <p:ph type="title"/>
          </p:nvPr>
        </p:nvSpPr>
        <p:spPr/>
        <p:txBody>
          <a:bodyPr/>
          <a:lstStyle/>
          <a:p>
            <a:pPr eaLnBrk="1" hangingPunct="1">
              <a:defRPr/>
            </a:pPr>
            <a:r>
              <a:rPr lang="en-US" sz="4500" dirty="0">
                <a:sym typeface="Arial Bold" charset="0"/>
              </a:rPr>
              <a:t>You can download cookbooks directly from the site...</a:t>
            </a:r>
          </a:p>
        </p:txBody>
      </p:sp>
      <p:sp>
        <p:nvSpPr>
          <p:cNvPr id="425987" name="Rectangle 2"/>
          <p:cNvSpPr>
            <a:spLocks noGrp="1" noChangeArrowheads="1"/>
          </p:cNvSpPr>
          <p:nvPr>
            <p:ph type="body" idx="1"/>
          </p:nvPr>
        </p:nvSpPr>
        <p:spPr/>
        <p:txBody>
          <a:bodyPr/>
          <a:lstStyle/>
          <a:p>
            <a:pPr eaLnBrk="1" hangingPunct="1"/>
            <a:r>
              <a:rPr lang="en-US" altLang="en-US" sz="4500" dirty="0" smtClean="0"/>
              <a:t>You can download cookbooks directly from the community site, but:</a:t>
            </a:r>
          </a:p>
          <a:p>
            <a:pPr lvl="1" eaLnBrk="1" hangingPunct="1">
              <a:spcBef>
                <a:spcPts val="1138"/>
              </a:spcBef>
            </a:pPr>
            <a:r>
              <a:rPr lang="en-US" altLang="en-US" sz="4500" dirty="0" smtClean="0"/>
              <a:t>It doesn't put them in your Chef Repository</a:t>
            </a:r>
          </a:p>
          <a:p>
            <a:pPr lvl="1" eaLnBrk="1" hangingPunct="1">
              <a:spcBef>
                <a:spcPts val="1138"/>
              </a:spcBef>
            </a:pPr>
            <a:r>
              <a:rPr lang="en-US" altLang="en-US" sz="4500" dirty="0" smtClean="0"/>
              <a:t>It isn't fast if you know what you're looking for (click, click...)</a:t>
            </a:r>
          </a:p>
          <a:p>
            <a:pPr lvl="1" eaLnBrk="1" hangingPunct="1">
              <a:spcBef>
                <a:spcPts val="1138"/>
              </a:spcBef>
            </a:pPr>
            <a:r>
              <a:rPr lang="en-US" altLang="en-US" sz="4500" dirty="0" smtClean="0"/>
              <a:t>It isn't necessarily fast if you </a:t>
            </a:r>
            <a:r>
              <a:rPr lang="en-US" altLang="en-US" sz="4500" b="1" dirty="0" smtClean="0">
                <a:latin typeface="Arial Bold" pitchFamily="34" charset="0"/>
                <a:cs typeface="Arial Bold" pitchFamily="34" charset="0"/>
                <a:sym typeface="Arial Bold" pitchFamily="34" charset="0"/>
              </a:rPr>
              <a:t>don't</a:t>
            </a:r>
            <a:r>
              <a:rPr lang="en-US" altLang="en-US" sz="4500" b="1" dirty="0" smtClean="0"/>
              <a:t> know </a:t>
            </a:r>
            <a:r>
              <a:rPr lang="en-US" altLang="en-US" sz="4500" dirty="0" smtClean="0"/>
              <a:t>what you're looking for.</a:t>
            </a:r>
          </a:p>
          <a:p>
            <a:pPr lvl="1" eaLnBrk="1" hangingPunct="1">
              <a:spcBef>
                <a:spcPts val="1138"/>
              </a:spcBef>
            </a:pPr>
            <a:r>
              <a:rPr lang="en-US" altLang="en-US" sz="4500" dirty="0" smtClean="0"/>
              <a:t>You're already using knife for managing cookbooks and other things in your Chef Repository.</a:t>
            </a:r>
          </a:p>
        </p:txBody>
      </p:sp>
    </p:spTree>
    <p:extLst>
      <p:ext uri="{BB962C8B-B14F-4D97-AF65-F5344CB8AC3E}">
        <p14:creationId xmlns:p14="http://schemas.microsoft.com/office/powerpoint/2010/main" val="3767645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1"/>
          <p:cNvSpPr>
            <a:spLocks noGrp="1" noChangeArrowheads="1"/>
          </p:cNvSpPr>
          <p:nvPr>
            <p:ph type="title"/>
          </p:nvPr>
        </p:nvSpPr>
        <p:spPr/>
        <p:txBody>
          <a:bodyPr/>
          <a:lstStyle/>
          <a:p>
            <a:pPr eaLnBrk="1" hangingPunct="1">
              <a:defRPr/>
            </a:pPr>
            <a:r>
              <a:rPr lang="en-US" sz="6000">
                <a:sym typeface="Arial Bold" charset="0"/>
              </a:rPr>
              <a:t>Introducing Knife Cookbook Site plugin</a:t>
            </a:r>
          </a:p>
        </p:txBody>
      </p:sp>
      <p:sp>
        <p:nvSpPr>
          <p:cNvPr id="427011" name="Rectangle 2"/>
          <p:cNvSpPr>
            <a:spLocks noGrp="1" noChangeArrowheads="1"/>
          </p:cNvSpPr>
          <p:nvPr>
            <p:ph type="body" idx="1"/>
          </p:nvPr>
        </p:nvSpPr>
        <p:spPr/>
        <p:txBody>
          <a:bodyPr/>
          <a:lstStyle/>
          <a:p>
            <a:pPr eaLnBrk="1" hangingPunct="1"/>
            <a:r>
              <a:rPr lang="en-US" altLang="en-US" smtClean="0"/>
              <a:t>Knife includes a "cookbook site" plugin with some sub-commands:</a:t>
            </a:r>
          </a:p>
          <a:p>
            <a:pPr lvl="1" eaLnBrk="1" hangingPunct="1"/>
            <a:r>
              <a:rPr lang="en-US" altLang="en-US" smtClean="0"/>
              <a:t>search</a:t>
            </a:r>
          </a:p>
          <a:p>
            <a:pPr lvl="1" eaLnBrk="1" hangingPunct="1"/>
            <a:r>
              <a:rPr lang="en-US" altLang="en-US" smtClean="0"/>
              <a:t>show</a:t>
            </a:r>
          </a:p>
          <a:p>
            <a:pPr lvl="1" eaLnBrk="1" hangingPunct="1"/>
            <a:r>
              <a:rPr lang="en-US" altLang="en-US" smtClean="0"/>
              <a:t>download</a:t>
            </a:r>
          </a:p>
          <a:p>
            <a:pPr lvl="1" eaLnBrk="1" hangingPunct="1"/>
            <a:r>
              <a:rPr lang="en-US" altLang="en-US" smtClean="0"/>
              <a:t>... and more!</a:t>
            </a:r>
          </a:p>
        </p:txBody>
      </p:sp>
    </p:spTree>
    <p:extLst>
      <p:ext uri="{BB962C8B-B14F-4D97-AF65-F5344CB8AC3E}">
        <p14:creationId xmlns:p14="http://schemas.microsoft.com/office/powerpoint/2010/main" val="3066646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61" name="Rectangle 1"/>
          <p:cNvSpPr>
            <a:spLocks noGrp="1" noChangeArrowheads="1"/>
          </p:cNvSpPr>
          <p:nvPr>
            <p:ph type="title"/>
          </p:nvPr>
        </p:nvSpPr>
        <p:spPr>
          <a:xfrm>
            <a:off x="901821" y="3505200"/>
            <a:ext cx="15196092" cy="3525925"/>
          </a:xfrm>
        </p:spPr>
        <p:txBody>
          <a:bodyPr/>
          <a:lstStyle/>
          <a:p>
            <a:pPr eaLnBrk="1" hangingPunct="1">
              <a:defRPr/>
            </a:pPr>
            <a:r>
              <a:rPr lang="en-US" dirty="0">
                <a:sym typeface="Arial Bold" charset="0"/>
              </a:rPr>
              <a:t>Download and use chef-client cookbook</a:t>
            </a:r>
          </a:p>
        </p:txBody>
      </p:sp>
    </p:spTree>
    <p:extLst>
      <p:ext uri="{BB962C8B-B14F-4D97-AF65-F5344CB8AC3E}">
        <p14:creationId xmlns:p14="http://schemas.microsoft.com/office/powerpoint/2010/main" val="3272908972"/>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1"/>
          <p:cNvSpPr>
            <a:spLocks/>
          </p:cNvSpPr>
          <p:nvPr/>
        </p:nvSpPr>
        <p:spPr bwMode="auto">
          <a:xfrm>
            <a:off x="812879" y="1873250"/>
            <a:ext cx="14657232" cy="11811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search chef-client</a:t>
            </a:r>
          </a:p>
        </p:txBody>
      </p:sp>
      <p:sp>
        <p:nvSpPr>
          <p:cNvPr id="656386" name="Rectangle 2"/>
          <p:cNvSpPr>
            <a:spLocks noGrp="1" noChangeArrowheads="1"/>
          </p:cNvSpPr>
          <p:nvPr>
            <p:ph type="title"/>
          </p:nvPr>
        </p:nvSpPr>
        <p:spPr/>
        <p:txBody>
          <a:bodyPr/>
          <a:lstStyle/>
          <a:p>
            <a:pPr eaLnBrk="1" hangingPunct="1">
              <a:defRPr/>
            </a:pPr>
            <a:r>
              <a:rPr lang="en-US" sz="4800" dirty="0">
                <a:sym typeface="Arial Bold" charset="0"/>
              </a:rPr>
              <a:t>Exercise: Use knife to search the community site</a:t>
            </a:r>
          </a:p>
        </p:txBody>
      </p:sp>
      <p:sp>
        <p:nvSpPr>
          <p:cNvPr id="429060" name="Rectangle 3"/>
          <p:cNvSpPr>
            <a:spLocks noGrp="1" noChangeArrowheads="1"/>
          </p:cNvSpPr>
          <p:nvPr>
            <p:ph type="body" idx="1"/>
          </p:nvPr>
        </p:nvSpPr>
        <p:spPr>
          <a:xfrm>
            <a:off x="800178" y="3276600"/>
            <a:ext cx="14657232" cy="5334000"/>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000" kern="1200" dirty="0">
                <a:solidFill>
                  <a:srgbClr val="FFFFFF"/>
                </a:solidFill>
                <a:latin typeface="Courier"/>
                <a:ea typeface="Courier"/>
                <a:cs typeface="Courier"/>
              </a:rPr>
              <a:t>chef:</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Installs and configures Chef for chef-client and chef-server</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chef-client: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t>
            </a:r>
            <a:r>
              <a:rPr lang="en-US" altLang="en-US" sz="2000" kern="1200" dirty="0" err="1">
                <a:solidFill>
                  <a:srgbClr val="FFFFFF"/>
                </a:solidFill>
                <a:latin typeface="Courier"/>
                <a:ea typeface="Courier"/>
                <a:cs typeface="Courier"/>
              </a:rPr>
              <a:t>client.rb</a:t>
            </a:r>
            <a:r>
              <a:rPr lang="en-US" altLang="en-US" sz="2000" kern="1200" dirty="0">
                <a:solidFill>
                  <a:srgbClr val="FFFFFF"/>
                </a:solidFill>
                <a:latin typeface="Courier"/>
                <a:ea typeface="Courier"/>
                <a:cs typeface="Courier"/>
              </a:rPr>
              <a:t> configuration and chef-client service</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chef</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p>
          <a:p>
            <a:pPr marL="0" indent="0">
              <a:spcBef>
                <a:spcPct val="0"/>
              </a:spcBef>
              <a:buNone/>
            </a:pPr>
            <a:r>
              <a:rPr lang="en-US" altLang="en-US" sz="2000" kern="1200" dirty="0">
                <a:solidFill>
                  <a:srgbClr val="FFFFFF"/>
                </a:solidFill>
                <a:latin typeface="Courier"/>
                <a:ea typeface="Courier"/>
                <a:cs typeface="Courier"/>
              </a:rPr>
              <a:t>chef-client-</a:t>
            </a:r>
            <a:r>
              <a:rPr lang="en-US" altLang="en-US" sz="2000" kern="1200" dirty="0" err="1">
                <a:solidFill>
                  <a:srgbClr val="FFFFFF"/>
                </a:solidFill>
                <a:latin typeface="Courier"/>
                <a:ea typeface="Courier"/>
                <a:cs typeface="Courier"/>
              </a:rPr>
              <a:t>cron</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cookbook:             http://</a:t>
            </a:r>
            <a:r>
              <a:rPr lang="en-US" altLang="en-US" sz="2000" kern="1200" dirty="0" err="1">
                <a:solidFill>
                  <a:srgbClr val="FFFFFF"/>
                </a:solidFill>
                <a:latin typeface="Courier"/>
                <a:ea typeface="Courier"/>
                <a:cs typeface="Courier"/>
              </a:rPr>
              <a:t>cookbooks.opscode.com</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api</a:t>
            </a:r>
            <a:r>
              <a:rPr lang="en-US" altLang="en-US" sz="2000" kern="1200" dirty="0">
                <a:solidFill>
                  <a:srgbClr val="FFFFFF"/>
                </a:solidFill>
                <a:latin typeface="Courier"/>
                <a:ea typeface="Courier"/>
                <a:cs typeface="Courier"/>
              </a:rPr>
              <a:t>/v1/cookbooks/chef-client-</a:t>
            </a:r>
            <a:r>
              <a:rPr lang="en-US" altLang="en-US" sz="2000" kern="1200" dirty="0" err="1">
                <a:solidFill>
                  <a:srgbClr val="FFFFFF"/>
                </a:solidFill>
                <a:latin typeface="Courier"/>
                <a:ea typeface="Courier"/>
                <a:cs typeface="Courier"/>
              </a:rPr>
              <a:t>cron</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cookbook_description</a:t>
            </a:r>
            <a:r>
              <a:rPr lang="en-US" altLang="en-US" sz="2000" kern="1200" dirty="0">
                <a:solidFill>
                  <a:srgbClr val="FFFFFF"/>
                </a:solidFill>
                <a:latin typeface="Courier"/>
                <a:ea typeface="Courier"/>
                <a:cs typeface="Courier"/>
              </a:rPr>
              <a:t>: Manages aspects of only chef-client</a:t>
            </a: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cookbook_maintainer</a:t>
            </a: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bryanwb</a:t>
            </a:r>
            <a:endParaRPr lang="en-US" altLang="en-US" sz="2000" kern="1200" dirty="0">
              <a:solidFill>
                <a:srgbClr val="FFFFFF"/>
              </a:solidFill>
              <a:latin typeface="Courier"/>
              <a:ea typeface="Courier"/>
              <a:cs typeface="Courier"/>
            </a:endParaRPr>
          </a:p>
          <a:p>
            <a:pPr marL="0" indent="0">
              <a:spcBef>
                <a:spcPct val="0"/>
              </a:spcBef>
              <a:buNone/>
            </a:pPr>
            <a:r>
              <a:rPr lang="en-US" altLang="en-US" sz="2000" kern="1200" dirty="0">
                <a:solidFill>
                  <a:srgbClr val="FFFFFF"/>
                </a:solidFill>
                <a:latin typeface="Courier"/>
                <a:ea typeface="Courier"/>
                <a:cs typeface="Courier"/>
              </a:rPr>
              <a:t>  </a:t>
            </a:r>
            <a:r>
              <a:rPr lang="en-US" altLang="en-US" sz="2000" kern="1200" dirty="0" err="1">
                <a:solidFill>
                  <a:srgbClr val="FFFFFF"/>
                </a:solidFill>
                <a:latin typeface="Courier"/>
                <a:ea typeface="Courier"/>
                <a:cs typeface="Courier"/>
              </a:rPr>
              <a:t>cookbook_name</a:t>
            </a:r>
            <a:r>
              <a:rPr lang="en-US" altLang="en-US" sz="2000" kern="1200" dirty="0">
                <a:solidFill>
                  <a:srgbClr val="FFFFFF"/>
                </a:solidFill>
                <a:latin typeface="Courier"/>
                <a:ea typeface="Courier"/>
                <a:cs typeface="Courier"/>
              </a:rPr>
              <a:t>:        chef-client-</a:t>
            </a:r>
            <a:r>
              <a:rPr lang="en-US" altLang="en-US" sz="2000" kern="1200" dirty="0" err="1" smtClean="0">
                <a:solidFill>
                  <a:srgbClr val="FFFFFF"/>
                </a:solidFill>
                <a:latin typeface="Courier"/>
                <a:ea typeface="Courier"/>
                <a:cs typeface="Courier"/>
              </a:rPr>
              <a:t>cron</a:t>
            </a:r>
            <a:endParaRPr lang="en-US" altLang="en-US" sz="2000" kern="1200" dirty="0" smtClean="0">
              <a:solidFill>
                <a:srgbClr val="FFFFFF"/>
              </a:solidFill>
              <a:latin typeface="Courier"/>
              <a:ea typeface="Courier"/>
              <a:cs typeface="Courier"/>
            </a:endParaRPr>
          </a:p>
          <a:p>
            <a:pPr marL="0" indent="0">
              <a:spcBef>
                <a:spcPct val="0"/>
              </a:spcBef>
              <a:buNone/>
            </a:pPr>
            <a:r>
              <a:rPr lang="en-US" altLang="en-US" sz="2000" kern="1200" dirty="0" smtClean="0">
                <a:solidFill>
                  <a:srgbClr val="FFFFFF"/>
                </a:solidFill>
                <a:latin typeface="Courier"/>
                <a:ea typeface="Courier"/>
                <a:cs typeface="Courier"/>
              </a:rPr>
              <a:t>chef</a:t>
            </a:r>
            <a:r>
              <a:rPr lang="en-US" altLang="en-US" sz="2000" kern="1200" dirty="0">
                <a:solidFill>
                  <a:srgbClr val="FFFFFF"/>
                </a:solidFill>
                <a:latin typeface="Courier"/>
                <a:ea typeface="Courier"/>
                <a:cs typeface="Courier"/>
              </a:rPr>
              <a:t>-</a:t>
            </a:r>
            <a:r>
              <a:rPr lang="en-US" altLang="en-US" sz="2000" kern="1200" dirty="0" err="1">
                <a:solidFill>
                  <a:srgbClr val="FFFFFF"/>
                </a:solidFill>
                <a:latin typeface="Courier"/>
                <a:ea typeface="Courier"/>
                <a:cs typeface="Courier"/>
              </a:rPr>
              <a:t>client_syslog</a:t>
            </a:r>
            <a:r>
              <a:rPr lang="en-US" altLang="en-US" sz="2000" kern="1200" dirty="0">
                <a:solidFill>
                  <a:srgbClr val="FFFFFF"/>
                </a:solidFill>
                <a:latin typeface="Courier"/>
                <a:ea typeface="Courier"/>
                <a:cs typeface="Courier"/>
              </a:rPr>
              <a:t>:</a:t>
            </a:r>
          </a:p>
          <a:p>
            <a:pPr marL="0" indent="0">
              <a:spcBef>
                <a:spcPct val="0"/>
              </a:spcBef>
              <a:buNone/>
            </a:pPr>
            <a:r>
              <a:rPr lang="en-US" altLang="en-US" sz="2000" kern="1200" dirty="0">
                <a:solidFill>
                  <a:srgbClr val="FFFFFF"/>
                </a:solidFill>
                <a:latin typeface="Courier"/>
                <a:ea typeface="Courier"/>
                <a:cs typeface="Courier"/>
              </a:rPr>
              <a:t>  ……</a:t>
            </a:r>
          </a:p>
        </p:txBody>
      </p:sp>
    </p:spTree>
    <p:extLst>
      <p:ext uri="{BB962C8B-B14F-4D97-AF65-F5344CB8AC3E}">
        <p14:creationId xmlns:p14="http://schemas.microsoft.com/office/powerpoint/2010/main" val="42072213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6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385" grpId="0" animBg="1" autoUpdateAnimBg="0"/>
    </p:bld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site show chef-client</a:t>
            </a:r>
          </a:p>
        </p:txBody>
      </p:sp>
      <p:sp>
        <p:nvSpPr>
          <p:cNvPr id="658434" name="Rectangle 2"/>
          <p:cNvSpPr>
            <a:spLocks noGrp="1" noChangeArrowheads="1"/>
          </p:cNvSpPr>
          <p:nvPr>
            <p:ph type="title"/>
          </p:nvPr>
        </p:nvSpPr>
        <p:spPr/>
        <p:txBody>
          <a:bodyPr/>
          <a:lstStyle/>
          <a:p>
            <a:pPr eaLnBrk="1" hangingPunct="1">
              <a:defRPr/>
            </a:pPr>
            <a:r>
              <a:rPr lang="en-US" sz="4000" dirty="0">
                <a:sym typeface="Arial Bold" charset="0"/>
              </a:rPr>
              <a:t>Exercise: Use knife to show the chef-client cookbook on the community site</a:t>
            </a:r>
          </a:p>
        </p:txBody>
      </p:sp>
      <p:sp>
        <p:nvSpPr>
          <p:cNvPr id="430084" name="Rectangle 3"/>
          <p:cNvSpPr>
            <a:spLocks noGrp="1" noChangeArrowheads="1"/>
          </p:cNvSpPr>
          <p:nvPr>
            <p:ph type="body" idx="1"/>
          </p:nvPr>
        </p:nvSpPr>
        <p:spPr>
          <a:xfrm>
            <a:off x="800273" y="3276599"/>
            <a:ext cx="14657233" cy="5543271"/>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2200" kern="1200" dirty="0">
                <a:solidFill>
                  <a:srgbClr val="FFFFFF"/>
                </a:solidFill>
                <a:latin typeface="Courier"/>
                <a:ea typeface="Courier"/>
                <a:cs typeface="Courier"/>
              </a:rPr>
              <a:t>category:           Other</a:t>
            </a:r>
          </a:p>
          <a:p>
            <a:pPr marL="0" indent="0">
              <a:spcBef>
                <a:spcPct val="0"/>
              </a:spcBef>
              <a:buNone/>
            </a:pPr>
            <a:r>
              <a:rPr lang="en-US" altLang="en-US" sz="2200" kern="1200" dirty="0" err="1">
                <a:solidFill>
                  <a:srgbClr val="FFFFFF"/>
                </a:solidFill>
                <a:latin typeface="Courier"/>
                <a:ea typeface="Courier"/>
                <a:cs typeface="Courier"/>
              </a:rPr>
              <a:t>created_at</a:t>
            </a:r>
            <a:r>
              <a:rPr lang="en-US" altLang="en-US" sz="2200" kern="1200" dirty="0">
                <a:solidFill>
                  <a:srgbClr val="FFFFFF"/>
                </a:solidFill>
                <a:latin typeface="Courier"/>
                <a:ea typeface="Courier"/>
                <a:cs typeface="Courier"/>
              </a:rPr>
              <a:t>:         2010-12-16T23:00:45.000Z</a:t>
            </a:r>
          </a:p>
          <a:p>
            <a:pPr marL="0" indent="0">
              <a:spcBef>
                <a:spcPct val="0"/>
              </a:spcBef>
              <a:buNone/>
            </a:pPr>
            <a:r>
              <a:rPr lang="en-US" altLang="en-US" sz="2200" kern="1200" dirty="0">
                <a:solidFill>
                  <a:srgbClr val="FFFFFF"/>
                </a:solidFill>
                <a:latin typeface="Courier"/>
                <a:ea typeface="Courier"/>
                <a:cs typeface="Courier"/>
              </a:rPr>
              <a:t>deprecated:         false</a:t>
            </a:r>
          </a:p>
          <a:p>
            <a:pPr marL="0" indent="0">
              <a:spcBef>
                <a:spcPct val="0"/>
              </a:spcBef>
              <a:buNone/>
            </a:pPr>
            <a:r>
              <a:rPr lang="en-US" altLang="en-US" sz="2200" kern="1200" dirty="0">
                <a:solidFill>
                  <a:srgbClr val="FFFFFF"/>
                </a:solidFill>
                <a:latin typeface="Courier"/>
                <a:ea typeface="Courier"/>
                <a:cs typeface="Courier"/>
              </a:rPr>
              <a:t>description:        Manages </a:t>
            </a:r>
            <a:r>
              <a:rPr lang="en-US" altLang="en-US" sz="2200" kern="1200" dirty="0" err="1">
                <a:solidFill>
                  <a:srgbClr val="FFFFFF"/>
                </a:solidFill>
                <a:latin typeface="Courier"/>
                <a:ea typeface="Courier"/>
                <a:cs typeface="Courier"/>
              </a:rPr>
              <a:t>client.rb</a:t>
            </a:r>
            <a:r>
              <a:rPr lang="en-US" altLang="en-US" sz="2200" kern="1200" dirty="0">
                <a:solidFill>
                  <a:srgbClr val="FFFFFF"/>
                </a:solidFill>
                <a:latin typeface="Courier"/>
                <a:ea typeface="Courier"/>
                <a:cs typeface="Courier"/>
              </a:rPr>
              <a:t> configuration and chef-client service</a:t>
            </a:r>
          </a:p>
          <a:p>
            <a:pPr marL="0" indent="0">
              <a:spcBef>
                <a:spcPct val="0"/>
              </a:spcBef>
              <a:buNone/>
            </a:pPr>
            <a:r>
              <a:rPr lang="en-US" altLang="en-US" sz="2200" kern="1200" dirty="0" err="1">
                <a:solidFill>
                  <a:srgbClr val="FFFFFF"/>
                </a:solidFill>
                <a:latin typeface="Courier"/>
                <a:ea typeface="Courier"/>
                <a:cs typeface="Courier"/>
              </a:rPr>
              <a:t>external_url</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github.com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opscode</a:t>
            </a:r>
            <a:r>
              <a:rPr lang="en-US" altLang="en-US" sz="2200" kern="1200" dirty="0">
                <a:solidFill>
                  <a:srgbClr val="FFFFFF"/>
                </a:solidFill>
                <a:latin typeface="Courier"/>
                <a:ea typeface="Courier"/>
                <a:cs typeface="Courier"/>
              </a:rPr>
              <a:t>-cookbooks/chef-client</a:t>
            </a:r>
          </a:p>
          <a:p>
            <a:pPr marL="0" indent="0">
              <a:spcBef>
                <a:spcPct val="0"/>
              </a:spcBef>
              <a:buNone/>
            </a:pPr>
            <a:r>
              <a:rPr lang="en-US" altLang="en-US" sz="2200" kern="1200" dirty="0" err="1">
                <a:solidFill>
                  <a:srgbClr val="FFFFFF"/>
                </a:solidFill>
                <a:latin typeface="Courier"/>
                <a:ea typeface="Courier"/>
                <a:cs typeface="Courier"/>
              </a:rPr>
              <a:t>foodcritic_failure</a:t>
            </a:r>
            <a:r>
              <a:rPr lang="en-US" altLang="en-US" sz="2200" kern="1200" dirty="0">
                <a:solidFill>
                  <a:srgbClr val="FFFFFF"/>
                </a:solidFill>
                <a:latin typeface="Courier"/>
                <a:ea typeface="Courier"/>
                <a:cs typeface="Courier"/>
              </a:rPr>
              <a:t>: true</a:t>
            </a:r>
          </a:p>
          <a:p>
            <a:pPr marL="0" indent="0">
              <a:spcBef>
                <a:spcPct val="0"/>
              </a:spcBef>
              <a:buNone/>
            </a:pPr>
            <a:r>
              <a:rPr lang="en-US" altLang="en-US" sz="2200" kern="1200" dirty="0" err="1">
                <a:solidFill>
                  <a:srgbClr val="FFFFFF"/>
                </a:solidFill>
                <a:latin typeface="Courier"/>
                <a:ea typeface="Courier"/>
                <a:cs typeface="Courier"/>
              </a:rPr>
              <a:t>latest_version</a:t>
            </a:r>
            <a:r>
              <a:rPr lang="en-US" altLang="en-US" sz="2200" kern="1200" dirty="0">
                <a:solidFill>
                  <a:srgbClr val="FFFFFF"/>
                </a:solidFill>
                <a:latin typeface="Courier"/>
                <a:ea typeface="Courier"/>
                <a:cs typeface="Courier"/>
              </a:rPr>
              <a:t>:     http://</a:t>
            </a:r>
            <a:r>
              <a:rPr lang="en-US" altLang="en-US" sz="2200" kern="1200" dirty="0" err="1">
                <a:solidFill>
                  <a:srgbClr val="FFFFFF"/>
                </a:solidFill>
                <a:latin typeface="Courier"/>
                <a:ea typeface="Courier"/>
                <a:cs typeface="Courier"/>
              </a:rPr>
              <a:t>cookbooks.opscode.com</a:t>
            </a:r>
            <a:r>
              <a:rPr lang="en-US" altLang="en-US" sz="2200" kern="1200" dirty="0">
                <a:solidFill>
                  <a:srgbClr val="FFFFFF"/>
                </a:solidFill>
                <a:latin typeface="Courier"/>
                <a:ea typeface="Courier"/>
                <a:cs typeface="Courier"/>
              </a:rPr>
              <a:t>/</a:t>
            </a:r>
            <a:r>
              <a:rPr lang="en-US" altLang="en-US" sz="2200" kern="1200" dirty="0" err="1">
                <a:solidFill>
                  <a:srgbClr val="FFFFFF"/>
                </a:solidFill>
                <a:latin typeface="Courier"/>
                <a:ea typeface="Courier"/>
                <a:cs typeface="Courier"/>
              </a:rPr>
              <a:t>api</a:t>
            </a:r>
            <a:r>
              <a:rPr lang="en-US" altLang="en-US" sz="2200" kern="1200" dirty="0">
                <a:solidFill>
                  <a:srgbClr val="FFFFFF"/>
                </a:solidFill>
                <a:latin typeface="Courier"/>
                <a:ea typeface="Courier"/>
                <a:cs typeface="Courier"/>
              </a:rPr>
              <a:t>/v1/cookbooks/chef-client/versions/3.8.0</a:t>
            </a:r>
          </a:p>
          <a:p>
            <a:pPr marL="0" indent="0">
              <a:spcBef>
                <a:spcPct val="0"/>
              </a:spcBef>
              <a:buNone/>
            </a:pPr>
            <a:r>
              <a:rPr lang="en-US" altLang="en-US" sz="2200" kern="1200" dirty="0">
                <a:solidFill>
                  <a:srgbClr val="FFFFFF"/>
                </a:solidFill>
                <a:latin typeface="Courier"/>
                <a:ea typeface="Courier"/>
                <a:cs typeface="Courier"/>
              </a:rPr>
              <a:t>maintainer:         chef</a:t>
            </a:r>
          </a:p>
          <a:p>
            <a:pPr marL="0" indent="0">
              <a:spcBef>
                <a:spcPct val="0"/>
              </a:spcBef>
              <a:buNone/>
            </a:pPr>
            <a:r>
              <a:rPr lang="en-US" altLang="en-US" sz="2200" kern="1200" dirty="0">
                <a:solidFill>
                  <a:srgbClr val="FFFFFF"/>
                </a:solidFill>
                <a:latin typeface="Courier"/>
                <a:ea typeface="Courier"/>
                <a:cs typeface="Courier"/>
              </a:rPr>
              <a:t>metrics:</a:t>
            </a:r>
          </a:p>
          <a:p>
            <a:pPr marL="0" indent="0">
              <a:spcBef>
                <a:spcPct val="0"/>
              </a:spcBef>
              <a:buNone/>
            </a:pPr>
            <a:r>
              <a:rPr lang="en-US" altLang="en-US" sz="2200" kern="1200" dirty="0">
                <a:solidFill>
                  <a:srgbClr val="FFFFFF"/>
                </a:solidFill>
                <a:latin typeface="Courier"/>
                <a:ea typeface="Courier"/>
                <a:cs typeface="Courier"/>
              </a:rPr>
              <a:t>  downloads:</a:t>
            </a:r>
          </a:p>
          <a:p>
            <a:pPr marL="0" indent="0">
              <a:spcBef>
                <a:spcPct val="0"/>
              </a:spcBef>
              <a:buNone/>
            </a:pPr>
            <a:r>
              <a:rPr lang="en-US" altLang="en-US" sz="2200" kern="1200" dirty="0">
                <a:solidFill>
                  <a:srgbClr val="FFFFFF"/>
                </a:solidFill>
                <a:latin typeface="Courier"/>
                <a:ea typeface="Courier"/>
                <a:cs typeface="Courier"/>
              </a:rPr>
              <a:t>    total:    </a:t>
            </a:r>
            <a:r>
              <a:rPr lang="en-US" altLang="en-US" sz="2200" kern="1200" dirty="0" smtClean="0">
                <a:solidFill>
                  <a:srgbClr val="FFFFFF"/>
                </a:solidFill>
                <a:latin typeface="Courier"/>
                <a:ea typeface="Courier"/>
                <a:cs typeface="Courier"/>
              </a:rPr>
              <a:t>13669933</a:t>
            </a:r>
          </a:p>
          <a:p>
            <a:pPr marL="0" indent="0">
              <a:spcBef>
                <a:spcPct val="0"/>
              </a:spcBef>
              <a:buNone/>
            </a:pPr>
            <a:r>
              <a:rPr lang="en-US" altLang="en-US" sz="2200" kern="1200" dirty="0">
                <a:solidFill>
                  <a:srgbClr val="FFFFFF"/>
                </a:solidFill>
                <a:latin typeface="Courier"/>
                <a:ea typeface="Courier"/>
                <a:cs typeface="Courier"/>
              </a:rPr>
              <a:t> versions:</a:t>
            </a:r>
          </a:p>
          <a:p>
            <a:pPr marL="0" indent="0">
              <a:spcBef>
                <a:spcPct val="0"/>
              </a:spcBef>
              <a:buNone/>
            </a:pPr>
            <a:r>
              <a:rPr lang="en-US" altLang="en-US" sz="2200" kern="1200" dirty="0">
                <a:solidFill>
                  <a:srgbClr val="FFFFFF"/>
                </a:solidFill>
                <a:latin typeface="Courier"/>
                <a:ea typeface="Courier"/>
                <a:cs typeface="Courier"/>
              </a:rPr>
              <a:t>      0.99.0: 322126</a:t>
            </a:r>
          </a:p>
          <a:p>
            <a:pPr marL="0" indent="0">
              <a:spcBef>
                <a:spcPct val="0"/>
              </a:spcBef>
              <a:buNone/>
            </a:pPr>
            <a:r>
              <a:rPr lang="en-US" altLang="en-US" sz="2200" kern="1200" dirty="0">
                <a:solidFill>
                  <a:srgbClr val="FFFFFF"/>
                </a:solidFill>
                <a:latin typeface="Courier"/>
                <a:ea typeface="Courier"/>
                <a:cs typeface="Courier"/>
              </a:rPr>
              <a:t>      0.99.1: 322137</a:t>
            </a:r>
          </a:p>
          <a:p>
            <a:pPr marL="0" indent="0">
              <a:spcBef>
                <a:spcPct val="0"/>
              </a:spcBef>
              <a:buNone/>
            </a:pPr>
            <a:r>
              <a:rPr lang="en-US" altLang="en-US" sz="2200" kern="1200" dirty="0">
                <a:solidFill>
                  <a:srgbClr val="FFFFFF"/>
                </a:solidFill>
                <a:latin typeface="Courier"/>
                <a:ea typeface="Courier"/>
                <a:cs typeface="Courier"/>
              </a:rPr>
              <a:t>      0.99.2: </a:t>
            </a:r>
            <a:r>
              <a:rPr lang="en-US" altLang="en-US" sz="2200" kern="1200" dirty="0" smtClean="0">
                <a:solidFill>
                  <a:srgbClr val="FFFFFF"/>
                </a:solidFill>
                <a:latin typeface="Courier"/>
                <a:ea typeface="Courier"/>
                <a:cs typeface="Courier"/>
              </a:rPr>
              <a:t>322156</a:t>
            </a:r>
            <a:endParaRPr lang="en-US" altLang="en-US" sz="22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585497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8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33" grpId="0" animBg="1" autoUpdateAnimBg="0"/>
    </p:bld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1"/>
          <p:cNvSpPr>
            <a:spLocks/>
          </p:cNvSpPr>
          <p:nvPr/>
        </p:nvSpPr>
        <p:spPr bwMode="auto">
          <a:xfrm>
            <a:off x="812879" y="1885950"/>
            <a:ext cx="14657232" cy="1155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chef-client</a:t>
            </a:r>
          </a:p>
        </p:txBody>
      </p:sp>
      <p:sp>
        <p:nvSpPr>
          <p:cNvPr id="659458" name="Rectangle 2"/>
          <p:cNvSpPr>
            <a:spLocks noGrp="1" noChangeArrowheads="1"/>
          </p:cNvSpPr>
          <p:nvPr>
            <p:ph type="title"/>
          </p:nvPr>
        </p:nvSpPr>
        <p:spPr/>
        <p:txBody>
          <a:bodyPr/>
          <a:lstStyle/>
          <a:p>
            <a:pPr eaLnBrk="1" hangingPunct="1">
              <a:defRPr/>
            </a:pPr>
            <a:r>
              <a:rPr lang="en-US" sz="5200">
                <a:sym typeface="Arial Bold" charset="0"/>
              </a:rPr>
              <a:t>Exercise: Download the chef-client cookbook</a:t>
            </a:r>
          </a:p>
        </p:txBody>
      </p:sp>
      <p:sp>
        <p:nvSpPr>
          <p:cNvPr id="431108" name="Rectangle 3"/>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3600" kern="1200" dirty="0">
                <a:solidFill>
                  <a:srgbClr val="FFFFFF"/>
                </a:solidFill>
                <a:latin typeface="Courier"/>
                <a:ea typeface="Courier"/>
                <a:cs typeface="Courier"/>
              </a:rPr>
              <a:t>Downloading chef-client from the cookbooks site at version 3.8.0 to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p>
          <a:p>
            <a:pPr marL="0" indent="0">
              <a:spcBef>
                <a:spcPct val="0"/>
              </a:spcBef>
              <a:buNone/>
            </a:pPr>
            <a:endParaRPr lang="en-US" altLang="en-US" sz="3600" kern="1200" dirty="0">
              <a:solidFill>
                <a:srgbClr val="FFFFFF"/>
              </a:solidFill>
              <a:latin typeface="Courier"/>
              <a:ea typeface="Courier"/>
              <a:cs typeface="Courier"/>
            </a:endParaRPr>
          </a:p>
          <a:p>
            <a:pPr marL="0" indent="0">
              <a:spcBef>
                <a:spcPct val="0"/>
              </a:spcBef>
              <a:buNone/>
            </a:pPr>
            <a:r>
              <a:rPr lang="en-US" altLang="en-US" sz="3600" kern="1200" dirty="0">
                <a:solidFill>
                  <a:srgbClr val="FFFFFF"/>
                </a:solidFill>
                <a:latin typeface="Courier"/>
                <a:ea typeface="Courier"/>
                <a:cs typeface="Courier"/>
              </a:rPr>
              <a:t>Cookbook saved: C:/Users</a:t>
            </a:r>
            <a:r>
              <a:rPr lang="en-US" altLang="en-US" sz="3600" kern="1200" dirty="0" smtClean="0">
                <a:solidFill>
                  <a:srgbClr val="FFFFFF"/>
                </a:solidFill>
                <a:latin typeface="Courier"/>
                <a:ea typeface="Courier"/>
                <a:cs typeface="Courier"/>
              </a:rPr>
              <a:t>/YOU/</a:t>
            </a:r>
            <a:r>
              <a:rPr lang="en-US" altLang="en-US" sz="3600" kern="1200" dirty="0">
                <a:solidFill>
                  <a:srgbClr val="FFFFFF"/>
                </a:solidFill>
                <a:latin typeface="Courier"/>
                <a:ea typeface="Courier"/>
                <a:cs typeface="Courier"/>
              </a:rPr>
              <a:t>chef-repo/chef-client-3.8.0.tar.gz</a:t>
            </a:r>
            <a:endParaRPr lang="en-US" altLang="en-US" sz="3600" kern="1200" dirty="0">
              <a:solidFill>
                <a:srgbClr val="FFFFFF"/>
              </a:solidFill>
              <a:latin typeface="Courier"/>
              <a:ea typeface="Courier"/>
              <a:cs typeface="Courier"/>
            </a:endParaRPr>
          </a:p>
        </p:txBody>
      </p:sp>
    </p:spTree>
    <p:extLst>
      <p:ext uri="{BB962C8B-B14F-4D97-AF65-F5344CB8AC3E}">
        <p14:creationId xmlns:p14="http://schemas.microsoft.com/office/powerpoint/2010/main" val="1355430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59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7"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1"/>
          <p:cNvSpPr>
            <a:spLocks noGrp="1" noChangeArrowheads="1"/>
          </p:cNvSpPr>
          <p:nvPr>
            <p:ph type="title"/>
          </p:nvPr>
        </p:nvSpPr>
        <p:spPr>
          <a:ln/>
        </p:spPr>
        <p:txBody>
          <a:bodyPr/>
          <a:lstStyle/>
          <a:p>
            <a:r>
              <a:rPr lang="en-US"/>
              <a:t>Managing Complexity</a:t>
            </a:r>
          </a:p>
        </p:txBody>
      </p:sp>
      <p:sp>
        <p:nvSpPr>
          <p:cNvPr id="157698" name="Rectangle 2"/>
          <p:cNvSpPr>
            <a:spLocks noGrp="1" noChangeArrowheads="1"/>
          </p:cNvSpPr>
          <p:nvPr>
            <p:ph type="body" idx="1"/>
          </p:nvPr>
        </p:nvSpPr>
        <p:spPr>
          <a:ln/>
        </p:spPr>
        <p:txBody>
          <a:bodyPr/>
          <a:lstStyle/>
          <a:p>
            <a:r>
              <a:rPr lang="en-US" dirty="0"/>
              <a:t>Organizations</a:t>
            </a:r>
          </a:p>
          <a:p>
            <a:r>
              <a:rPr lang="en-US" dirty="0"/>
              <a:t>Environments</a:t>
            </a:r>
          </a:p>
          <a:p>
            <a:r>
              <a:rPr lang="en-US" dirty="0"/>
              <a:t>Roles</a:t>
            </a:r>
          </a:p>
          <a:p>
            <a:r>
              <a:rPr lang="en-US" dirty="0"/>
              <a:t>Nodes</a:t>
            </a:r>
          </a:p>
          <a:p>
            <a:r>
              <a:rPr lang="en-US" dirty="0"/>
              <a:t>Recipes</a:t>
            </a:r>
          </a:p>
          <a:p>
            <a:r>
              <a:rPr lang="en-US" dirty="0"/>
              <a:t>Cookbooks</a:t>
            </a:r>
          </a:p>
          <a:p>
            <a:r>
              <a:rPr lang="en-US" dirty="0"/>
              <a:t>Search</a:t>
            </a:r>
          </a:p>
        </p:txBody>
      </p:sp>
    </p:spTree>
    <p:extLst>
      <p:ext uri="{BB962C8B-B14F-4D97-AF65-F5344CB8AC3E}">
        <p14:creationId xmlns:p14="http://schemas.microsoft.com/office/powerpoint/2010/main" val="1975387781"/>
      </p:ext>
    </p:extLst>
  </p:cSld>
  <p:clrMapOvr>
    <a:masterClrMapping/>
  </p:clrMapOvr>
  <p:transition xmlns:p14="http://schemas.microsoft.com/office/powerpoint/2010/main"/>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smtClean="0">
                <a:solidFill>
                  <a:schemeClr val="bg1"/>
                </a:solidFill>
                <a:ea typeface="Courier"/>
                <a:cs typeface="Courier"/>
              </a:rPr>
              <a:t>chef</a:t>
            </a:r>
            <a:r>
              <a:rPr lang="en-US" altLang="en-US" sz="3200" dirty="0">
                <a:solidFill>
                  <a:schemeClr val="bg1"/>
                </a:solidFill>
                <a:ea typeface="Courier"/>
                <a:cs typeface="Courier"/>
              </a:rPr>
              <a:t>-client</a:t>
            </a:r>
            <a:r>
              <a:rPr lang="en-US" altLang="en-US" sz="3200" dirty="0" smtClean="0">
                <a:solidFill>
                  <a:schemeClr val="bg1"/>
                </a:solidFill>
                <a:ea typeface="Courier"/>
                <a:cs typeface="Courier"/>
              </a:rPr>
              <a:t>-</a:t>
            </a:r>
            <a:r>
              <a:rPr lang="en-US" altLang="en-US" sz="3200" dirty="0" smtClean="0">
                <a:ea typeface="Courier"/>
                <a:cs typeface="Courier"/>
              </a:rPr>
              <a:t>3.8.0</a:t>
            </a:r>
            <a:r>
              <a:rPr lang="en-US" altLang="en-US" sz="3200" dirty="0" smtClean="0">
                <a:solidFill>
                  <a:schemeClr val="bg1"/>
                </a:solidFill>
                <a:ea typeface="Courier"/>
                <a:cs typeface="Courier"/>
              </a:rPr>
              <a:t>.</a:t>
            </a:r>
            <a:r>
              <a:rPr lang="en-US" altLang="en-US" sz="3200" dirty="0">
                <a:solidFill>
                  <a:schemeClr val="bg1"/>
                </a:solidFill>
                <a:ea typeface="Courier"/>
                <a:cs typeface="Courier"/>
              </a:rPr>
              <a:t>tar.gz</a:t>
            </a:r>
            <a:r>
              <a:rPr lang="en-US" altLang="en-US" sz="3200" dirty="0">
                <a:solidFill>
                  <a:srgbClr val="00FF00"/>
                </a:solidFill>
                <a:ea typeface="Courier"/>
                <a:cs typeface="Courier"/>
              </a:rPr>
              <a:t>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32131" name="Rectangle 2"/>
          <p:cNvSpPr>
            <a:spLocks noGrp="1" noChangeArrowheads="1"/>
          </p:cNvSpPr>
          <p:nvPr>
            <p:ph type="body" idx="1"/>
          </p:nvPr>
        </p:nvSpPr>
        <p:spPr>
          <a:xfrm>
            <a:off x="800273" y="3200399"/>
            <a:ext cx="14657233" cy="54102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400" kern="1200" dirty="0">
                <a:solidFill>
                  <a:srgbClr val="FFFFFF"/>
                </a:solidFill>
                <a:latin typeface="Courier"/>
                <a:ea typeface="Courier"/>
                <a:cs typeface="Courier"/>
                <a:sym typeface="Menlo Regular"/>
              </a:rPr>
              <a:t>x chef-client/</a:t>
            </a: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CHANGELOG.md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chef-client/CONTRIBUTING</a:t>
            </a:r>
          </a:p>
          <a:p>
            <a:pPr marL="0" indent="0">
              <a:spcBef>
                <a:spcPct val="0"/>
              </a:spcBef>
              <a:buNone/>
            </a:pPr>
            <a:r>
              <a:rPr lang="en-US" altLang="en-US" sz="1400" kern="1200" dirty="0">
                <a:solidFill>
                  <a:srgbClr val="FFFFFF"/>
                </a:solidFill>
                <a:latin typeface="Courier"/>
                <a:ea typeface="Courier"/>
                <a:cs typeface="Courier"/>
                <a:sym typeface="Menlo Regular"/>
              </a:rPr>
              <a:t>x chef-client/LICENSE</a:t>
            </a: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metadata.json</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metadata.rb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
            </a:r>
            <a:r>
              <a:rPr lang="en-US" altLang="en-US" sz="1400" kern="1200" dirty="0" err="1">
                <a:solidFill>
                  <a:srgbClr val="FFFFFF"/>
                </a:solidFill>
                <a:latin typeface="Courier"/>
                <a:ea typeface="Courier"/>
                <a:cs typeface="Courier"/>
                <a:sym typeface="Menlo Regular"/>
              </a:rPr>
              <a:t>README.md</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chef-client/templates/windows/</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debian</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redhat</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chef-client/templates/default/</a:t>
            </a:r>
            <a:r>
              <a:rPr lang="en-US" altLang="en-US" sz="1400" kern="1200" dirty="0" err="1">
                <a:solidFill>
                  <a:srgbClr val="FFFFFF"/>
                </a:solidFill>
                <a:latin typeface="Courier"/>
                <a:ea typeface="Courier"/>
                <a:cs typeface="Courier"/>
                <a:sym typeface="Menlo Regular"/>
              </a:rPr>
              <a:t>solaris</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conf.d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chef-client/templates/arch/</a:t>
            </a:r>
            <a:r>
              <a:rPr lang="en-US" altLang="en-US" sz="1400" kern="1200" dirty="0" err="1">
                <a:solidFill>
                  <a:srgbClr val="FFFFFF"/>
                </a:solidFill>
                <a:latin typeface="Courier"/>
                <a:ea typeface="Courier"/>
                <a:cs typeface="Courier"/>
                <a:sym typeface="Menlo Regular"/>
              </a:rPr>
              <a:t>rc.d</a:t>
            </a:r>
            <a:r>
              <a:rPr lang="en-US" altLang="en-US" sz="1400" kern="1200" dirty="0">
                <a:solidFill>
                  <a:srgbClr val="FFFFFF"/>
                </a:solidFill>
                <a:latin typeface="Courier"/>
                <a:ea typeface="Courier"/>
                <a:cs typeface="Courier"/>
                <a:sym typeface="Menlo Regular"/>
              </a:rPr>
              <a:t>/</a:t>
            </a: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config.rb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cron.rb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delete_validation.rb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chef-client/recipes/</a:t>
            </a:r>
            <a:r>
              <a:rPr lang="en-US" altLang="en-US" sz="1400" kern="1200" dirty="0" err="1">
                <a:solidFill>
                  <a:srgbClr val="FFFFFF"/>
                </a:solidFill>
                <a:latin typeface="Courier"/>
                <a:ea typeface="Courier"/>
                <a:cs typeface="Courier"/>
                <a:sym typeface="Menlo Regular"/>
              </a:rPr>
              <a:t>service.rb</a:t>
            </a:r>
            <a:endParaRPr lang="en-US" altLang="en-US" sz="1400" kern="1200" dirty="0">
              <a:solidFill>
                <a:srgbClr val="FFFFFF"/>
              </a:solidFill>
              <a:latin typeface="Courier"/>
              <a:ea typeface="Courier"/>
              <a:cs typeface="Courier"/>
              <a:sym typeface="Menlo Regular"/>
            </a:endParaRPr>
          </a:p>
          <a:p>
            <a:pPr marL="0" indent="0">
              <a:spcBef>
                <a:spcPct val="0"/>
              </a:spcBef>
              <a:buNone/>
            </a:pPr>
            <a:r>
              <a:rPr lang="en-US" altLang="en-US" sz="1400" kern="1200" dirty="0">
                <a:solidFill>
                  <a:srgbClr val="FFFFFF"/>
                </a:solidFill>
                <a:latin typeface="Courier"/>
                <a:ea typeface="Courier"/>
                <a:cs typeface="Courier"/>
                <a:sym typeface="Menlo Regular"/>
              </a:rPr>
              <a:t>x chef-client/attributes/</a:t>
            </a:r>
            <a:r>
              <a:rPr lang="en-US" altLang="en-US" sz="1400" kern="1200" dirty="0" err="1">
                <a:solidFill>
                  <a:srgbClr val="FFFFFF"/>
                </a:solidFill>
                <a:latin typeface="Courier"/>
                <a:ea typeface="Courier"/>
                <a:cs typeface="Courier"/>
                <a:sym typeface="Menlo Regular"/>
              </a:rPr>
              <a:t>default.rb</a:t>
            </a:r>
            <a:endParaRPr lang="en-US" altLang="en-US" sz="1400" kern="1200" dirty="0">
              <a:solidFill>
                <a:srgbClr val="FFFFFF"/>
              </a:solidFill>
              <a:latin typeface="Courier"/>
              <a:ea typeface="Courier"/>
              <a:cs typeface="Courier"/>
              <a:sym typeface="Menlo Regular"/>
            </a:endParaRPr>
          </a:p>
        </p:txBody>
      </p:sp>
      <p:sp>
        <p:nvSpPr>
          <p:cNvPr id="661507"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4800" dirty="0">
                <a:solidFill>
                  <a:srgbClr val="FFFFFF"/>
                </a:solidFill>
                <a:effectLst>
                  <a:outerShdw blurRad="38100" dist="38100" dir="2700000" algn="tl">
                    <a:srgbClr val="C0C0C0"/>
                  </a:outerShdw>
                </a:effectLst>
                <a:latin typeface="Arial Bold" charset="0"/>
                <a:cs typeface="Arial Bold" charset="0"/>
                <a:sym typeface="Arial Bold" charset="0"/>
              </a:rPr>
              <a:t>Exercise: Extract chef-client cookbook </a:t>
            </a:r>
            <a:r>
              <a:rPr lang="en-US" sz="48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48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1916014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61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5" grpId="0" animBg="1" autoUpdateAnimBg="0"/>
    </p:bld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1"/>
          <p:cNvSpPr>
            <a:spLocks noGrp="1" noChangeArrowheads="1"/>
          </p:cNvSpPr>
          <p:nvPr>
            <p:ph type="title"/>
          </p:nvPr>
        </p:nvSpPr>
        <p:spPr/>
        <p:txBody>
          <a:bodyPr/>
          <a:lstStyle/>
          <a:p>
            <a:pPr eaLnBrk="1" hangingPunct="1">
              <a:defRPr/>
            </a:pPr>
            <a:r>
              <a:rPr lang="en-US">
                <a:sym typeface="Arial Bold" charset="0"/>
              </a:rPr>
              <a:t>What we just did...</a:t>
            </a:r>
          </a:p>
        </p:txBody>
      </p:sp>
      <p:sp>
        <p:nvSpPr>
          <p:cNvPr id="433155" name="Rectangle 2"/>
          <p:cNvSpPr>
            <a:spLocks noGrp="1" noChangeArrowheads="1"/>
          </p:cNvSpPr>
          <p:nvPr>
            <p:ph type="body" idx="1"/>
          </p:nvPr>
        </p:nvSpPr>
        <p:spPr/>
        <p:txBody>
          <a:bodyPr/>
          <a:lstStyle/>
          <a:p>
            <a:pPr eaLnBrk="1" hangingPunct="1"/>
            <a:r>
              <a:rPr lang="en-US" altLang="en-US" sz="4400" dirty="0" smtClean="0"/>
              <a:t>Cookbooks are distributed as a versioned .tar.gz archive.</a:t>
            </a:r>
          </a:p>
          <a:p>
            <a:pPr eaLnBrk="1" hangingPunct="1"/>
            <a:r>
              <a:rPr lang="en-US" altLang="en-US" sz="4400" dirty="0" smtClean="0"/>
              <a:t>The latest version is downloaded by default (you can specify the version).</a:t>
            </a:r>
          </a:p>
          <a:p>
            <a:pPr eaLnBrk="1" hangingPunct="1"/>
            <a:r>
              <a:rPr lang="en-US" altLang="en-US" sz="4400" dirty="0" smtClean="0"/>
              <a:t>Extract the cookbook into the "cookbooks" directory with tar.</a:t>
            </a:r>
          </a:p>
          <a:p>
            <a:pPr eaLnBrk="1" hangingPunct="1"/>
            <a:r>
              <a:rPr lang="en-US" altLang="en-US" sz="4400" dirty="0" smtClean="0"/>
              <a:t>Next, let's examine the contents.</a:t>
            </a:r>
          </a:p>
        </p:txBody>
      </p:sp>
    </p:spTree>
    <p:extLst>
      <p:ext uri="{BB962C8B-B14F-4D97-AF65-F5344CB8AC3E}">
        <p14:creationId xmlns:p14="http://schemas.microsoft.com/office/powerpoint/2010/main" val="2736720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1"/>
          <p:cNvSpPr>
            <a:spLocks noGrp="1" noChangeArrowheads="1"/>
          </p:cNvSpPr>
          <p:nvPr>
            <p:ph type="title"/>
          </p:nvPr>
        </p:nvSpPr>
        <p:spPr/>
        <p:txBody>
          <a:bodyPr/>
          <a:lstStyle/>
          <a:p>
            <a:pPr eaLnBrk="1" hangingPunct="1">
              <a:defRPr/>
            </a:pPr>
            <a:r>
              <a:rPr lang="en-US" sz="4300" dirty="0">
                <a:sym typeface="Arial Bold" charset="0"/>
              </a:rPr>
              <a:t>Best </a:t>
            </a:r>
            <a:r>
              <a:rPr lang="en-US" sz="4300" dirty="0" smtClean="0">
                <a:sym typeface="Arial Bold" charset="0"/>
              </a:rPr>
              <a:t>Practice</a:t>
            </a:r>
            <a:r>
              <a:rPr lang="en-US" sz="4300" dirty="0">
                <a:sym typeface="Arial Bold" charset="0"/>
              </a:rPr>
              <a:t>: well written cookbooks have a README!</a:t>
            </a:r>
          </a:p>
        </p:txBody>
      </p:sp>
      <p:sp>
        <p:nvSpPr>
          <p:cNvPr id="434179" name="Rectangle 2"/>
          <p:cNvSpPr>
            <a:spLocks noGrp="1" noChangeArrowheads="1"/>
          </p:cNvSpPr>
          <p:nvPr>
            <p:ph type="body" idx="1"/>
          </p:nvPr>
        </p:nvSpPr>
        <p:spPr/>
        <p:txBody>
          <a:bodyPr/>
          <a:lstStyle/>
          <a:p>
            <a:pPr eaLnBrk="1" hangingPunct="1"/>
            <a:r>
              <a:rPr lang="en-US" altLang="en-US" smtClean="0"/>
              <a:t>Documentation for cookbooks doesn't need to be extensive, but a README should describe some important aspects of a cookbook:</a:t>
            </a:r>
          </a:p>
          <a:p>
            <a:pPr lvl="1" eaLnBrk="1" hangingPunct="1"/>
            <a:r>
              <a:rPr lang="en-US" altLang="en-US" smtClean="0"/>
              <a:t>Expectations (cookbooks, platform, data)</a:t>
            </a:r>
          </a:p>
          <a:p>
            <a:pPr lvl="1" eaLnBrk="1" hangingPunct="1"/>
            <a:r>
              <a:rPr lang="en-US" altLang="en-US" smtClean="0"/>
              <a:t>Recipes and their purpose</a:t>
            </a:r>
          </a:p>
          <a:p>
            <a:pPr lvl="1" eaLnBrk="1" hangingPunct="1"/>
            <a:r>
              <a:rPr lang="en-US" altLang="en-US" smtClean="0"/>
              <a:t>LWRPs, Libraries, etc.</a:t>
            </a:r>
          </a:p>
          <a:p>
            <a:pPr lvl="1" eaLnBrk="1" hangingPunct="1"/>
            <a:r>
              <a:rPr lang="en-US" altLang="en-US" smtClean="0"/>
              <a:t>Usage notes</a:t>
            </a:r>
          </a:p>
          <a:p>
            <a:pPr eaLnBrk="1" hangingPunct="1"/>
            <a:r>
              <a:rPr lang="en-US" altLang="en-US" smtClean="0"/>
              <a:t>Read the README first!</a:t>
            </a:r>
          </a:p>
        </p:txBody>
      </p:sp>
    </p:spTree>
    <p:extLst>
      <p:ext uri="{BB962C8B-B14F-4D97-AF65-F5344CB8AC3E}">
        <p14:creationId xmlns:p14="http://schemas.microsoft.com/office/powerpoint/2010/main" val="265970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1"/>
          <p:cNvSpPr>
            <a:spLocks noGrp="1" noChangeArrowheads="1"/>
          </p:cNvSpPr>
          <p:nvPr>
            <p:ph type="title"/>
          </p:nvPr>
        </p:nvSpPr>
        <p:spPr>
          <a:xfrm>
            <a:off x="584994" y="177800"/>
            <a:ext cx="14872416" cy="1117600"/>
          </a:xfrm>
        </p:spPr>
        <p:txBody>
          <a:bodyPr/>
          <a:lstStyle/>
          <a:p>
            <a:pPr eaLnBrk="1" hangingPunct="1">
              <a:defRPr/>
            </a:pPr>
            <a:r>
              <a:rPr lang="en-US" sz="6000" dirty="0">
                <a:sym typeface="Arial Bold" charset="0"/>
              </a:rPr>
              <a:t>Best Practice: </a:t>
            </a:r>
            <a:r>
              <a:rPr lang="en-US" sz="6000" dirty="0" smtClean="0">
                <a:sym typeface="Arial Bold" charset="0"/>
              </a:rPr>
              <a:t>This </a:t>
            </a:r>
            <a:r>
              <a:rPr lang="en-US" sz="6000" dirty="0">
                <a:sym typeface="Arial Bold" charset="0"/>
              </a:rPr>
              <a:t>runs as </a:t>
            </a:r>
            <a:r>
              <a:rPr lang="en-US" sz="6000" dirty="0" smtClean="0">
                <a:sym typeface="Arial Bold" charset="0"/>
              </a:rPr>
              <a:t>Administrator!</a:t>
            </a:r>
            <a:endParaRPr lang="en-US" sz="6000" dirty="0">
              <a:sym typeface="Arial Bold" charset="0"/>
            </a:endParaRPr>
          </a:p>
        </p:txBody>
      </p:sp>
      <p:sp>
        <p:nvSpPr>
          <p:cNvPr id="435203" name="Rectangle 2"/>
          <p:cNvSpPr>
            <a:spLocks noGrp="1" noChangeArrowheads="1"/>
          </p:cNvSpPr>
          <p:nvPr>
            <p:ph type="body" idx="1"/>
          </p:nvPr>
        </p:nvSpPr>
        <p:spPr/>
        <p:txBody>
          <a:bodyPr/>
          <a:lstStyle/>
          <a:p>
            <a:pPr eaLnBrk="1" hangingPunct="1"/>
            <a:r>
              <a:rPr lang="en-US" altLang="en-US" dirty="0" smtClean="0"/>
              <a:t>So, you just downloaded source code from the internet.</a:t>
            </a:r>
          </a:p>
          <a:p>
            <a:pPr eaLnBrk="1" hangingPunct="1"/>
            <a:r>
              <a:rPr lang="en-US" altLang="en-US" dirty="0" smtClean="0"/>
              <a:t>As root.</a:t>
            </a:r>
          </a:p>
          <a:p>
            <a:pPr eaLnBrk="1" hangingPunct="1"/>
            <a:r>
              <a:rPr lang="en-US" altLang="en-US" dirty="0" smtClean="0"/>
              <a:t>To load in the magic machine that:</a:t>
            </a:r>
          </a:p>
          <a:p>
            <a:pPr lvl="1" eaLnBrk="1" hangingPunct="1"/>
            <a:r>
              <a:rPr lang="en-US" altLang="en-US" dirty="0" smtClean="0">
                <a:latin typeface="Arial Bold" pitchFamily="34" charset="0"/>
                <a:cs typeface="Arial Bold" pitchFamily="34" charset="0"/>
                <a:sym typeface="Arial Bold" pitchFamily="34" charset="0"/>
              </a:rPr>
              <a:t>Makes your computers run code</a:t>
            </a:r>
            <a:endParaRPr lang="en-US" altLang="en-US" dirty="0" smtClean="0">
              <a:latin typeface="Arial Bold" pitchFamily="34" charset="0"/>
              <a:ea typeface="ヒラギノ角ゴ ProN W6"/>
              <a:cs typeface="ヒラギノ角ゴ ProN W6"/>
              <a:sym typeface="Arial Bold" pitchFamily="34" charset="0"/>
            </a:endParaRPr>
          </a:p>
          <a:p>
            <a:pPr eaLnBrk="1" hangingPunct="1"/>
            <a:r>
              <a:rPr lang="en-US" altLang="en-US" dirty="0" smtClean="0"/>
              <a:t>Read the </a:t>
            </a:r>
            <a:r>
              <a:rPr lang="en-US" altLang="en-US" dirty="0" smtClean="0">
                <a:latin typeface="Arial Italic" pitchFamily="34" charset="0"/>
                <a:cs typeface="Arial Italic" pitchFamily="34" charset="0"/>
                <a:sym typeface="Arial Italic" pitchFamily="34" charset="0"/>
              </a:rPr>
              <a:t>entire</a:t>
            </a:r>
            <a:r>
              <a:rPr lang="en-US" altLang="en-US" dirty="0" smtClean="0"/>
              <a:t> cookbook first!</a:t>
            </a:r>
          </a:p>
        </p:txBody>
      </p:sp>
    </p:spTree>
    <p:extLst>
      <p:ext uri="{BB962C8B-B14F-4D97-AF65-F5344CB8AC3E}">
        <p14:creationId xmlns:p14="http://schemas.microsoft.com/office/powerpoint/2010/main" val="164052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1"/>
          <p:cNvSpPr>
            <a:spLocks noGrp="1" noChangeArrowheads="1"/>
          </p:cNvSpPr>
          <p:nvPr>
            <p:ph type="title"/>
          </p:nvPr>
        </p:nvSpPr>
        <p:spPr/>
        <p:txBody>
          <a:bodyPr/>
          <a:lstStyle/>
          <a:p>
            <a:pPr eaLnBrk="1" hangingPunct="1">
              <a:defRPr/>
            </a:pPr>
            <a:r>
              <a:rPr lang="en-US" sz="6600">
                <a:sym typeface="Arial Bold" charset="0"/>
              </a:rPr>
              <a:t>Examining the chef-client cookbook</a:t>
            </a:r>
          </a:p>
        </p:txBody>
      </p:sp>
      <p:sp>
        <p:nvSpPr>
          <p:cNvPr id="436227" name="Rectangle 2"/>
          <p:cNvSpPr>
            <a:spLocks noGrp="1" noChangeArrowheads="1"/>
          </p:cNvSpPr>
          <p:nvPr>
            <p:ph type="body" idx="1"/>
          </p:nvPr>
        </p:nvSpPr>
        <p:spPr/>
        <p:txBody>
          <a:bodyPr/>
          <a:lstStyle/>
          <a:p>
            <a:pPr eaLnBrk="1" hangingPunct="1"/>
            <a:r>
              <a:rPr lang="en-US" altLang="en-US" smtClean="0"/>
              <a:t>We're going to use two recipes on the node from the chef-client cookbook.</a:t>
            </a:r>
          </a:p>
          <a:p>
            <a:pPr lvl="1" eaLnBrk="1" hangingPunct="1"/>
            <a:r>
              <a:rPr lang="en-US" altLang="en-US" smtClean="0"/>
              <a:t>delete_validation</a:t>
            </a:r>
          </a:p>
          <a:p>
            <a:pPr lvl="1" eaLnBrk="1" hangingPunct="1"/>
            <a:r>
              <a:rPr lang="en-US" altLang="en-US" smtClean="0"/>
              <a:t>service (via default)</a:t>
            </a:r>
          </a:p>
        </p:txBody>
      </p:sp>
    </p:spTree>
    <p:extLst>
      <p:ext uri="{BB962C8B-B14F-4D97-AF65-F5344CB8AC3E}">
        <p14:creationId xmlns:p14="http://schemas.microsoft.com/office/powerpoint/2010/main" val="3756641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7251"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0723" name="Rectangle 3"/>
          <p:cNvSpPr>
            <a:spLocks/>
          </p:cNvSpPr>
          <p:nvPr/>
        </p:nvSpPr>
        <p:spPr bwMode="auto">
          <a:xfrm>
            <a:off x="5048743" y="1663700"/>
            <a:ext cx="1465723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sz="2700" dirty="0" smtClean="0">
                <a:latin typeface="Courier"/>
                <a:ea typeface="Courier"/>
                <a:cs typeface="Courier"/>
                <a:sym typeface="Courier"/>
              </a:rPr>
              <a:t>cookbooks\chef-client\recipes\</a:t>
            </a:r>
            <a:r>
              <a:rPr lang="en-US" altLang="en-US" sz="2700" dirty="0" err="1" smtClean="0">
                <a:latin typeface="Courier"/>
                <a:ea typeface="Courier"/>
                <a:cs typeface="Courier"/>
                <a:sym typeface="Courier"/>
              </a:rPr>
              <a:t>delete_validation.rb</a:t>
            </a:r>
            <a:endParaRPr lang="en-US" altLang="en-US" sz="2700" dirty="0">
              <a:latin typeface="Courier"/>
              <a:ea typeface="Courier"/>
              <a:cs typeface="Courier"/>
              <a:sym typeface="Courier"/>
            </a:endParaRPr>
          </a:p>
        </p:txBody>
      </p:sp>
      <p:sp>
        <p:nvSpPr>
          <p:cNvPr id="437253" name="Rectangle 4"/>
          <p:cNvSpPr>
            <a:spLocks/>
          </p:cNvSpPr>
          <p:nvPr/>
        </p:nvSpPr>
        <p:spPr bwMode="auto">
          <a:xfrm>
            <a:off x="838300" y="2381250"/>
            <a:ext cx="14631829" cy="5238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b="1" dirty="0">
                <a:solidFill>
                  <a:srgbClr val="008000"/>
                </a:solidFill>
                <a:latin typeface="Consolas" panose="020B0609020204030204" pitchFamily="49" charset="0"/>
                <a:cs typeface="Consolas" panose="020B0609020204030204" pitchFamily="49" charset="0"/>
              </a:rPr>
              <a:t>class </a:t>
            </a:r>
            <a:r>
              <a:rPr lang="en-US" sz="2400" b="1" dirty="0">
                <a:solidFill>
                  <a:srgbClr val="666666"/>
                </a:solidFill>
                <a:latin typeface="Consolas" panose="020B0609020204030204" pitchFamily="49" charset="0"/>
                <a:cs typeface="Consolas" panose="020B0609020204030204" pitchFamily="49" charset="0"/>
              </a:rPr>
              <a:t>::</a:t>
            </a:r>
            <a:r>
              <a:rPr lang="en-US" sz="2400" b="1" dirty="0">
                <a:solidFill>
                  <a:srgbClr val="19177C"/>
                </a:solidFill>
                <a:latin typeface="Consolas" panose="020B0609020204030204" pitchFamily="49" charset="0"/>
                <a:cs typeface="Consolas" panose="020B0609020204030204" pitchFamily="49" charset="0"/>
              </a:rPr>
              <a:t>Chef::Recipe</a:t>
            </a:r>
          </a:p>
          <a:p>
            <a:r>
              <a:rPr lang="en-US" sz="2400" dirty="0">
                <a:latin typeface="Consolas" panose="020B0609020204030204" pitchFamily="49" charset="0"/>
                <a:cs typeface="Consolas" panose="020B0609020204030204" pitchFamily="49" charset="0"/>
              </a:rPr>
              <a:t>  </a:t>
            </a:r>
            <a:r>
              <a:rPr lang="en-US" sz="2400" dirty="0">
                <a:solidFill>
                  <a:srgbClr val="008000"/>
                </a:solidFill>
                <a:latin typeface="Consolas" panose="020B0609020204030204" pitchFamily="49" charset="0"/>
                <a:cs typeface="Consolas" panose="020B0609020204030204" pitchFamily="49" charset="0"/>
              </a:rPr>
              <a:t>include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Opscode</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ChefClient</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880000"/>
                </a:solidFill>
                <a:latin typeface="Consolas" panose="020B0609020204030204" pitchFamily="49" charset="0"/>
                <a:cs typeface="Consolas" panose="020B0609020204030204" pitchFamily="49" charset="0"/>
              </a:rPr>
              <a:t>Helpers</a:t>
            </a:r>
          </a:p>
          <a:p>
            <a:r>
              <a:rPr lang="en-US" sz="2400" b="1" dirty="0">
                <a:solidFill>
                  <a:srgbClr val="008000"/>
                </a:solidFill>
                <a:latin typeface="Consolas" panose="020B0609020204030204" pitchFamily="49" charset="0"/>
                <a:cs typeface="Consolas" panose="020B0609020204030204" pitchFamily="49" charset="0"/>
              </a:rPr>
              <a:t>end</a:t>
            </a:r>
          </a:p>
          <a:p>
            <a:endParaRPr lang="en-US" sz="2400" dirty="0">
              <a:latin typeface="Consolas" panose="020B0609020204030204" pitchFamily="49" charset="0"/>
              <a:cs typeface="Consolas" panose="020B0609020204030204" pitchFamily="49" charset="0"/>
            </a:endParaRPr>
          </a:p>
          <a:p>
            <a:r>
              <a:rPr lang="en-US" sz="2400" b="1" dirty="0">
                <a:solidFill>
                  <a:srgbClr val="008000"/>
                </a:solidFill>
                <a:latin typeface="Consolas" panose="020B0609020204030204" pitchFamily="49" charset="0"/>
                <a:cs typeface="Consolas" panose="020B0609020204030204" pitchFamily="49" charset="0"/>
              </a:rPr>
              <a:t>unless </a:t>
            </a:r>
            <a:r>
              <a:rPr lang="en-US" sz="2400" b="1" dirty="0" err="1">
                <a:solidFill>
                  <a:srgbClr val="008000"/>
                </a:solidFill>
                <a:latin typeface="Consolas" panose="020B0609020204030204" pitchFamily="49" charset="0"/>
                <a:cs typeface="Consolas" panose="020B0609020204030204" pitchFamily="49" charset="0"/>
              </a:rPr>
              <a:t>chef_server</a:t>
            </a:r>
            <a:r>
              <a:rPr lang="en-US" sz="2400" b="1" dirty="0">
                <a:solidFill>
                  <a:srgbClr val="008000"/>
                </a:solidFill>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  file </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validation_key</a:t>
            </a:r>
            <a:r>
              <a:rPr lang="en-US" sz="2400" dirty="0">
                <a:solidFill>
                  <a:srgbClr val="666666"/>
                </a:solidFill>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do</a:t>
            </a:r>
          </a:p>
          <a:p>
            <a:r>
              <a:rPr lang="en-US" sz="2400" dirty="0">
                <a:latin typeface="Consolas" panose="020B0609020204030204" pitchFamily="49" charset="0"/>
                <a:cs typeface="Consolas" panose="020B0609020204030204" pitchFamily="49" charset="0"/>
              </a:rPr>
              <a:t>    action </a:t>
            </a:r>
            <a:r>
              <a:rPr lang="en-US" sz="2400" dirty="0">
                <a:solidFill>
                  <a:srgbClr val="19177C"/>
                </a:solidFill>
                <a:latin typeface="Consolas" panose="020B0609020204030204" pitchFamily="49" charset="0"/>
                <a:cs typeface="Consolas" panose="020B0609020204030204" pitchFamily="49" charset="0"/>
              </a:rPr>
              <a:t>:delete</a:t>
            </a:r>
          </a:p>
          <a:p>
            <a:r>
              <a:rPr lang="en-US" sz="2400" dirty="0">
                <a:latin typeface="Consolas" panose="020B0609020204030204" pitchFamily="49" charset="0"/>
                <a:cs typeface="Consolas" panose="020B0609020204030204" pitchFamily="49" charset="0"/>
              </a:rPr>
              <a:t>    backup </a:t>
            </a:r>
            <a:r>
              <a:rPr lang="en-US" sz="2400" dirty="0">
                <a:solidFill>
                  <a:srgbClr val="008000"/>
                </a:solidFill>
                <a:latin typeface="Consolas" panose="020B0609020204030204" pitchFamily="49" charset="0"/>
                <a:cs typeface="Consolas" panose="020B0609020204030204" pitchFamily="49" charset="0"/>
              </a:rPr>
              <a:t>false</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only_if</a:t>
            </a:r>
            <a:r>
              <a:rPr lang="en-US" sz="2400" dirty="0">
                <a:latin typeface="Consolas" panose="020B0609020204030204" pitchFamily="49" charset="0"/>
                <a:cs typeface="Consolas" panose="020B0609020204030204" pitchFamily="49" charset="0"/>
              </a:rPr>
              <a:t> { </a:t>
            </a:r>
            <a:r>
              <a:rPr lang="en-US" sz="2400" dirty="0">
                <a:solidFill>
                  <a:srgbClr val="666666"/>
                </a:solidFill>
                <a:latin typeface="Consolas" panose="020B0609020204030204" pitchFamily="49" charset="0"/>
                <a:cs typeface="Consolas" panose="020B0609020204030204" pitchFamily="49" charset="0"/>
              </a:rPr>
              <a:t>::</a:t>
            </a:r>
            <a:r>
              <a:rPr lang="en-US" sz="2400" dirty="0" err="1">
                <a:solidFill>
                  <a:srgbClr val="880000"/>
                </a:solidFill>
                <a:latin typeface="Consolas" panose="020B0609020204030204" pitchFamily="49" charset="0"/>
                <a:cs typeface="Consolas" panose="020B0609020204030204" pitchFamily="49" charset="0"/>
              </a:rPr>
              <a:t>File</a:t>
            </a:r>
            <a:r>
              <a:rPr lang="en-US" sz="2400" dirty="0" err="1">
                <a:solidFill>
                  <a:srgbClr val="666666"/>
                </a:solidFill>
                <a:latin typeface="Consolas" panose="020B0609020204030204" pitchFamily="49" charset="0"/>
                <a:cs typeface="Consolas" panose="020B0609020204030204" pitchFamily="49" charset="0"/>
              </a:rPr>
              <a:t>.exists</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Chef::</a:t>
            </a:r>
            <a:r>
              <a:rPr lang="en-US" sz="2400" dirty="0" err="1">
                <a:solidFill>
                  <a:srgbClr val="19177C"/>
                </a:solidFill>
                <a:latin typeface="Consolas" panose="020B0609020204030204" pitchFamily="49" charset="0"/>
                <a:cs typeface="Consolas" panose="020B0609020204030204" pitchFamily="49" charset="0"/>
              </a:rPr>
              <a:t>Config</a:t>
            </a:r>
            <a:r>
              <a:rPr lang="en-US" sz="2400" dirty="0">
                <a:solidFill>
                  <a:srgbClr val="666666"/>
                </a:solidFill>
                <a:latin typeface="Consolas" panose="020B0609020204030204" pitchFamily="49" charset="0"/>
                <a:cs typeface="Consolas" panose="020B0609020204030204" pitchFamily="49" charset="0"/>
              </a:rPr>
              <a:t>[</a:t>
            </a:r>
            <a:r>
              <a:rPr lang="en-US" sz="2400" dirty="0">
                <a:solidFill>
                  <a:srgbClr val="19177C"/>
                </a:solidFill>
                <a:latin typeface="Consolas" panose="020B0609020204030204" pitchFamily="49" charset="0"/>
                <a:cs typeface="Consolas" panose="020B0609020204030204" pitchFamily="49" charset="0"/>
              </a:rPr>
              <a:t>:</a:t>
            </a:r>
            <a:r>
              <a:rPr lang="en-US" sz="2400" dirty="0" err="1">
                <a:solidFill>
                  <a:srgbClr val="19177C"/>
                </a:solidFill>
                <a:latin typeface="Consolas" panose="020B0609020204030204" pitchFamily="49" charset="0"/>
                <a:cs typeface="Consolas" panose="020B0609020204030204" pitchFamily="49" charset="0"/>
              </a:rPr>
              <a:t>client_key</a:t>
            </a:r>
            <a:r>
              <a:rPr lang="en-US" sz="2400" dirty="0">
                <a:solidFill>
                  <a:srgbClr val="666666"/>
                </a:solidFill>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  </a:t>
            </a:r>
            <a:r>
              <a:rPr lang="en-US" sz="2400" b="1" dirty="0">
                <a:solidFill>
                  <a:srgbClr val="008000"/>
                </a:solidFill>
                <a:latin typeface="Consolas" panose="020B0609020204030204" pitchFamily="49" charset="0"/>
                <a:cs typeface="Consolas" panose="020B0609020204030204" pitchFamily="49" charset="0"/>
              </a:rPr>
              <a:t>end</a:t>
            </a:r>
          </a:p>
          <a:p>
            <a:r>
              <a:rPr lang="en-US" sz="2400" b="1" dirty="0">
                <a:solidFill>
                  <a:srgbClr val="008000"/>
                </a:solidFill>
                <a:latin typeface="Consolas" panose="020B0609020204030204" pitchFamily="49" charset="0"/>
                <a:cs typeface="Consolas" panose="020B0609020204030204" pitchFamily="49" charset="0"/>
              </a:rPr>
              <a:t>end</a:t>
            </a:r>
          </a:p>
        </p:txBody>
      </p:sp>
      <p:sp>
        <p:nvSpPr>
          <p:cNvPr id="670725" name="Rectangle 5"/>
          <p:cNvSpPr>
            <a:spLocks noGrp="1" noChangeArrowheads="1"/>
          </p:cNvSpPr>
          <p:nvPr>
            <p:ph type="title"/>
          </p:nvPr>
        </p:nvSpPr>
        <p:spPr/>
        <p:txBody>
          <a:bodyPr/>
          <a:lstStyle/>
          <a:p>
            <a:pPr eaLnBrk="1" hangingPunct="1">
              <a:defRPr/>
            </a:pPr>
            <a:r>
              <a:rPr lang="en-US" sz="4300" dirty="0">
                <a:sym typeface="Arial Bold" charset="0"/>
              </a:rPr>
              <a:t>Exercise: View the chef-client::</a:t>
            </a:r>
            <a:r>
              <a:rPr lang="en-US" sz="4300" dirty="0" err="1">
                <a:sym typeface="Arial Bold" charset="0"/>
              </a:rPr>
              <a:t>delete_validation</a:t>
            </a:r>
            <a:r>
              <a:rPr lang="en-US" sz="4300" dirty="0">
                <a:sym typeface="Arial Bold" charset="0"/>
              </a:rPr>
              <a:t> recipe</a:t>
            </a:r>
          </a:p>
        </p:txBody>
      </p:sp>
      <p:sp>
        <p:nvSpPr>
          <p:cNvPr id="437255" name="Rectangle 6"/>
          <p:cNvSpPr>
            <a:spLocks/>
          </p:cNvSpPr>
          <p:nvPr/>
        </p:nvSpPr>
        <p:spPr bwMode="auto">
          <a:xfrm rot="10800000" flipH="1">
            <a:off x="863703" y="3865447"/>
            <a:ext cx="14593725" cy="2873629"/>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9929336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0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autoUpdateAnimBg="0"/>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38275" name="Rectangle 2"/>
          <p:cNvSpPr>
            <a:spLocks/>
          </p:cNvSpPr>
          <p:nvPr/>
        </p:nvSpPr>
        <p:spPr bwMode="auto">
          <a:xfrm>
            <a:off x="6642749" y="64770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dirty="0">
                <a:latin typeface="Courier"/>
                <a:ea typeface="Courier"/>
                <a:cs typeface="Courier"/>
                <a:sym typeface="Courier"/>
              </a:rPr>
              <a:t>SAVE FILE!</a:t>
            </a:r>
          </a:p>
        </p:txBody>
      </p:sp>
      <p:sp>
        <p:nvSpPr>
          <p:cNvPr id="67277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endParaRPr lang="en-US" altLang="en-US" dirty="0">
              <a:latin typeface="Courier"/>
              <a:ea typeface="Courier"/>
              <a:cs typeface="Courier"/>
              <a:sym typeface="Courier"/>
            </a:endParaRPr>
          </a:p>
        </p:txBody>
      </p:sp>
      <p:sp>
        <p:nvSpPr>
          <p:cNvPr id="438277" name="Rectangle 4"/>
          <p:cNvSpPr>
            <a:spLocks/>
          </p:cNvSpPr>
          <p:nvPr/>
        </p:nvSpPr>
        <p:spPr bwMode="auto">
          <a:xfrm>
            <a:off x="838300" y="2381250"/>
            <a:ext cx="14631829" cy="403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nsolas" panose="020B0609020204030204" pitchFamily="49" charset="0"/>
                <a:cs typeface="Consolas" panose="020B0609020204030204" pitchFamily="49" charset="0"/>
              </a:rPr>
              <a:t>name </a:t>
            </a:r>
            <a:r>
              <a:rPr lang="en-US" sz="2400" dirty="0">
                <a:solidFill>
                  <a:srgbClr val="BA2121"/>
                </a:solidFill>
                <a:latin typeface="Consolas" panose="020B0609020204030204" pitchFamily="49" charset="0"/>
                <a:cs typeface="Consolas" panose="020B0609020204030204" pitchFamily="49" charset="0"/>
              </a:rPr>
              <a:t>"base"</a:t>
            </a:r>
          </a:p>
          <a:p>
            <a:r>
              <a:rPr lang="en-US" sz="2400" dirty="0">
                <a:latin typeface="Consolas" panose="020B0609020204030204" pitchFamily="49" charset="0"/>
                <a:cs typeface="Consolas" panose="020B0609020204030204" pitchFamily="49" charset="0"/>
              </a:rPr>
              <a:t>description </a:t>
            </a:r>
            <a:r>
              <a:rPr lang="en-US" sz="2400" dirty="0">
                <a:solidFill>
                  <a:srgbClr val="BA2121"/>
                </a:solidFill>
                <a:latin typeface="Consolas" panose="020B0609020204030204" pitchFamily="49" charset="0"/>
                <a:cs typeface="Consolas" panose="020B0609020204030204" pitchFamily="49" charset="0"/>
              </a:rPr>
              <a:t>"Base Server Role"</a:t>
            </a:r>
          </a:p>
          <a:p>
            <a:r>
              <a:rPr lang="en-US" sz="2400" dirty="0" err="1">
                <a:latin typeface="Consolas" panose="020B0609020204030204" pitchFamily="49" charset="0"/>
                <a:cs typeface="Consolas" panose="020B0609020204030204" pitchFamily="49" charset="0"/>
              </a:rPr>
              <a:t>run_list</a:t>
            </a:r>
            <a:r>
              <a:rPr lang="en-US" sz="2400" dirty="0">
                <a:latin typeface="Consolas" panose="020B0609020204030204" pitchFamily="49" charset="0"/>
                <a:cs typeface="Consolas" panose="020B0609020204030204" pitchFamily="49" charset="0"/>
              </a:rPr>
              <a:t> </a:t>
            </a:r>
            <a:r>
              <a:rPr lang="en-US" sz="2400" dirty="0" smtClean="0">
                <a:solidFill>
                  <a:srgbClr val="BA2121"/>
                </a:solidFill>
                <a:latin typeface="Consolas" panose="020B0609020204030204" pitchFamily="49" charset="0"/>
                <a:cs typeface="Consolas" panose="020B0609020204030204" pitchFamily="49" charset="0"/>
              </a:rPr>
              <a:t>"</a:t>
            </a:r>
            <a:r>
              <a:rPr lang="en-US" sz="2400" dirty="0">
                <a:solidFill>
                  <a:srgbClr val="BA2121"/>
                </a:solidFill>
                <a:latin typeface="Consolas" panose="020B0609020204030204" pitchFamily="49" charset="0"/>
                <a:cs typeface="Consolas" panose="020B0609020204030204" pitchFamily="49" charset="0"/>
              </a:rPr>
              <a:t>recipe[chef-client::</a:t>
            </a:r>
            <a:r>
              <a:rPr lang="en-US" sz="2400" dirty="0" err="1">
                <a:solidFill>
                  <a:srgbClr val="BA2121"/>
                </a:solidFill>
                <a:latin typeface="Consolas" panose="020B0609020204030204" pitchFamily="49" charset="0"/>
                <a:cs typeface="Consolas" panose="020B0609020204030204" pitchFamily="49" charset="0"/>
              </a:rPr>
              <a:t>delete_validation</a:t>
            </a:r>
            <a:r>
              <a:rPr lang="en-US" sz="2400" dirty="0">
                <a:solidFill>
                  <a:srgbClr val="BA2121"/>
                </a:solidFill>
                <a:latin typeface="Consolas" panose="020B0609020204030204" pitchFamily="49" charset="0"/>
                <a:cs typeface="Consolas" panose="020B0609020204030204" pitchFamily="49" charset="0"/>
              </a:rPr>
              <a:t>]","recipe[hosts]", "recipe[users]</a:t>
            </a:r>
            <a:r>
              <a:rPr lang="en-US" sz="2400" dirty="0" smtClean="0">
                <a:solidFill>
                  <a:srgbClr val="BA2121"/>
                </a:solidFill>
                <a:latin typeface="Consolas" panose="020B0609020204030204" pitchFamily="49" charset="0"/>
                <a:cs typeface="Consolas" panose="020B0609020204030204" pitchFamily="49" charset="0"/>
              </a:rPr>
              <a:t>"</a:t>
            </a:r>
            <a:endParaRPr lang="en-US" sz="2400" dirty="0">
              <a:solidFill>
                <a:srgbClr val="BA2121"/>
              </a:solidFill>
              <a:latin typeface="Consolas" panose="020B0609020204030204" pitchFamily="49" charset="0"/>
              <a:cs typeface="Consolas" panose="020B0609020204030204" pitchFamily="49" charset="0"/>
            </a:endParaRPr>
          </a:p>
          <a:p>
            <a:endParaRPr lang="en-US" sz="2400" i="1" dirty="0">
              <a:solidFill>
                <a:srgbClr val="408080"/>
              </a:solidFill>
              <a:latin typeface="Consolas" panose="020B0609020204030204" pitchFamily="49" charset="0"/>
              <a:cs typeface="Consolas" panose="020B0609020204030204" pitchFamily="49" charset="0"/>
            </a:endParaRPr>
          </a:p>
        </p:txBody>
      </p:sp>
      <p:sp>
        <p:nvSpPr>
          <p:cNvPr id="672773" name="Rectangle 5"/>
          <p:cNvSpPr>
            <a:spLocks noGrp="1" noChangeArrowheads="1"/>
          </p:cNvSpPr>
          <p:nvPr>
            <p:ph type="title"/>
          </p:nvPr>
        </p:nvSpPr>
        <p:spPr/>
        <p:txBody>
          <a:bodyPr/>
          <a:lstStyle/>
          <a:p>
            <a:pPr eaLnBrk="1" hangingPunct="1">
              <a:defRPr/>
            </a:pPr>
            <a:r>
              <a:rPr lang="en-US" sz="4400" dirty="0">
                <a:sym typeface="Arial Bold" charset="0"/>
              </a:rPr>
              <a:t>Exercise: </a:t>
            </a:r>
            <a:r>
              <a:rPr lang="en-US" sz="4400" dirty="0" smtClean="0">
                <a:sym typeface="Arial Bold" charset="0"/>
              </a:rPr>
              <a:t/>
            </a:r>
            <a:br>
              <a:rPr lang="en-US" sz="4400" dirty="0" smtClean="0">
                <a:sym typeface="Arial Bold" charset="0"/>
              </a:rPr>
            </a:br>
            <a:r>
              <a:rPr lang="en-US" sz="4400" dirty="0" smtClean="0">
                <a:sym typeface="Arial Bold" charset="0"/>
              </a:rPr>
              <a:t>Add </a:t>
            </a:r>
            <a:r>
              <a:rPr lang="en-US" sz="4400" dirty="0">
                <a:sym typeface="Arial Bold" charset="0"/>
              </a:rPr>
              <a:t>chef-client::</a:t>
            </a:r>
            <a:r>
              <a:rPr lang="en-US" sz="4400" dirty="0" err="1">
                <a:sym typeface="Arial Bold" charset="0"/>
              </a:rPr>
              <a:t>delete_validation</a:t>
            </a:r>
            <a:r>
              <a:rPr lang="en-US" sz="4400" dirty="0">
                <a:sym typeface="Arial Bold" charset="0"/>
              </a:rPr>
              <a:t> to your base role</a:t>
            </a:r>
          </a:p>
        </p:txBody>
      </p:sp>
      <p:sp>
        <p:nvSpPr>
          <p:cNvPr id="438279" name="Rectangle 6"/>
          <p:cNvSpPr>
            <a:spLocks/>
          </p:cNvSpPr>
          <p:nvPr/>
        </p:nvSpPr>
        <p:spPr bwMode="auto">
          <a:xfrm rot="10800000" flipH="1">
            <a:off x="838300" y="3278779"/>
            <a:ext cx="14568323" cy="43307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
        <p:nvSpPr>
          <p:cNvPr id="438280" name="Rectangle 7"/>
          <p:cNvSpPr>
            <a:spLocks/>
          </p:cNvSpPr>
          <p:nvPr/>
        </p:nvSpPr>
        <p:spPr bwMode="auto">
          <a:xfrm>
            <a:off x="825580" y="6934200"/>
            <a:ext cx="14390506" cy="142240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33400" indent="-5334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marL="457200" defTabSz="914400" eaLnBrk="1" fontAlgn="base" hangingPunct="1">
              <a:spcBef>
                <a:spcPts val="600"/>
              </a:spcBef>
              <a:spcAft>
                <a:spcPct val="0"/>
              </a:spcAft>
              <a:buClr>
                <a:srgbClr val="D34825"/>
              </a:buClr>
              <a:buSzPct val="171000"/>
              <a:buFont typeface="Arial" pitchFamily="34" charset="0"/>
              <a:buChar char="•"/>
            </a:pPr>
            <a:r>
              <a:rPr lang="en-US" altLang="en-US" sz="4800" dirty="0" smtClean="0">
                <a:solidFill>
                  <a:srgbClr val="222320"/>
                </a:solidFill>
                <a:latin typeface="Arial" pitchFamily="34" charset="0"/>
                <a:cs typeface="Arial" pitchFamily="34" charset="0"/>
                <a:sym typeface="Arial" pitchFamily="34" charset="0"/>
              </a:rPr>
              <a:t>Add </a:t>
            </a:r>
            <a:r>
              <a:rPr lang="en-US" altLang="en-US" sz="4800" dirty="0">
                <a:solidFill>
                  <a:srgbClr val="222320"/>
                </a:solidFill>
                <a:latin typeface="Arial" pitchFamily="34" charset="0"/>
                <a:cs typeface="Arial" pitchFamily="34" charset="0"/>
                <a:sym typeface="Arial" pitchFamily="34" charset="0"/>
              </a:rPr>
              <a:t>the </a:t>
            </a:r>
            <a:r>
              <a:rPr lang="en-US" altLang="en-US" sz="4800" dirty="0" err="1">
                <a:solidFill>
                  <a:srgbClr val="222320"/>
                </a:solidFill>
                <a:latin typeface="Arial Bold" pitchFamily="34" charset="0"/>
                <a:cs typeface="Arial Bold" pitchFamily="34" charset="0"/>
                <a:sym typeface="Arial Bold" pitchFamily="34" charset="0"/>
              </a:rPr>
              <a:t>delete_validation</a:t>
            </a:r>
            <a:r>
              <a:rPr lang="en-US" altLang="en-US" sz="4800" dirty="0">
                <a:solidFill>
                  <a:srgbClr val="222320"/>
                </a:solidFill>
                <a:latin typeface="Arial" pitchFamily="34" charset="0"/>
                <a:cs typeface="Arial" pitchFamily="34" charset="0"/>
                <a:sym typeface="Arial" pitchFamily="34" charset="0"/>
              </a:rPr>
              <a:t> </a:t>
            </a:r>
            <a:r>
              <a:rPr lang="en-US" altLang="en-US" sz="4800" dirty="0" smtClean="0">
                <a:solidFill>
                  <a:srgbClr val="222320"/>
                </a:solidFill>
                <a:latin typeface="Arial" pitchFamily="34" charset="0"/>
                <a:cs typeface="Arial" pitchFamily="34" charset="0"/>
                <a:sym typeface="Arial" pitchFamily="34" charset="0"/>
              </a:rPr>
              <a:t>recipe</a:t>
            </a:r>
            <a:endParaRPr lang="en-US" altLang="en-US" sz="4800" dirty="0">
              <a:solidFill>
                <a:srgbClr val="222320"/>
              </a:solidFill>
              <a:latin typeface="Arial" pitchFamily="34" charset="0"/>
              <a:cs typeface="Arial" pitchFamily="34" charset="0"/>
              <a:sym typeface="Arial" pitchFamily="34" charset="0"/>
            </a:endParaRPr>
          </a:p>
        </p:txBody>
      </p:sp>
    </p:spTree>
    <p:extLst>
      <p:ext uri="{BB962C8B-B14F-4D97-AF65-F5344CB8AC3E}">
        <p14:creationId xmlns:p14="http://schemas.microsoft.com/office/powerpoint/2010/main" val="425280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autoUpdateAnimBg="0"/>
    </p:bld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1"/>
          <p:cNvSpPr>
            <a:spLocks noGrp="1" noChangeArrowheads="1"/>
          </p:cNvSpPr>
          <p:nvPr>
            <p:ph type="title"/>
          </p:nvPr>
        </p:nvSpPr>
        <p:spPr/>
        <p:txBody>
          <a:bodyPr/>
          <a:lstStyle/>
          <a:p>
            <a:pPr eaLnBrk="1" hangingPunct="1">
              <a:defRPr/>
            </a:pPr>
            <a:r>
              <a:rPr lang="en-US" sz="3600" dirty="0">
                <a:sym typeface="Arial Bold" charset="0"/>
              </a:rPr>
              <a:t>Best Practice: Delete the validation certificate when it isn't </a:t>
            </a:r>
            <a:r>
              <a:rPr lang="en-US" sz="3600" dirty="0" smtClean="0">
                <a:sym typeface="Arial Bold" charset="0"/>
              </a:rPr>
              <a:t>required</a:t>
            </a:r>
            <a:endParaRPr lang="en-US" sz="3600" dirty="0">
              <a:sym typeface="Arial Bold" charset="0"/>
            </a:endParaRPr>
          </a:p>
        </p:txBody>
      </p:sp>
      <p:sp>
        <p:nvSpPr>
          <p:cNvPr id="439299" name="Rectangle 2"/>
          <p:cNvSpPr>
            <a:spLocks noGrp="1" noChangeArrowheads="1"/>
          </p:cNvSpPr>
          <p:nvPr>
            <p:ph type="body" idx="1"/>
          </p:nvPr>
        </p:nvSpPr>
        <p:spPr/>
        <p:txBody>
          <a:bodyPr/>
          <a:lstStyle/>
          <a:p>
            <a:pPr eaLnBrk="1" hangingPunct="1"/>
            <a:r>
              <a:rPr lang="en-US" altLang="en-US" smtClean="0"/>
              <a:t>Once Chef enters the actual run, synchronizing cookbooks, it has register its own API client with the validation certificate.</a:t>
            </a:r>
          </a:p>
          <a:p>
            <a:pPr eaLnBrk="1" hangingPunct="1"/>
            <a:r>
              <a:rPr lang="en-US" altLang="en-US" smtClean="0"/>
              <a:t>That certificate is no longer required. We do this first because in case the run fails for another reason, we know at least the validation certificate is gone.</a:t>
            </a:r>
          </a:p>
        </p:txBody>
      </p:sp>
    </p:spTree>
    <p:extLst>
      <p:ext uri="{BB962C8B-B14F-4D97-AF65-F5344CB8AC3E}">
        <p14:creationId xmlns:p14="http://schemas.microsoft.com/office/powerpoint/2010/main" val="14781175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0323"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75843"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cookbooks\chef-client\recipes\</a:t>
            </a:r>
            <a:r>
              <a:rPr lang="en-US" altLang="en-US" dirty="0" err="1" smtClean="0">
                <a:latin typeface="Courier"/>
                <a:ea typeface="Courier"/>
                <a:cs typeface="Courier"/>
                <a:sym typeface="Courier"/>
              </a:rPr>
              <a:t>default.rb</a:t>
            </a:r>
            <a:endParaRPr lang="en-US" altLang="en-US" dirty="0">
              <a:latin typeface="Courier"/>
              <a:ea typeface="Courier"/>
              <a:cs typeface="Courier"/>
              <a:sym typeface="Courier"/>
            </a:endParaRPr>
          </a:p>
        </p:txBody>
      </p:sp>
      <p:sp>
        <p:nvSpPr>
          <p:cNvPr id="440325" name="Rectangle 4"/>
          <p:cNvSpPr>
            <a:spLocks/>
          </p:cNvSpPr>
          <p:nvPr/>
        </p:nvSpPr>
        <p:spPr bwMode="auto">
          <a:xfrm>
            <a:off x="838300" y="2381250"/>
            <a:ext cx="14631829" cy="37211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i="1" dirty="0">
                <a:solidFill>
                  <a:srgbClr val="408080"/>
                </a:solidFill>
                <a:latin typeface="Consolas" panose="020B0609020204030204" pitchFamily="49" charset="0"/>
                <a:cs typeface="Consolas" panose="020B0609020204030204" pitchFamily="49" charset="0"/>
              </a:rPr>
              <a:t>#</a:t>
            </a:r>
          </a:p>
          <a:p>
            <a:r>
              <a:rPr lang="en-US" sz="2400" i="1" dirty="0">
                <a:solidFill>
                  <a:srgbClr val="408080"/>
                </a:solidFill>
                <a:latin typeface="Consolas" panose="020B0609020204030204" pitchFamily="49" charset="0"/>
                <a:cs typeface="Consolas" panose="020B0609020204030204" pitchFamily="49" charset="0"/>
              </a:rPr>
              <a:t># Unless required by applicable law or agreed to in writing, software</a:t>
            </a:r>
          </a:p>
          <a:p>
            <a:r>
              <a:rPr lang="en-US" sz="2400" i="1" dirty="0">
                <a:solidFill>
                  <a:srgbClr val="408080"/>
                </a:solidFill>
                <a:latin typeface="Consolas" panose="020B0609020204030204" pitchFamily="49" charset="0"/>
                <a:cs typeface="Consolas" panose="020B0609020204030204" pitchFamily="49" charset="0"/>
              </a:rPr>
              <a:t># distributed under the License is distributed on an "AS IS" BASIS,</a:t>
            </a:r>
          </a:p>
          <a:p>
            <a:r>
              <a:rPr lang="en-US" sz="2400" i="1" dirty="0">
                <a:solidFill>
                  <a:srgbClr val="408080"/>
                </a:solidFill>
                <a:latin typeface="Consolas" panose="020B0609020204030204" pitchFamily="49" charset="0"/>
                <a:cs typeface="Consolas" panose="020B0609020204030204" pitchFamily="49" charset="0"/>
              </a:rPr>
              <a:t># WITHOUT WARRANTIES OR CONDITIONS OF ANY KIND, either express or implied.</a:t>
            </a:r>
          </a:p>
          <a:p>
            <a:r>
              <a:rPr lang="en-US" sz="2400" i="1" dirty="0">
                <a:solidFill>
                  <a:srgbClr val="408080"/>
                </a:solidFill>
                <a:latin typeface="Consolas" panose="020B0609020204030204" pitchFamily="49" charset="0"/>
                <a:cs typeface="Consolas" panose="020B0609020204030204" pitchFamily="49" charset="0"/>
              </a:rPr>
              <a:t># See the License for the specific language governing permissions and</a:t>
            </a:r>
          </a:p>
          <a:p>
            <a:r>
              <a:rPr lang="en-US" sz="2400" i="1" dirty="0">
                <a:solidFill>
                  <a:srgbClr val="408080"/>
                </a:solidFill>
                <a:latin typeface="Consolas" panose="020B0609020204030204" pitchFamily="49" charset="0"/>
                <a:cs typeface="Consolas" panose="020B0609020204030204" pitchFamily="49" charset="0"/>
              </a:rPr>
              <a:t># limitations under the License.</a:t>
            </a:r>
          </a:p>
          <a:p>
            <a:r>
              <a:rPr lang="en-US" sz="2400" i="1" dirty="0">
                <a:solidFill>
                  <a:srgbClr val="408080"/>
                </a:solidFill>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err="1">
                <a:latin typeface="Consolas" panose="020B0609020204030204" pitchFamily="49" charset="0"/>
                <a:cs typeface="Consolas" panose="020B0609020204030204" pitchFamily="49" charset="0"/>
              </a:rPr>
              <a:t>include_recipe</a:t>
            </a:r>
            <a:r>
              <a:rPr lang="en-US" sz="2400" dirty="0">
                <a:latin typeface="Consolas" panose="020B0609020204030204" pitchFamily="49" charset="0"/>
                <a:cs typeface="Consolas" panose="020B0609020204030204" pitchFamily="49" charset="0"/>
              </a:rPr>
              <a:t> </a:t>
            </a:r>
            <a:r>
              <a:rPr lang="en-US" sz="2400" dirty="0">
                <a:solidFill>
                  <a:srgbClr val="BA2121"/>
                </a:solidFill>
                <a:latin typeface="Consolas" panose="020B0609020204030204" pitchFamily="49" charset="0"/>
                <a:cs typeface="Consolas" panose="020B0609020204030204" pitchFamily="49" charset="0"/>
              </a:rPr>
              <a:t>"chef-client::service"</a:t>
            </a:r>
          </a:p>
        </p:txBody>
      </p:sp>
      <p:sp>
        <p:nvSpPr>
          <p:cNvPr id="675845" name="Rectangle 5"/>
          <p:cNvSpPr>
            <a:spLocks noGrp="1" noChangeArrowheads="1"/>
          </p:cNvSpPr>
          <p:nvPr>
            <p:ph type="title"/>
          </p:nvPr>
        </p:nvSpPr>
        <p:spPr/>
        <p:txBody>
          <a:bodyPr/>
          <a:lstStyle/>
          <a:p>
            <a:pPr eaLnBrk="1" hangingPunct="1">
              <a:defRPr/>
            </a:pPr>
            <a:r>
              <a:rPr lang="en-US" sz="5300">
                <a:sym typeface="Arial Bold" charset="0"/>
              </a:rPr>
              <a:t>Exercise:  View the chef-client::default recipe</a:t>
            </a:r>
          </a:p>
        </p:txBody>
      </p:sp>
      <p:sp>
        <p:nvSpPr>
          <p:cNvPr id="440327" name="Rectangle 6"/>
          <p:cNvSpPr>
            <a:spLocks/>
          </p:cNvSpPr>
          <p:nvPr/>
        </p:nvSpPr>
        <p:spPr bwMode="auto">
          <a:xfrm rot="10800000" flipH="1">
            <a:off x="889105" y="5468258"/>
            <a:ext cx="7049189"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3899654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75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3" grpId="0" autoUpdateAnimBg="0"/>
    </p:bld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1"/>
          <p:cNvSpPr>
            <a:spLocks noGrp="1" noChangeArrowheads="1"/>
          </p:cNvSpPr>
          <p:nvPr>
            <p:ph type="title"/>
          </p:nvPr>
        </p:nvSpPr>
        <p:spPr/>
        <p:txBody>
          <a:bodyPr/>
          <a:lstStyle/>
          <a:p>
            <a:pPr eaLnBrk="1" hangingPunct="1">
              <a:defRPr/>
            </a:pPr>
            <a:r>
              <a:rPr lang="en-US" sz="4400" dirty="0">
                <a:sym typeface="Arial Bold" charset="0"/>
              </a:rPr>
              <a:t>Best Practice: Sane defaults do "pretty much" what you expect</a:t>
            </a:r>
          </a:p>
        </p:txBody>
      </p:sp>
      <p:sp>
        <p:nvSpPr>
          <p:cNvPr id="441347" name="Rectangle 2"/>
          <p:cNvSpPr>
            <a:spLocks noGrp="1" noChangeArrowheads="1"/>
          </p:cNvSpPr>
          <p:nvPr>
            <p:ph type="body" idx="1"/>
          </p:nvPr>
        </p:nvSpPr>
        <p:spPr/>
        <p:txBody>
          <a:bodyPr/>
          <a:lstStyle/>
          <a:p>
            <a:pPr eaLnBrk="1" hangingPunct="1"/>
            <a:r>
              <a:rPr lang="en-US" altLang="en-US" smtClean="0"/>
              <a:t>The main point of the "chef-client" cookbook is managing the "chef-client" program. It is designed that it can run as a daemonized service.</a:t>
            </a:r>
          </a:p>
          <a:p>
            <a:pPr eaLnBrk="1" hangingPunct="1"/>
            <a:r>
              <a:rPr lang="en-US" altLang="en-US" smtClean="0"/>
              <a:t>The least surprising thing for most users is that the default recipe starts the service.</a:t>
            </a:r>
          </a:p>
          <a:p>
            <a:pPr eaLnBrk="1" hangingPunct="1"/>
            <a:r>
              <a:rPr lang="en-US" altLang="en-US" smtClean="0"/>
              <a:t>You can manage the service in a number of ways, see the cookbook's README.md.</a:t>
            </a:r>
          </a:p>
        </p:txBody>
      </p:sp>
    </p:spTree>
    <p:extLst>
      <p:ext uri="{BB962C8B-B14F-4D97-AF65-F5344CB8AC3E}">
        <p14:creationId xmlns:p14="http://schemas.microsoft.com/office/powerpoint/2010/main" val="205114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769" name="Group 25"/>
          <p:cNvGrpSpPr>
            <a:grpSpLocks/>
          </p:cNvGrpSpPr>
          <p:nvPr/>
        </p:nvGrpSpPr>
        <p:grpSpPr bwMode="auto">
          <a:xfrm>
            <a:off x="11024394" y="1687331"/>
            <a:ext cx="4906041" cy="5542145"/>
            <a:chOff x="0" y="0"/>
            <a:chExt cx="2281" cy="2576"/>
          </a:xfrm>
        </p:grpSpPr>
        <p:grpSp>
          <p:nvGrpSpPr>
            <p:cNvPr id="159767" name="Group 23"/>
            <p:cNvGrpSpPr>
              <a:grpSpLocks/>
            </p:cNvGrpSpPr>
            <p:nvPr/>
          </p:nvGrpSpPr>
          <p:grpSpPr bwMode="auto">
            <a:xfrm>
              <a:off x="0" y="414"/>
              <a:ext cx="2176" cy="2162"/>
              <a:chOff x="0" y="0"/>
              <a:chExt cx="2176" cy="2161"/>
            </a:xfrm>
          </p:grpSpPr>
          <p:sp>
            <p:nvSpPr>
              <p:cNvPr id="159745" name="AutoShape 1"/>
              <p:cNvSpPr>
                <a:spLocks/>
              </p:cNvSpPr>
              <p:nvPr/>
            </p:nvSpPr>
            <p:spPr bwMode="auto">
              <a:xfrm>
                <a:off x="935"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6" name="AutoShape 2"/>
              <p:cNvSpPr>
                <a:spLocks/>
              </p:cNvSpPr>
              <p:nvPr/>
            </p:nvSpPr>
            <p:spPr bwMode="auto">
              <a:xfrm>
                <a:off x="93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7" name="AutoShape 3"/>
              <p:cNvSpPr>
                <a:spLocks/>
              </p:cNvSpPr>
              <p:nvPr/>
            </p:nvSpPr>
            <p:spPr bwMode="auto">
              <a:xfrm>
                <a:off x="6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8" name="AutoShape 4"/>
              <p:cNvSpPr>
                <a:spLocks/>
              </p:cNvSpPr>
              <p:nvPr/>
            </p:nvSpPr>
            <p:spPr bwMode="auto">
              <a:xfrm>
                <a:off x="127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49" name="AutoShape 5"/>
              <p:cNvSpPr>
                <a:spLocks/>
              </p:cNvSpPr>
              <p:nvPr/>
            </p:nvSpPr>
            <p:spPr bwMode="auto">
              <a:xfrm>
                <a:off x="0" y="1129"/>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0" name="AutoShape 6"/>
              <p:cNvSpPr>
                <a:spLocks/>
              </p:cNvSpPr>
              <p:nvPr/>
            </p:nvSpPr>
            <p:spPr bwMode="auto">
              <a:xfrm>
                <a:off x="314" y="1129"/>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1" name="AutoShape 7"/>
              <p:cNvSpPr>
                <a:spLocks/>
              </p:cNvSpPr>
              <p:nvPr/>
            </p:nvSpPr>
            <p:spPr bwMode="auto">
              <a:xfrm>
                <a:off x="1270"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2" name="AutoShape 8"/>
              <p:cNvSpPr>
                <a:spLocks/>
              </p:cNvSpPr>
              <p:nvPr/>
            </p:nvSpPr>
            <p:spPr bwMode="auto">
              <a:xfrm>
                <a:off x="1605"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3" name="AutoShape 9"/>
              <p:cNvSpPr>
                <a:spLocks/>
              </p:cNvSpPr>
              <p:nvPr/>
            </p:nvSpPr>
            <p:spPr bwMode="auto">
              <a:xfrm>
                <a:off x="1920"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4" name="AutoShape 10"/>
              <p:cNvSpPr>
                <a:spLocks/>
              </p:cNvSpPr>
              <p:nvPr/>
            </p:nvSpPr>
            <p:spPr bwMode="auto">
              <a:xfrm>
                <a:off x="1273"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5" name="AutoShape 11"/>
              <p:cNvSpPr>
                <a:spLocks/>
              </p:cNvSpPr>
              <p:nvPr/>
            </p:nvSpPr>
            <p:spPr bwMode="auto">
              <a:xfrm>
                <a:off x="1615" y="1488"/>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6" name="AutoShape 12"/>
              <p:cNvSpPr>
                <a:spLocks/>
              </p:cNvSpPr>
              <p:nvPr/>
            </p:nvSpPr>
            <p:spPr bwMode="auto">
              <a:xfrm>
                <a:off x="938"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7" name="AutoShape 13"/>
              <p:cNvSpPr>
                <a:spLocks/>
              </p:cNvSpPr>
              <p:nvPr/>
            </p:nvSpPr>
            <p:spPr bwMode="auto">
              <a:xfrm>
                <a:off x="1274" y="370"/>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8" name="AutoShape 14"/>
              <p:cNvSpPr>
                <a:spLocks/>
              </p:cNvSpPr>
              <p:nvPr/>
            </p:nvSpPr>
            <p:spPr bwMode="auto">
              <a:xfrm>
                <a:off x="1609"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59" name="AutoShape 15"/>
              <p:cNvSpPr>
                <a:spLocks/>
              </p:cNvSpPr>
              <p:nvPr/>
            </p:nvSpPr>
            <p:spPr bwMode="auto">
              <a:xfrm>
                <a:off x="306" y="753"/>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0" name="AutoShape 16"/>
              <p:cNvSpPr>
                <a:spLocks/>
              </p:cNvSpPr>
              <p:nvPr/>
            </p:nvSpPr>
            <p:spPr bwMode="auto">
              <a:xfrm>
                <a:off x="602"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1" name="AutoShape 17"/>
              <p:cNvSpPr>
                <a:spLocks/>
              </p:cNvSpPr>
              <p:nvPr/>
            </p:nvSpPr>
            <p:spPr bwMode="auto">
              <a:xfrm>
                <a:off x="1274"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2" name="AutoShape 18"/>
              <p:cNvSpPr>
                <a:spLocks/>
              </p:cNvSpPr>
              <p:nvPr/>
            </p:nvSpPr>
            <p:spPr bwMode="auto">
              <a:xfrm>
                <a:off x="1611"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3" name="AutoShape 19"/>
              <p:cNvSpPr>
                <a:spLocks/>
              </p:cNvSpPr>
              <p:nvPr/>
            </p:nvSpPr>
            <p:spPr bwMode="auto">
              <a:xfrm>
                <a:off x="936" y="1879"/>
                <a:ext cx="255"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4" name="AutoShape 20"/>
              <p:cNvSpPr>
                <a:spLocks/>
              </p:cNvSpPr>
              <p:nvPr/>
            </p:nvSpPr>
            <p:spPr bwMode="auto">
              <a:xfrm>
                <a:off x="126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5" name="AutoShape 21"/>
              <p:cNvSpPr>
                <a:spLocks/>
              </p:cNvSpPr>
              <p:nvPr/>
            </p:nvSpPr>
            <p:spPr bwMode="auto">
              <a:xfrm>
                <a:off x="935"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66" name="AutoShape 22"/>
              <p:cNvSpPr>
                <a:spLocks/>
              </p:cNvSpPr>
              <p:nvPr/>
            </p:nvSpPr>
            <p:spPr bwMode="auto">
              <a:xfrm>
                <a:off x="622" y="1491"/>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68" name="Rectangle 24"/>
            <p:cNvSpPr>
              <a:spLocks/>
            </p:cNvSpPr>
            <p:nvPr/>
          </p:nvSpPr>
          <p:spPr bwMode="auto">
            <a:xfrm>
              <a:off x="105" y="0"/>
              <a:ext cx="217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Their Infrastructure</a:t>
              </a:r>
            </a:p>
          </p:txBody>
        </p:sp>
      </p:grpSp>
      <p:sp>
        <p:nvSpPr>
          <p:cNvPr id="159770" name="Rectangle 26"/>
          <p:cNvSpPr>
            <a:spLocks noGrp="1" noChangeArrowheads="1"/>
          </p:cNvSpPr>
          <p:nvPr>
            <p:ph type="title"/>
          </p:nvPr>
        </p:nvSpPr>
        <p:spPr>
          <a:ln/>
        </p:spPr>
        <p:txBody>
          <a:bodyPr/>
          <a:lstStyle/>
          <a:p>
            <a:r>
              <a:rPr lang="en-US"/>
              <a:t>Organizations</a:t>
            </a:r>
          </a:p>
        </p:txBody>
      </p:sp>
      <p:grpSp>
        <p:nvGrpSpPr>
          <p:cNvPr id="159793" name="Group 49"/>
          <p:cNvGrpSpPr>
            <a:grpSpLocks/>
          </p:cNvGrpSpPr>
          <p:nvPr/>
        </p:nvGrpSpPr>
        <p:grpSpPr bwMode="auto">
          <a:xfrm rot="59597">
            <a:off x="736037" y="1690195"/>
            <a:ext cx="4088727" cy="5550748"/>
            <a:chOff x="0" y="0"/>
            <a:chExt cx="1900" cy="2581"/>
          </a:xfrm>
        </p:grpSpPr>
        <p:grpSp>
          <p:nvGrpSpPr>
            <p:cNvPr id="159791" name="Group 47"/>
            <p:cNvGrpSpPr>
              <a:grpSpLocks/>
            </p:cNvGrpSpPr>
            <p:nvPr/>
          </p:nvGrpSpPr>
          <p:grpSpPr bwMode="auto">
            <a:xfrm rot="-50561">
              <a:off x="15" y="406"/>
              <a:ext cx="1870" cy="2162"/>
              <a:chOff x="0" y="0"/>
              <a:chExt cx="1869" cy="2161"/>
            </a:xfrm>
          </p:grpSpPr>
          <p:sp>
            <p:nvSpPr>
              <p:cNvPr id="159771" name="AutoShape 27"/>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2" name="AutoShape 28"/>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3" name="AutoShape 29"/>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4" name="AutoShape 30"/>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5" name="AutoShape 31"/>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6" name="AutoShape 32"/>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7" name="AutoShape 33"/>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8" name="AutoShape 34"/>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79" name="AutoShape 35"/>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0" name="AutoShape 36"/>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1" name="AutoShape 37"/>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2" name="AutoShape 38"/>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3" name="AutoShape 39"/>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4" name="AutoShape 40"/>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5" name="AutoShape 41"/>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6" name="AutoShape 42"/>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7" name="AutoShape 43"/>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8" name="AutoShape 44"/>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89" name="AutoShape 45"/>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0" name="AutoShape 46"/>
              <p:cNvSpPr>
                <a:spLocks/>
              </p:cNvSpPr>
              <p:nvPr/>
            </p:nvSpPr>
            <p:spPr bwMode="auto">
              <a:xfrm>
                <a:off x="625" y="112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792" name="Rectangle 48"/>
            <p:cNvSpPr>
              <a:spLocks/>
            </p:cNvSpPr>
            <p:nvPr/>
          </p:nvSpPr>
          <p:spPr bwMode="auto">
            <a:xfrm rot="-57641">
              <a:off x="22" y="15"/>
              <a:ext cx="187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My Infrastructure</a:t>
              </a:r>
            </a:p>
          </p:txBody>
        </p:sp>
      </p:grpSp>
      <p:grpSp>
        <p:nvGrpSpPr>
          <p:cNvPr id="159818" name="Group 74"/>
          <p:cNvGrpSpPr>
            <a:grpSpLocks/>
          </p:cNvGrpSpPr>
          <p:nvPr/>
        </p:nvGrpSpPr>
        <p:grpSpPr bwMode="auto">
          <a:xfrm>
            <a:off x="6072198" y="1673198"/>
            <a:ext cx="4422105" cy="5565802"/>
            <a:chOff x="0" y="0"/>
            <a:chExt cx="2056" cy="2587"/>
          </a:xfrm>
        </p:grpSpPr>
        <p:grpSp>
          <p:nvGrpSpPr>
            <p:cNvPr id="159816" name="Group 72"/>
            <p:cNvGrpSpPr>
              <a:grpSpLocks/>
            </p:cNvGrpSpPr>
            <p:nvPr/>
          </p:nvGrpSpPr>
          <p:grpSpPr bwMode="auto">
            <a:xfrm>
              <a:off x="9" y="424"/>
              <a:ext cx="1869" cy="2162"/>
              <a:chOff x="0" y="0"/>
              <a:chExt cx="1869" cy="2161"/>
            </a:xfrm>
          </p:grpSpPr>
          <p:sp>
            <p:nvSpPr>
              <p:cNvPr id="159794" name="AutoShape 50"/>
              <p:cNvSpPr>
                <a:spLocks/>
              </p:cNvSpPr>
              <p:nvPr/>
            </p:nvSpPr>
            <p:spPr bwMode="auto">
              <a:xfrm>
                <a:off x="628"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5" name="AutoShape 51"/>
              <p:cNvSpPr>
                <a:spLocks/>
              </p:cNvSpPr>
              <p:nvPr/>
            </p:nvSpPr>
            <p:spPr bwMode="auto">
              <a:xfrm>
                <a:off x="62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6" name="AutoShape 52"/>
              <p:cNvSpPr>
                <a:spLocks/>
              </p:cNvSpPr>
              <p:nvPr/>
            </p:nvSpPr>
            <p:spPr bwMode="auto">
              <a:xfrm>
                <a:off x="314" y="737"/>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7" name="AutoShape 53"/>
              <p:cNvSpPr>
                <a:spLocks/>
              </p:cNvSpPr>
              <p:nvPr/>
            </p:nvSpPr>
            <p:spPr bwMode="auto">
              <a:xfrm>
                <a:off x="96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8" name="AutoShape 54"/>
              <p:cNvSpPr>
                <a:spLocks/>
              </p:cNvSpPr>
              <p:nvPr/>
            </p:nvSpPr>
            <p:spPr bwMode="auto">
              <a:xfrm>
                <a:off x="341" y="1132"/>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799" name="AutoShape 55"/>
              <p:cNvSpPr>
                <a:spLocks/>
              </p:cNvSpPr>
              <p:nvPr/>
            </p:nvSpPr>
            <p:spPr bwMode="auto">
              <a:xfrm>
                <a:off x="656" y="1132"/>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0" name="AutoShape 56"/>
              <p:cNvSpPr>
                <a:spLocks/>
              </p:cNvSpPr>
              <p:nvPr/>
            </p:nvSpPr>
            <p:spPr bwMode="auto">
              <a:xfrm>
                <a:off x="963" y="0"/>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1" name="AutoShape 57"/>
              <p:cNvSpPr>
                <a:spLocks/>
              </p:cNvSpPr>
              <p:nvPr/>
            </p:nvSpPr>
            <p:spPr bwMode="auto">
              <a:xfrm>
                <a:off x="1298"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2" name="AutoShape 58"/>
              <p:cNvSpPr>
                <a:spLocks/>
              </p:cNvSpPr>
              <p:nvPr/>
            </p:nvSpPr>
            <p:spPr bwMode="auto">
              <a:xfrm>
                <a:off x="1613" y="73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3" name="AutoShape 59"/>
              <p:cNvSpPr>
                <a:spLocks/>
              </p:cNvSpPr>
              <p:nvPr/>
            </p:nvSpPr>
            <p:spPr bwMode="auto">
              <a:xfrm>
                <a:off x="967" y="1477"/>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4" name="AutoShape 60"/>
              <p:cNvSpPr>
                <a:spLocks/>
              </p:cNvSpPr>
              <p:nvPr/>
            </p:nvSpPr>
            <p:spPr bwMode="auto">
              <a:xfrm>
                <a:off x="1308" y="1488"/>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5" name="AutoShape 61"/>
              <p:cNvSpPr>
                <a:spLocks/>
              </p:cNvSpPr>
              <p:nvPr/>
            </p:nvSpPr>
            <p:spPr bwMode="auto">
              <a:xfrm>
                <a:off x="631"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6" name="AutoShape 62"/>
              <p:cNvSpPr>
                <a:spLocks/>
              </p:cNvSpPr>
              <p:nvPr/>
            </p:nvSpPr>
            <p:spPr bwMode="auto">
              <a:xfrm>
                <a:off x="967"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7" name="AutoShape 63"/>
              <p:cNvSpPr>
                <a:spLocks/>
              </p:cNvSpPr>
              <p:nvPr/>
            </p:nvSpPr>
            <p:spPr bwMode="auto">
              <a:xfrm>
                <a:off x="1303"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8" name="AutoShape 64"/>
              <p:cNvSpPr>
                <a:spLocks/>
              </p:cNvSpPr>
              <p:nvPr/>
            </p:nvSpPr>
            <p:spPr bwMode="auto">
              <a:xfrm>
                <a:off x="0" y="753"/>
                <a:ext cx="255"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09" name="AutoShape 65"/>
              <p:cNvSpPr>
                <a:spLocks/>
              </p:cNvSpPr>
              <p:nvPr/>
            </p:nvSpPr>
            <p:spPr bwMode="auto">
              <a:xfrm>
                <a:off x="295" y="370"/>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0" name="AutoShape 66"/>
              <p:cNvSpPr>
                <a:spLocks/>
              </p:cNvSpPr>
              <p:nvPr/>
            </p:nvSpPr>
            <p:spPr bwMode="auto">
              <a:xfrm>
                <a:off x="967" y="111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1" name="AutoShape 67"/>
              <p:cNvSpPr>
                <a:spLocks/>
              </p:cNvSpPr>
              <p:nvPr/>
            </p:nvSpPr>
            <p:spPr bwMode="auto">
              <a:xfrm>
                <a:off x="1305" y="1123"/>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2" name="AutoShape 68"/>
              <p:cNvSpPr>
                <a:spLocks/>
              </p:cNvSpPr>
              <p:nvPr/>
            </p:nvSpPr>
            <p:spPr bwMode="auto">
              <a:xfrm>
                <a:off x="629"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3" name="AutoShape 69"/>
              <p:cNvSpPr>
                <a:spLocks/>
              </p:cNvSpPr>
              <p:nvPr/>
            </p:nvSpPr>
            <p:spPr bwMode="auto">
              <a:xfrm>
                <a:off x="963" y="1879"/>
                <a:ext cx="256" cy="282"/>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4" name="AutoShape 70"/>
              <p:cNvSpPr>
                <a:spLocks/>
              </p:cNvSpPr>
              <p:nvPr/>
            </p:nvSpPr>
            <p:spPr bwMode="auto">
              <a:xfrm>
                <a:off x="628"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59815" name="AutoShape 71"/>
              <p:cNvSpPr>
                <a:spLocks/>
              </p:cNvSpPr>
              <p:nvPr/>
            </p:nvSpPr>
            <p:spPr bwMode="auto">
              <a:xfrm>
                <a:off x="315" y="1491"/>
                <a:ext cx="256" cy="283"/>
              </a:xfrm>
              <a:prstGeom prst="roundRect">
                <a:avLst>
                  <a:gd name="adj" fmla="val 46907"/>
                </a:avLst>
              </a:prstGeom>
              <a:blipFill dpi="0" rotWithShape="0">
                <a:blip r:embed="rId2">
                  <a:extLst>
                    <a:ext uri="{28A0092B-C50C-407E-A947-70E740481C1C}">
                      <a14:useLocalDpi xmlns:a14="http://schemas.microsoft.com/office/drawing/2010/main" val="0"/>
                    </a:ext>
                  </a:extLst>
                </a:blip>
                <a:srcRect/>
                <a:tile tx="0" ty="0" sx="100000" sy="100000" flip="none" algn="tl"/>
              </a:blipFill>
              <a:ln w="25400" cap="flat">
                <a:solidFill>
                  <a:schemeClr val="tx1"/>
                </a:solidFill>
                <a:prstDash val="solid"/>
                <a:miter lim="800000"/>
                <a:headEnd type="none" w="med" len="med"/>
                <a:tailEnd type="none" w="med" len="med"/>
              </a:ln>
            </p:spPr>
            <p:txBody>
              <a:bodyPr lIns="0" tIns="0" rIns="0" bIns="0"/>
              <a:lstStyle/>
              <a:p>
                <a:endParaRPr lang="en-US"/>
              </a:p>
            </p:txBody>
          </p:sp>
        </p:grpSp>
        <p:sp>
          <p:nvSpPr>
            <p:cNvPr id="159817" name="Rectangle 73"/>
            <p:cNvSpPr>
              <a:spLocks/>
            </p:cNvSpPr>
            <p:nvPr/>
          </p:nvSpPr>
          <p:spPr bwMode="auto">
            <a:xfrm>
              <a:off x="0" y="0"/>
              <a:ext cx="205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dirty="0">
                  <a:solidFill>
                    <a:schemeClr val="tx1"/>
                  </a:solidFill>
                  <a:ea typeface="ＭＳ Ｐゴシック" charset="0"/>
                  <a:cs typeface="Gill Sans" charset="0"/>
                </a:rPr>
                <a:t>Your Infrastructure</a:t>
              </a:r>
            </a:p>
          </p:txBody>
        </p:sp>
      </p:grpSp>
    </p:spTree>
    <p:extLst>
      <p:ext uri="{BB962C8B-B14F-4D97-AF65-F5344CB8AC3E}">
        <p14:creationId xmlns:p14="http://schemas.microsoft.com/office/powerpoint/2010/main" val="2442698936"/>
      </p:ext>
    </p:extLst>
  </p:cSld>
  <p:clrMapOvr>
    <a:masterClrMapping/>
  </p:clrMapOvr>
  <p:transition xmlns:p14="http://schemas.microsoft.com/office/powerpoint/2010/main"/>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1"/>
          <p:cNvSpPr>
            <a:spLocks/>
          </p:cNvSpPr>
          <p:nvPr/>
        </p:nvSpPr>
        <p:spPr bwMode="auto">
          <a:xfrm>
            <a:off x="4508940" y="2260600"/>
            <a:ext cx="10859561" cy="657860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4572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9144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1371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18288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marL="0" indent="0">
              <a:spcBef>
                <a:spcPts val="0"/>
              </a:spcBef>
              <a:buNone/>
            </a:pPr>
            <a:r>
              <a:rPr lang="en-US" sz="2000" dirty="0" err="1" smtClean="0">
                <a:latin typeface="Consolas" panose="020B0609020204030204" pitchFamily="49" charset="0"/>
                <a:cs typeface="Consolas" panose="020B0609020204030204" pitchFamily="49" charset="0"/>
              </a:rPr>
              <a:t>supported_init_styles</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'arch',</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bluepill</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bsd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daemontools</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launchd</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runit</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smf</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'upstart',</a:t>
            </a: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winsw</a:t>
            </a:r>
            <a:r>
              <a:rPr lang="en-US" sz="2000" dirty="0" smtClean="0">
                <a:solidFill>
                  <a:srgbClr val="BA2121"/>
                </a:solidFill>
                <a:latin typeface="Consolas" panose="020B0609020204030204" pitchFamily="49" charset="0"/>
                <a:cs typeface="Consolas" panose="020B0609020204030204" pitchFamily="49" charset="0"/>
              </a:rPr>
              <a:t>'</a:t>
            </a:r>
          </a:p>
          <a:p>
            <a:pPr marL="0" indent="0">
              <a:spcBef>
                <a:spcPts val="0"/>
              </a:spcBef>
              <a:buNone/>
            </a:pP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r>
              <a:rPr lang="en-US" sz="2000" dirty="0" err="1" smtClean="0">
                <a:latin typeface="Consolas" panose="020B0609020204030204" pitchFamily="49" charset="0"/>
                <a:cs typeface="Consolas" panose="020B0609020204030204" pitchFamily="49" charset="0"/>
              </a:rPr>
              <a:t>init_style</a:t>
            </a:r>
            <a:r>
              <a:rPr lang="en-US" sz="2000" dirty="0" smtClean="0">
                <a:latin typeface="Consolas" panose="020B0609020204030204" pitchFamily="49" charset="0"/>
                <a:cs typeface="Consolas" panose="020B0609020204030204" pitchFamily="49" charset="0"/>
              </a:rPr>
              <a:t> </a:t>
            </a:r>
            <a:r>
              <a:rPr lang="en-US" sz="2000" dirty="0" smtClean="0">
                <a:solidFill>
                  <a:srgbClr val="666666"/>
                </a:solidFill>
                <a:latin typeface="Consolas" panose="020B0609020204030204" pitchFamily="49" charset="0"/>
                <a:cs typeface="Consolas" panose="020B0609020204030204" pitchFamily="49" charset="0"/>
              </a:rPr>
              <a:t>= node[</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chef_client</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r>
              <a:rPr lang="en-US" sz="2000" dirty="0" smtClean="0">
                <a:solidFill>
                  <a:srgbClr val="BA2121"/>
                </a:solidFill>
                <a:latin typeface="Consolas" panose="020B0609020204030204" pitchFamily="49" charset="0"/>
                <a:cs typeface="Consolas" panose="020B0609020204030204" pitchFamily="49" charset="0"/>
              </a:rPr>
              <a:t>"</a:t>
            </a:r>
            <a:r>
              <a:rPr lang="en-US" sz="2000" dirty="0" err="1" smtClean="0">
                <a:solidFill>
                  <a:srgbClr val="BA2121"/>
                </a:solidFill>
                <a:latin typeface="Consolas" panose="020B0609020204030204" pitchFamily="49" charset="0"/>
                <a:cs typeface="Consolas" panose="020B0609020204030204" pitchFamily="49" charset="0"/>
              </a:rPr>
              <a:t>init_style</a:t>
            </a:r>
            <a:r>
              <a:rPr lang="en-US" sz="2000" dirty="0" smtClean="0">
                <a:solidFill>
                  <a:srgbClr val="BA2121"/>
                </a:solidFill>
                <a:latin typeface="Consolas" panose="020B0609020204030204" pitchFamily="49" charset="0"/>
                <a:cs typeface="Consolas" panose="020B0609020204030204" pitchFamily="49" charset="0"/>
              </a:rPr>
              <a:t>"</a:t>
            </a:r>
            <a:r>
              <a:rPr lang="en-US" sz="2000" dirty="0" smtClean="0">
                <a:solidFill>
                  <a:srgbClr val="666666"/>
                </a:solidFill>
                <a:latin typeface="Consolas" panose="020B0609020204030204" pitchFamily="49" charset="0"/>
                <a:cs typeface="Consolas" panose="020B0609020204030204" pitchFamily="49" charset="0"/>
              </a:rPr>
              <a:t>]</a:t>
            </a:r>
          </a:p>
          <a:p>
            <a:pPr marL="0" indent="0">
              <a:spcBef>
                <a:spcPts val="0"/>
              </a:spcBef>
              <a:buNone/>
            </a:pPr>
            <a:endParaRPr lang="en-US" sz="2000" dirty="0" smtClean="0">
              <a:latin typeface="Consolas" panose="020B0609020204030204" pitchFamily="49" charset="0"/>
              <a:cs typeface="Consolas" panose="020B0609020204030204" pitchFamily="49" charset="0"/>
            </a:endParaRPr>
          </a:p>
          <a:p>
            <a:pPr marL="0" indent="0">
              <a:spcBef>
                <a:spcPts val="0"/>
              </a:spcBef>
              <a:buNone/>
            </a:pPr>
            <a:r>
              <a:rPr lang="en-US" sz="2000" i="1" dirty="0" smtClean="0">
                <a:solidFill>
                  <a:srgbClr val="408080"/>
                </a:solidFill>
                <a:latin typeface="Consolas" panose="020B0609020204030204" pitchFamily="49" charset="0"/>
                <a:cs typeface="Consolas" panose="020B0609020204030204" pitchFamily="49" charset="0"/>
              </a:rPr>
              <a:t># Services moved to recipes</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if </a:t>
            </a:r>
            <a:r>
              <a:rPr lang="en-US" sz="2000" b="1" dirty="0" err="1" smtClean="0">
                <a:solidFill>
                  <a:srgbClr val="008000"/>
                </a:solidFill>
                <a:latin typeface="Consolas" panose="020B0609020204030204" pitchFamily="49" charset="0"/>
                <a:cs typeface="Consolas" panose="020B0609020204030204" pitchFamily="49" charset="0"/>
              </a:rPr>
              <a:t>supported_init_styles</a:t>
            </a:r>
            <a:r>
              <a:rPr lang="en-US" sz="2000" b="1" dirty="0" err="1" smtClean="0">
                <a:solidFill>
                  <a:srgbClr val="666666"/>
                </a:solidFill>
                <a:latin typeface="Consolas" panose="020B0609020204030204" pitchFamily="49" charset="0"/>
                <a:cs typeface="Consolas" panose="020B0609020204030204" pitchFamily="49" charset="0"/>
              </a:rPr>
              <a:t>.include</a:t>
            </a:r>
            <a:r>
              <a:rPr lang="en-US" sz="2000" b="1" dirty="0" smtClean="0">
                <a:solidFill>
                  <a:srgbClr val="666666"/>
                </a:solidFill>
                <a:latin typeface="Consolas" panose="020B0609020204030204" pitchFamily="49" charset="0"/>
                <a:cs typeface="Consolas" panose="020B0609020204030204" pitchFamily="49" charset="0"/>
              </a:rPr>
              <a:t>? </a:t>
            </a:r>
            <a:r>
              <a:rPr lang="en-US" sz="2000" b="1" dirty="0" err="1" smtClean="0">
                <a:solidFill>
                  <a:srgbClr val="666666"/>
                </a:solidFill>
                <a:latin typeface="Consolas" panose="020B0609020204030204" pitchFamily="49" charset="0"/>
                <a:cs typeface="Consolas" panose="020B0609020204030204" pitchFamily="49" charset="0"/>
              </a:rPr>
              <a:t>init_style</a:t>
            </a:r>
            <a:endParaRPr lang="en-US" sz="2000" b="1" dirty="0" smtClean="0">
              <a:solidFill>
                <a:srgbClr val="666666"/>
              </a:solidFill>
              <a:latin typeface="Consolas" panose="020B0609020204030204" pitchFamily="49" charset="0"/>
              <a:cs typeface="Consolas" panose="020B0609020204030204" pitchFamily="49" charset="0"/>
            </a:endParaRPr>
          </a:p>
          <a:p>
            <a:pPr marL="0" indent="0">
              <a:spcBef>
                <a:spcPts val="0"/>
              </a:spcBef>
              <a:buNone/>
            </a:pPr>
            <a:r>
              <a:rPr lang="en-US" sz="2000" dirty="0" smtClean="0">
                <a:latin typeface="Consolas" panose="020B0609020204030204" pitchFamily="49" charset="0"/>
                <a:cs typeface="Consolas" panose="020B0609020204030204" pitchFamily="49" charset="0"/>
              </a:rPr>
              <a:t>  </a:t>
            </a:r>
            <a:r>
              <a:rPr lang="en-US" sz="2000" dirty="0" err="1" smtClean="0">
                <a:latin typeface="Consolas" panose="020B0609020204030204" pitchFamily="49" charset="0"/>
                <a:cs typeface="Consolas" panose="020B0609020204030204" pitchFamily="49" charset="0"/>
              </a:rPr>
              <a:t>include_recipe</a:t>
            </a:r>
            <a:r>
              <a:rPr lang="en-US" sz="2000" dirty="0" smtClean="0">
                <a:latin typeface="Consolas" panose="020B0609020204030204" pitchFamily="49" charset="0"/>
                <a:cs typeface="Consolas" panose="020B0609020204030204" pitchFamily="49" charset="0"/>
              </a:rPr>
              <a:t> </a:t>
            </a:r>
            <a:r>
              <a:rPr lang="en-US" sz="2000" dirty="0" smtClean="0">
                <a:solidFill>
                  <a:srgbClr val="BA2121"/>
                </a:solidFill>
                <a:latin typeface="Consolas" panose="020B0609020204030204" pitchFamily="49" charset="0"/>
                <a:cs typeface="Consolas" panose="020B0609020204030204" pitchFamily="49" charset="0"/>
              </a:rPr>
              <a:t>"chef-client::</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err="1" smtClean="0">
                <a:solidFill>
                  <a:srgbClr val="BB6688"/>
                </a:solidFill>
                <a:latin typeface="Consolas" panose="020B0609020204030204" pitchFamily="49" charset="0"/>
                <a:cs typeface="Consolas" panose="020B0609020204030204" pitchFamily="49" charset="0"/>
              </a:rPr>
              <a:t>init_style</a:t>
            </a:r>
            <a:r>
              <a:rPr lang="en-US" sz="2000" b="1" dirty="0" smtClean="0">
                <a:solidFill>
                  <a:srgbClr val="BB6688"/>
                </a:solidFill>
                <a:latin typeface="Consolas" panose="020B0609020204030204" pitchFamily="49" charset="0"/>
                <a:cs typeface="Consolas" panose="020B0609020204030204" pitchFamily="49" charset="0"/>
              </a:rPr>
              <a:t>}</a:t>
            </a:r>
            <a:r>
              <a:rPr lang="en-US" sz="2000" b="1" dirty="0" smtClean="0">
                <a:solidFill>
                  <a:srgbClr val="BA2121"/>
                </a:solidFill>
                <a:latin typeface="Consolas" panose="020B0609020204030204" pitchFamily="49" charset="0"/>
                <a:cs typeface="Consolas" panose="020B0609020204030204" pitchFamily="49" charset="0"/>
              </a:rPr>
              <a:t>_service"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else</a:t>
            </a:r>
          </a:p>
          <a:p>
            <a:pPr marL="0" indent="0">
              <a:spcBef>
                <a:spcPts val="0"/>
              </a:spcBef>
              <a:buNone/>
            </a:pPr>
            <a:r>
              <a:rPr lang="en-US" sz="2000" dirty="0" smtClean="0">
                <a:latin typeface="Consolas" panose="020B0609020204030204" pitchFamily="49" charset="0"/>
                <a:cs typeface="Consolas" panose="020B0609020204030204" pitchFamily="49" charset="0"/>
              </a:rPr>
              <a:t>  log </a:t>
            </a:r>
            <a:r>
              <a:rPr lang="en-US" sz="2000" dirty="0" smtClean="0">
                <a:solidFill>
                  <a:srgbClr val="BA2121"/>
                </a:solidFill>
                <a:latin typeface="Consolas" panose="020B0609020204030204" pitchFamily="49" charset="0"/>
                <a:cs typeface="Consolas" panose="020B0609020204030204" pitchFamily="49" charset="0"/>
              </a:rPr>
              <a:t>"Could not determine service </a:t>
            </a:r>
            <a:r>
              <a:rPr lang="en-US" sz="2000" dirty="0" err="1" smtClean="0">
                <a:solidFill>
                  <a:srgbClr val="BA2121"/>
                </a:solidFill>
                <a:latin typeface="Consolas" panose="020B0609020204030204" pitchFamily="49" charset="0"/>
                <a:cs typeface="Consolas" panose="020B0609020204030204" pitchFamily="49" charset="0"/>
              </a:rPr>
              <a:t>init</a:t>
            </a:r>
            <a:r>
              <a:rPr lang="en-US" sz="2000" dirty="0" smtClean="0">
                <a:solidFill>
                  <a:srgbClr val="BA2121"/>
                </a:solidFill>
                <a:latin typeface="Consolas" panose="020B0609020204030204" pitchFamily="49" charset="0"/>
                <a:cs typeface="Consolas" panose="020B0609020204030204" pitchFamily="49" charset="0"/>
              </a:rPr>
              <a:t> style, manual intervention required to start up the chef-client service."</a:t>
            </a:r>
          </a:p>
          <a:p>
            <a:pPr marL="0" indent="0">
              <a:spcBef>
                <a:spcPts val="0"/>
              </a:spcBef>
              <a:buNone/>
            </a:pPr>
            <a:r>
              <a:rPr lang="en-US" sz="2000" b="1" dirty="0" smtClean="0">
                <a:solidFill>
                  <a:srgbClr val="008000"/>
                </a:solidFill>
                <a:latin typeface="Consolas" panose="020B0609020204030204" pitchFamily="49" charset="0"/>
                <a:cs typeface="Consolas" panose="020B0609020204030204" pitchFamily="49" charset="0"/>
              </a:rPr>
              <a:t>end</a:t>
            </a:r>
            <a:endParaRPr lang="en-US" sz="2000" b="1" dirty="0">
              <a:solidFill>
                <a:srgbClr val="008000"/>
              </a:solidFill>
              <a:latin typeface="Consolas" panose="020B0609020204030204" pitchFamily="49" charset="0"/>
              <a:cs typeface="Consolas" panose="020B0609020204030204" pitchFamily="49" charset="0"/>
            </a:endParaRPr>
          </a:p>
        </p:txBody>
      </p:sp>
      <p:sp>
        <p:nvSpPr>
          <p:cNvPr id="442371" name="Rectangle 2"/>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b="1">
                <a:solidFill>
                  <a:srgbClr val="000000"/>
                </a:solidFill>
                <a:latin typeface="Courier"/>
                <a:ea typeface="Courier"/>
                <a:cs typeface="Courier"/>
                <a:sym typeface="Courier"/>
              </a:rPr>
              <a:t>OPEN IN EDITOR:</a:t>
            </a:r>
          </a:p>
        </p:txBody>
      </p:sp>
      <p:sp>
        <p:nvSpPr>
          <p:cNvPr id="442372"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742950" indent="-28575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defTabSz="914400" eaLnBrk="1" fontAlgn="base" hangingPunct="1">
              <a:spcBef>
                <a:spcPct val="0"/>
              </a:spcBef>
              <a:spcAft>
                <a:spcPct val="0"/>
              </a:spcAft>
              <a:buClrTx/>
              <a:buSzTx/>
              <a:buFontTx/>
              <a:buNone/>
            </a:pPr>
            <a:r>
              <a:rPr lang="en-US" altLang="en-US" sz="3200" dirty="0" smtClean="0">
                <a:solidFill>
                  <a:srgbClr val="000000"/>
                </a:solidFill>
                <a:latin typeface="Courier"/>
                <a:ea typeface="Courier"/>
                <a:cs typeface="Courier"/>
                <a:sym typeface="Courier"/>
              </a:rPr>
              <a:t>cookbooks\chef-client\recipes\</a:t>
            </a:r>
            <a:r>
              <a:rPr lang="en-US" altLang="en-US" sz="3200" dirty="0" err="1" smtClean="0">
                <a:solidFill>
                  <a:srgbClr val="000000"/>
                </a:solidFill>
                <a:latin typeface="Courier"/>
                <a:ea typeface="Courier"/>
                <a:cs typeface="Courier"/>
                <a:sym typeface="Courier"/>
              </a:rPr>
              <a:t>service.rb</a:t>
            </a:r>
            <a:endParaRPr lang="en-US" altLang="en-US" sz="3200" dirty="0">
              <a:solidFill>
                <a:srgbClr val="000000"/>
              </a:solidFill>
              <a:latin typeface="Courier"/>
              <a:ea typeface="Courier"/>
              <a:cs typeface="Courier"/>
              <a:sym typeface="Courier"/>
            </a:endParaRPr>
          </a:p>
        </p:txBody>
      </p:sp>
      <p:sp>
        <p:nvSpPr>
          <p:cNvPr id="677892" name="Rectangle 4"/>
          <p:cNvSpPr>
            <a:spLocks noGrp="1" noChangeArrowheads="1"/>
          </p:cNvSpPr>
          <p:nvPr>
            <p:ph type="title"/>
          </p:nvPr>
        </p:nvSpPr>
        <p:spPr/>
        <p:txBody>
          <a:bodyPr/>
          <a:lstStyle/>
          <a:p>
            <a:pPr eaLnBrk="1" hangingPunct="1">
              <a:defRPr/>
            </a:pPr>
            <a:r>
              <a:rPr lang="en-US" sz="5300" dirty="0">
                <a:sym typeface="Arial Bold" charset="0"/>
              </a:rPr>
              <a:t>Exercise: View the chef-client::service recipe</a:t>
            </a:r>
          </a:p>
        </p:txBody>
      </p:sp>
      <p:sp>
        <p:nvSpPr>
          <p:cNvPr id="442374" name="Rectangle 5"/>
          <p:cNvSpPr>
            <a:spLocks noGrp="1" noChangeArrowheads="1"/>
          </p:cNvSpPr>
          <p:nvPr>
            <p:ph type="body" idx="1"/>
          </p:nvPr>
        </p:nvSpPr>
        <p:spPr>
          <a:xfrm>
            <a:off x="685867" y="2413000"/>
            <a:ext cx="3784970" cy="5930900"/>
          </a:xfrm>
          <a:solidFill>
            <a:srgbClr val="FFFFFF"/>
          </a:solidFill>
        </p:spPr>
        <p:txBody>
          <a:bodyPr/>
          <a:lstStyle/>
          <a:p>
            <a:pPr marL="596900" eaLnBrk="1" hangingPunct="1"/>
            <a:r>
              <a:rPr lang="en-US" altLang="en-US" sz="3200" dirty="0" smtClean="0"/>
              <a:t>The recipe supports a number of </a:t>
            </a:r>
            <a:r>
              <a:rPr lang="en-US" altLang="en-US" sz="3200" dirty="0" smtClean="0">
                <a:latin typeface="Arial Bold" pitchFamily="34" charset="0"/>
                <a:cs typeface="Arial Bold" pitchFamily="34" charset="0"/>
                <a:sym typeface="Arial Bold" pitchFamily="34" charset="0"/>
              </a:rPr>
              <a:t>service</a:t>
            </a:r>
            <a:r>
              <a:rPr lang="en-US" altLang="en-US" sz="3200" dirty="0" smtClean="0"/>
              <a:t> providers and styles.</a:t>
            </a:r>
          </a:p>
          <a:p>
            <a:pPr marL="596900" eaLnBrk="1" hangingPunct="1">
              <a:spcBef>
                <a:spcPts val="1175"/>
              </a:spcBef>
            </a:pPr>
            <a:r>
              <a:rPr lang="en-US" altLang="en-US" sz="3200" dirty="0" smtClean="0"/>
              <a:t>It works on a lot of </a:t>
            </a:r>
            <a:r>
              <a:rPr lang="en-US" altLang="en-US" sz="3200" dirty="0" smtClean="0">
                <a:latin typeface="Arial Bold" pitchFamily="34" charset="0"/>
                <a:cs typeface="Arial Bold" pitchFamily="34" charset="0"/>
                <a:sym typeface="Arial Bold" pitchFamily="34" charset="0"/>
              </a:rPr>
              <a:t>platforms</a:t>
            </a:r>
            <a:r>
              <a:rPr lang="en-US" altLang="en-US" sz="3200" dirty="0" smtClean="0"/>
              <a:t>.</a:t>
            </a:r>
          </a:p>
          <a:p>
            <a:pPr marL="596900" eaLnBrk="1" hangingPunct="1">
              <a:spcBef>
                <a:spcPts val="1175"/>
              </a:spcBef>
            </a:pPr>
            <a:r>
              <a:rPr lang="en-US" altLang="en-US" sz="3200" dirty="0" smtClean="0"/>
              <a:t>Everything is controllable through </a:t>
            </a:r>
            <a:r>
              <a:rPr lang="en-US" altLang="en-US" sz="3200" dirty="0" smtClean="0">
                <a:latin typeface="Arial Bold" pitchFamily="34" charset="0"/>
                <a:cs typeface="Arial Bold" pitchFamily="34" charset="0"/>
                <a:sym typeface="Arial Bold" pitchFamily="34" charset="0"/>
              </a:rPr>
              <a:t>attributes</a:t>
            </a:r>
            <a:r>
              <a:rPr lang="en-US" altLang="en-US" sz="3200" dirty="0" smtClean="0"/>
              <a:t>.</a:t>
            </a:r>
          </a:p>
        </p:txBody>
      </p:sp>
    </p:spTree>
    <p:extLst>
      <p:ext uri="{BB962C8B-B14F-4D97-AF65-F5344CB8AC3E}">
        <p14:creationId xmlns:p14="http://schemas.microsoft.com/office/powerpoint/2010/main" val="3976036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1"/>
          <p:cNvSpPr>
            <a:spLocks noGrp="1" noChangeArrowheads="1"/>
          </p:cNvSpPr>
          <p:nvPr>
            <p:ph type="title"/>
          </p:nvPr>
        </p:nvSpPr>
        <p:spPr/>
        <p:txBody>
          <a:bodyPr/>
          <a:lstStyle/>
          <a:p>
            <a:pPr eaLnBrk="1" hangingPunct="1">
              <a:defRPr/>
            </a:pPr>
            <a:r>
              <a:rPr lang="en-US" sz="4400" dirty="0">
                <a:sym typeface="Arial Bold" charset="0"/>
              </a:rPr>
              <a:t>Best Practice: Well-written cookbooks change behavior based on attributes</a:t>
            </a:r>
          </a:p>
        </p:txBody>
      </p:sp>
      <p:sp>
        <p:nvSpPr>
          <p:cNvPr id="443395" name="Rectangle 2"/>
          <p:cNvSpPr>
            <a:spLocks noGrp="1" noChangeArrowheads="1"/>
          </p:cNvSpPr>
          <p:nvPr>
            <p:ph type="body" idx="1"/>
          </p:nvPr>
        </p:nvSpPr>
        <p:spPr/>
        <p:txBody>
          <a:bodyPr/>
          <a:lstStyle/>
          <a:p>
            <a:pPr eaLnBrk="1" hangingPunct="1"/>
            <a:r>
              <a:rPr lang="en-US" altLang="en-US" smtClean="0"/>
              <a:t>Ideally, you don't have to modify the contents of a cookbook to use it for your specific use case.</a:t>
            </a:r>
          </a:p>
          <a:p>
            <a:pPr eaLnBrk="1" hangingPunct="1"/>
            <a:r>
              <a:rPr lang="en-US" altLang="en-US" smtClean="0"/>
              <a:t>Look at the attributes directory for things you can override through roles to affect behavior of the cookbook.</a:t>
            </a:r>
          </a:p>
          <a:p>
            <a:pPr eaLnBrk="1" hangingPunct="1"/>
            <a:r>
              <a:rPr lang="en-US" altLang="en-US" smtClean="0"/>
              <a:t>Of course, well written cookbooks have sane defaults, and a README to describe all this.</a:t>
            </a:r>
          </a:p>
        </p:txBody>
      </p:sp>
    </p:spTree>
    <p:extLst>
      <p:ext uri="{BB962C8B-B14F-4D97-AF65-F5344CB8AC3E}">
        <p14:creationId xmlns:p14="http://schemas.microsoft.com/office/powerpoint/2010/main" val="751677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80963"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cron</a:t>
            </a:r>
            <a:r>
              <a:rPr lang="en-US" altLang="en-US" sz="2400" dirty="0">
                <a:ea typeface="Courier"/>
                <a:cs typeface="Courier"/>
              </a:rPr>
              <a:t>' version '&gt;= 1.2.0', '</a:t>
            </a:r>
            <a:r>
              <a:rPr lang="en-US" altLang="en-US" sz="2400" dirty="0" err="1">
                <a:ea typeface="Courier"/>
                <a:cs typeface="Courier"/>
              </a:rPr>
              <a:t>logrotate</a:t>
            </a:r>
            <a:r>
              <a:rPr lang="en-US" altLang="en-US" sz="2400" dirty="0">
                <a:ea typeface="Courier"/>
                <a:cs typeface="Courier"/>
              </a:rPr>
              <a:t>' version '&gt;= 1.2.0', 'windows' version '~&gt; </a:t>
            </a:r>
            <a:r>
              <a:rPr lang="en-US" altLang="en-US" sz="2400" dirty="0" smtClean="0">
                <a:ea typeface="Courier"/>
                <a:cs typeface="Courier"/>
              </a:rPr>
              <a:t>1.11'</a:t>
            </a:r>
            <a:endParaRPr lang="en-US" altLang="en-US" sz="2400" dirty="0">
              <a:ea typeface="Courier"/>
              <a:cs typeface="Courier"/>
            </a:endParaRPr>
          </a:p>
        </p:txBody>
      </p:sp>
      <p:sp>
        <p:nvSpPr>
          <p:cNvPr id="5" name="Rectangle 4"/>
          <p:cNvSpPr>
            <a:spLocks/>
          </p:cNvSpPr>
          <p:nvPr/>
        </p:nvSpPr>
        <p:spPr bwMode="auto">
          <a:xfrm>
            <a:off x="2642394" y="3716160"/>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6"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702303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80963"/>
                                        </p:tgtEl>
                                        <p:attrNameLst>
                                          <p:attrName>style.visibility</p:attrName>
                                        </p:attrNameLst>
                                      </p:cBhvr>
                                      <p:to>
                                        <p:strVal val="visible"/>
                                      </p:to>
                                    </p:set>
                                    <p:animEffect transition="in" filter="wipe(left)">
                                      <p:cBhvr>
                                        <p:cTn id="11" dur="500"/>
                                        <p:tgtEl>
                                          <p:spTgt spid="680963"/>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animBg="1" autoUpdateAnimBg="0"/>
      <p:bldP spid="5" grpId="0" autoUpdateAnimBg="0"/>
      <p:bldP spid="6" grpId="0" animBg="1" autoUpdateAnimBg="0"/>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site download </a:t>
            </a:r>
            <a:r>
              <a:rPr lang="en-US" altLang="en-US" dirty="0" err="1">
                <a:ea typeface="Courier"/>
                <a:cs typeface="Courier"/>
              </a:rPr>
              <a:t>cron</a:t>
            </a:r>
            <a:endParaRPr lang="en-US" altLang="en-US"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6100">
                <a:sym typeface="Arial Bold" charset="0"/>
              </a:rPr>
              <a:t>Exercise: Download the cron cookbook</a:t>
            </a: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cron</a:t>
            </a:r>
            <a:r>
              <a:rPr lang="en-US" altLang="en-US" sz="3500" dirty="0">
                <a:ea typeface="Courier"/>
                <a:cs typeface="Courier"/>
              </a:rPr>
              <a:t> from the cookbooks site at version 1.5.0 to C:/Users</a:t>
            </a:r>
            <a:r>
              <a:rPr lang="en-US" altLang="en-US" sz="3500" dirty="0" smtClean="0">
                <a:ea typeface="Courier"/>
                <a:cs typeface="Courier"/>
              </a:rPr>
              <a:t>/</a:t>
            </a:r>
            <a:r>
              <a:rPr lang="en-US" altLang="en-US" sz="3500" dirty="0">
                <a:ea typeface="Courier"/>
                <a:cs typeface="Courier"/>
              </a:rPr>
              <a:t>YOU</a:t>
            </a:r>
            <a:r>
              <a:rPr lang="en-US" altLang="en-US" sz="3500" dirty="0" smtClean="0">
                <a:ea typeface="Courier"/>
                <a:cs typeface="Courier"/>
              </a:rPr>
              <a:t>/</a:t>
            </a:r>
            <a:r>
              <a:rPr lang="en-US" altLang="en-US" sz="3500" dirty="0">
                <a:ea typeface="Courier"/>
                <a:cs typeface="Courier"/>
              </a:rPr>
              <a:t>chef-repo/cron-1.5.0.tar.gz</a:t>
            </a:r>
          </a:p>
          <a:p>
            <a:pPr defTabSz="914400" eaLnBrk="1" fontAlgn="base" hangingPunct="1">
              <a:spcBef>
                <a:spcPct val="0"/>
              </a:spcBef>
              <a:spcAft>
                <a:spcPct val="0"/>
              </a:spcAft>
            </a:pPr>
            <a:endParaRPr lang="en-US" altLang="en-US" sz="3500" dirty="0" smtClean="0">
              <a:ea typeface="Courier"/>
              <a:cs typeface="Courier"/>
            </a:endParaRPr>
          </a:p>
          <a:p>
            <a:pPr defTabSz="914400" eaLnBrk="1" fontAlgn="base" hangingPunct="1">
              <a:spcBef>
                <a:spcPct val="0"/>
              </a:spcBef>
              <a:spcAft>
                <a:spcPct val="0"/>
              </a:spcAft>
            </a:pPr>
            <a:r>
              <a:rPr lang="en-US" altLang="en-US" sz="3500" dirty="0" smtClean="0">
                <a:ea typeface="Courier"/>
                <a:cs typeface="Courier"/>
              </a:rPr>
              <a:t>Cookbook </a:t>
            </a:r>
            <a:r>
              <a:rPr lang="en-US" altLang="en-US" sz="3500" dirty="0">
                <a:ea typeface="Courier"/>
                <a:cs typeface="Courier"/>
              </a:rPr>
              <a:t>saved: C:/Users</a:t>
            </a:r>
            <a:r>
              <a:rPr lang="en-US" altLang="en-US" sz="3500" dirty="0" smtClean="0">
                <a:ea typeface="Courier"/>
                <a:cs typeface="Courier"/>
              </a:rPr>
              <a:t>/YOU/</a:t>
            </a:r>
            <a:r>
              <a:rPr lang="en-US" altLang="en-US" sz="3500" dirty="0">
                <a:ea typeface="Courier"/>
                <a:cs typeface="Courier"/>
              </a:rPr>
              <a:t>chef-repo/cron-1.5.0.tar.gz</a:t>
            </a:r>
            <a:endParaRPr lang="en-US" altLang="en-US" sz="3500" dirty="0">
              <a:ea typeface="Courier"/>
              <a:cs typeface="Courier"/>
            </a:endParaRPr>
          </a:p>
        </p:txBody>
      </p:sp>
    </p:spTree>
    <p:extLst>
      <p:ext uri="{BB962C8B-B14F-4D97-AF65-F5344CB8AC3E}">
        <p14:creationId xmlns:p14="http://schemas.microsoft.com/office/powerpoint/2010/main" val="84704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tar -</a:t>
            </a:r>
            <a:r>
              <a:rPr lang="en-US" altLang="en-US" sz="4000" dirty="0" err="1">
                <a:ea typeface="Courier"/>
                <a:cs typeface="Courier"/>
              </a:rPr>
              <a:t>zxvf</a:t>
            </a:r>
            <a:r>
              <a:rPr lang="en-US" altLang="en-US" sz="4000" dirty="0">
                <a:ea typeface="Courier"/>
                <a:cs typeface="Courier"/>
              </a:rPr>
              <a:t> </a:t>
            </a:r>
            <a:r>
              <a:rPr lang="en-US" altLang="en-US" sz="4000" dirty="0" smtClean="0">
                <a:ea typeface="Courier"/>
                <a:cs typeface="Courier"/>
              </a:rPr>
              <a:t>cron-</a:t>
            </a:r>
            <a:r>
              <a:rPr lang="en-US" altLang="en-US" sz="4000" dirty="0" smtClean="0">
                <a:ea typeface="Courier"/>
                <a:cs typeface="Courier"/>
              </a:rPr>
              <a:t>1.5.0</a:t>
            </a:r>
            <a:r>
              <a:rPr lang="en-US" altLang="en-US" sz="4000" dirty="0" smtClean="0">
                <a:ea typeface="Courier"/>
                <a:cs typeface="Courier"/>
              </a:rPr>
              <a:t>.tar.gz </a:t>
            </a:r>
            <a:r>
              <a:rPr lang="en-US" altLang="en-US" sz="4000" dirty="0">
                <a:ea typeface="Courier"/>
                <a:cs typeface="Courier"/>
              </a:rPr>
              <a:t>-C </a:t>
            </a:r>
            <a:r>
              <a:rPr lang="en-US" altLang="en-US" sz="4000" dirty="0" smtClean="0">
                <a:ea typeface="Courier"/>
                <a:cs typeface="Courier"/>
              </a:rPr>
              <a:t>cookbooks\</a:t>
            </a:r>
            <a:endParaRPr lang="en-US" altLang="en-US" sz="4000" dirty="0">
              <a:ea typeface="Courier"/>
              <a:cs typeface="Courier"/>
            </a:endParaRPr>
          </a:p>
        </p:txBody>
      </p:sp>
      <p:sp>
        <p:nvSpPr>
          <p:cNvPr id="446467" name="Rectangle 2"/>
          <p:cNvSpPr>
            <a:spLocks noGrp="1" noChangeArrowheads="1"/>
          </p:cNvSpPr>
          <p:nvPr>
            <p:ph type="body" idx="1"/>
          </p:nvPr>
        </p:nvSpPr>
        <p:spPr>
          <a:xfrm>
            <a:off x="800273" y="3428999"/>
            <a:ext cx="14657233" cy="5181603"/>
          </a:xfrm>
          <a:solidFill>
            <a:srgbClr val="000000"/>
          </a:solidFill>
          <a:ln w="25400">
            <a:solidFill>
              <a:srgbClr val="334150"/>
            </a:solidFill>
            <a:prstDash val="sysDot"/>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228600" tIns="228600" rIns="228600" bIns="228600" numCol="1" anchor="ctr" anchorCtr="0" compatLnSpc="1">
            <a:prstTxWarp prst="textNoShape">
              <a:avLst/>
            </a:prstTxWarp>
          </a:bodyPr>
          <a:lstStyle/>
          <a:p>
            <a:pPr marL="0" indent="0">
              <a:spcBef>
                <a:spcPct val="0"/>
              </a:spcBef>
              <a:buNone/>
            </a:pPr>
            <a:r>
              <a:rPr lang="en-US" altLang="en-US" sz="1800" kern="1200">
                <a:solidFill>
                  <a:srgbClr val="FFFFFF"/>
                </a:solidFill>
                <a:latin typeface="Courier"/>
                <a:ea typeface="Courier"/>
                <a:cs typeface="Courier"/>
                <a:sym typeface="Menlo Regular"/>
              </a:rPr>
              <a:t>x cron/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cron/CONTRIBUTING</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cron/Gemfile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cron/LICENSE</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cron/providers/d.rb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cron/recipes/default.rb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cron/resources/d.rb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a:solidFill>
                  <a:srgbClr val="FFFFFF"/>
                </a:solidFill>
                <a:latin typeface="Courier"/>
                <a:ea typeface="Courier"/>
                <a:cs typeface="Courier"/>
                <a:sym typeface="Menlo Regular"/>
              </a:rPr>
              <a:t>x cron/templates/default/cron.d.erb</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cron</a:t>
            </a:r>
            <a:r>
              <a:rPr lang="en-US" sz="6000" dirty="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60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60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88153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cron</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6500">
                <a:sym typeface="Arial Bold" charset="0"/>
              </a:rPr>
              <a:t>Exercise: Upload the cron cookbook</a:t>
            </a: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cron</a:t>
            </a:r>
            <a:r>
              <a:rPr lang="en-US" altLang="en-US" dirty="0">
                <a:ea typeface="Courier"/>
                <a:cs typeface="Courier"/>
              </a:rPr>
              <a:t>    </a:t>
            </a:r>
            <a:r>
              <a:rPr lang="en-US" altLang="en-US" dirty="0" smtClean="0">
                <a:ea typeface="Courier"/>
                <a:cs typeface="Courier"/>
              </a:rPr>
              <a:t>          [</a:t>
            </a:r>
            <a:r>
              <a:rPr lang="en-US" altLang="en-US" dirty="0" smtClean="0">
                <a:ea typeface="Courier"/>
                <a:cs typeface="Courier"/>
              </a:rPr>
              <a:t>1.5.0]</a:t>
            </a:r>
            <a:endParaRPr lang="en-US" altLang="en-US" dirty="0" smtClean="0">
              <a:ea typeface="Courier"/>
              <a:cs typeface="Courier"/>
            </a:endParaRPr>
          </a:p>
          <a:p>
            <a:pPr defTabSz="914400" eaLnBrk="1" fontAlgn="base" hangingPunct="1">
              <a:spcBef>
                <a:spcPct val="0"/>
              </a:spcBef>
              <a:spcAft>
                <a:spcPct val="0"/>
              </a:spcAft>
            </a:pPr>
            <a:r>
              <a:rPr lang="en-US" altLang="en-US" dirty="0" smtClean="0">
                <a:ea typeface="Courier"/>
                <a:cs typeface="Courier"/>
              </a:rPr>
              <a:t>Uploaded </a:t>
            </a:r>
            <a:r>
              <a:rPr lang="en-US" altLang="en-US" dirty="0">
                <a:ea typeface="Courier"/>
                <a:cs typeface="Courier"/>
              </a:rPr>
              <a:t>1 cookbook.</a:t>
            </a:r>
          </a:p>
        </p:txBody>
      </p:sp>
    </p:spTree>
    <p:extLst>
      <p:ext uri="{BB962C8B-B14F-4D97-AF65-F5344CB8AC3E}">
        <p14:creationId xmlns:p14="http://schemas.microsoft.com/office/powerpoint/2010/main" val="16037626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ERROR: Cookbook chef-client depends on cookbooks which are not currently</a:t>
            </a:r>
          </a:p>
          <a:p>
            <a:pPr defTabSz="914400" eaLnBrk="1" fontAlgn="base" hangingPunct="1">
              <a:spcBef>
                <a:spcPct val="0"/>
              </a:spcBef>
              <a:spcAft>
                <a:spcPct val="0"/>
              </a:spcAft>
            </a:pPr>
            <a:r>
              <a:rPr lang="en-US" altLang="en-US" sz="2400" dirty="0">
                <a:ea typeface="Courier"/>
                <a:cs typeface="Courier"/>
              </a:rPr>
              <a:t>ERROR: being uploaded and cannot be found on the server.</a:t>
            </a:r>
          </a:p>
          <a:p>
            <a:pPr defTabSz="914400" eaLnBrk="1" fontAlgn="base" hangingPunct="1">
              <a:spcBef>
                <a:spcPct val="0"/>
              </a:spcBef>
              <a:spcAft>
                <a:spcPct val="0"/>
              </a:spcAft>
            </a:pPr>
            <a:r>
              <a:rPr lang="en-US" altLang="en-US" sz="2400" dirty="0">
                <a:ea typeface="Courier"/>
                <a:cs typeface="Courier"/>
              </a:rPr>
              <a:t>ERROR: The missing cookbook(s) are: '</a:t>
            </a:r>
            <a:r>
              <a:rPr lang="en-US" altLang="en-US" sz="2400" dirty="0" err="1">
                <a:ea typeface="Courier"/>
                <a:cs typeface="Courier"/>
              </a:rPr>
              <a:t>logrotate</a:t>
            </a:r>
            <a:r>
              <a:rPr lang="en-US" altLang="en-US" sz="2400" dirty="0">
                <a:ea typeface="Courier"/>
                <a:cs typeface="Courier"/>
              </a:rPr>
              <a:t>' version '&gt;= 1.2.0', 'windows' version '~&gt; 1.11'</a:t>
            </a:r>
            <a:endParaRPr lang="en-US" altLang="en-US" sz="2400" dirty="0">
              <a:ea typeface="Courier"/>
              <a:cs typeface="Courier"/>
            </a:endParaRPr>
          </a:p>
        </p:txBody>
      </p:sp>
      <p:sp>
        <p:nvSpPr>
          <p:cNvPr id="7" name="Rectangle 6"/>
          <p:cNvSpPr>
            <a:spLocks/>
          </p:cNvSpPr>
          <p:nvPr/>
        </p:nvSpPr>
        <p:spPr bwMode="auto">
          <a:xfrm>
            <a:off x="2642394" y="3751439"/>
            <a:ext cx="1123493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8800" b="1" dirty="0">
                <a:solidFill>
                  <a:srgbClr val="D90B00"/>
                </a:solidFill>
                <a:latin typeface="American Typewriter"/>
                <a:ea typeface="Gill Sans"/>
                <a:cs typeface="American Typewriter"/>
              </a:rPr>
              <a:t>FAIL!</a:t>
            </a:r>
          </a:p>
        </p:txBody>
      </p:sp>
      <p:sp>
        <p:nvSpPr>
          <p:cNvPr id="8"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4021654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 calcmode="lin" valueType="num">
                                      <p:cBhvr>
                                        <p:cTn id="16" dur="75" fill="hold"/>
                                        <p:tgtEl>
                                          <p:spTgt spid="7"/>
                                        </p:tgtEl>
                                        <p:attrNameLst>
                                          <p:attrName>ppt_w</p:attrName>
                                        </p:attrNameLst>
                                      </p:cBhvr>
                                      <p:tavLst>
                                        <p:tav tm="0">
                                          <p:val>
                                            <p:strVal val="4*#ppt_w"/>
                                          </p:val>
                                        </p:tav>
                                        <p:tav tm="100000">
                                          <p:val>
                                            <p:strVal val="#ppt_w"/>
                                          </p:val>
                                        </p:tav>
                                      </p:tavLst>
                                    </p:anim>
                                    <p:anim calcmode="lin" valueType="num">
                                      <p:cBhvr>
                                        <p:cTn id="17" dur="75"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utoUpdateAnimBg="0"/>
      <p:bldP spid="8" grpId="0" animBg="1" autoUpdateAnimBg="0"/>
    </p:bld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logrotate</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err="1" smtClean="0">
                <a:ea typeface="Courier"/>
                <a:cs typeface="Courier"/>
              </a:rPr>
              <a:t>logrotate</a:t>
            </a:r>
            <a:r>
              <a:rPr lang="en-US" altLang="en-US" sz="5400" dirty="0" smtClean="0">
                <a:ea typeface="Courier"/>
                <a:cs typeface="Courier"/>
              </a:rPr>
              <a:t>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logrotate</a:t>
            </a:r>
            <a:r>
              <a:rPr lang="en-US" altLang="en-US" sz="3500" dirty="0">
                <a:ea typeface="Courier"/>
                <a:cs typeface="Courier"/>
              </a:rPr>
              <a:t> from the cookbooks site at version </a:t>
            </a:r>
            <a:r>
              <a:rPr lang="en-US" altLang="en-US" sz="3500" dirty="0" smtClean="0">
                <a:ea typeface="Courier"/>
                <a:cs typeface="Courier"/>
              </a:rPr>
              <a:t>1.7.0 </a:t>
            </a:r>
            <a:r>
              <a:rPr lang="en-US" altLang="en-US" sz="3500" dirty="0">
                <a:ea typeface="Courier"/>
                <a:cs typeface="Courier"/>
              </a:rPr>
              <a:t>to </a:t>
            </a:r>
            <a:r>
              <a:rPr lang="en-US" altLang="en-US" sz="3500" dirty="0">
                <a:ea typeface="Courier"/>
                <a:cs typeface="Courier"/>
              </a:rPr>
              <a:t>C:/Users/YOU/chef-repo/</a:t>
            </a:r>
            <a:r>
              <a:rPr lang="en-US" altLang="en-US" sz="3500" dirty="0" smtClean="0">
                <a:ea typeface="Courier"/>
                <a:cs typeface="Courier"/>
              </a:rPr>
              <a:t>logrotate-</a:t>
            </a:r>
            <a:r>
              <a:rPr lang="en-US" altLang="en-US" sz="3500" dirty="0" smtClean="0">
                <a:ea typeface="Courier"/>
                <a:cs typeface="Courier"/>
              </a:rPr>
              <a:t>1.7.0</a:t>
            </a:r>
            <a:r>
              <a:rPr lang="en-US" altLang="en-US" sz="3500" dirty="0" smtClean="0">
                <a:ea typeface="Courier"/>
                <a:cs typeface="Courier"/>
              </a:rPr>
              <a:t>.tar.gz</a:t>
            </a: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a:t>
            </a:r>
            <a:r>
              <a:rPr lang="en-US" altLang="en-US" sz="3500" dirty="0">
                <a:ea typeface="Courier"/>
                <a:cs typeface="Courier"/>
              </a:rPr>
              <a:t>C:/Users/YOU/chef-repo/</a:t>
            </a:r>
            <a:r>
              <a:rPr lang="en-US" altLang="en-US" sz="3500" dirty="0" smtClean="0">
                <a:ea typeface="Courier"/>
                <a:cs typeface="Courier"/>
              </a:rPr>
              <a:t>logrotate-</a:t>
            </a:r>
            <a:r>
              <a:rPr lang="en-US" altLang="en-US" sz="3500" dirty="0" smtClean="0">
                <a:ea typeface="Courier"/>
                <a:cs typeface="Courier"/>
              </a:rPr>
              <a:t>1.7.0</a:t>
            </a:r>
            <a:r>
              <a:rPr lang="en-US" altLang="en-US" sz="3500" dirty="0" smtClean="0">
                <a:ea typeface="Courier"/>
                <a:cs typeface="Courier"/>
              </a:rPr>
              <a:t>.tar.gz</a:t>
            </a:r>
            <a:endParaRPr lang="en-US" altLang="en-US" sz="3500" dirty="0">
              <a:ea typeface="Courier"/>
              <a:cs typeface="Courier"/>
            </a:endParaRPr>
          </a:p>
        </p:txBody>
      </p:sp>
    </p:spTree>
    <p:extLst>
      <p:ext uri="{BB962C8B-B14F-4D97-AF65-F5344CB8AC3E}">
        <p14:creationId xmlns:p14="http://schemas.microsoft.com/office/powerpoint/2010/main" val="131969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logrotate-</a:t>
            </a:r>
            <a:r>
              <a:rPr lang="en-US" altLang="en-US" sz="3600" dirty="0" smtClean="0">
                <a:ea typeface="Courier"/>
                <a:cs typeface="Courier"/>
              </a:rPr>
              <a:t>1.7.0</a:t>
            </a:r>
            <a:r>
              <a:rPr lang="en-US" altLang="en-US" sz="3600" dirty="0">
                <a:ea typeface="Courier"/>
                <a:cs typeface="Courier"/>
              </a:rPr>
              <a:t>.tar.gz</a:t>
            </a:r>
            <a:r>
              <a:rPr lang="en-US" altLang="en-US" sz="3600" dirty="0" smtClean="0">
                <a:ea typeface="Courier"/>
                <a:cs typeface="Courier"/>
              </a:rPr>
              <a:t>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logrotate/CHANGELOG.md</a:t>
            </a:r>
          </a:p>
          <a:p>
            <a:pPr marL="0" indent="0">
              <a:spcBef>
                <a:spcPct val="0"/>
              </a:spcBef>
              <a:buNone/>
            </a:pPr>
            <a:r>
              <a:rPr lang="en-US" altLang="en-US" sz="1800" kern="1200" dirty="0">
                <a:solidFill>
                  <a:srgbClr val="FFFFFF"/>
                </a:solidFill>
                <a:latin typeface="Courier"/>
                <a:ea typeface="Courier"/>
                <a:cs typeface="Courier"/>
                <a:sym typeface="Menlo Regular"/>
              </a:rPr>
              <a:t>x logrotate/README.md</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/definitions/</a:t>
            </a:r>
            <a:r>
              <a:rPr lang="en-US" altLang="en-US" sz="1800" kern="1200" dirty="0" err="1">
                <a:solidFill>
                  <a:srgbClr val="FFFFFF"/>
                </a:solidFill>
                <a:latin typeface="Courier"/>
                <a:ea typeface="Courier"/>
                <a:cs typeface="Courier"/>
                <a:sym typeface="Menlo Regular"/>
              </a:rPr>
              <a:t>logrotate_app.rb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logrotate_config.rb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/recipes/</a:t>
            </a:r>
            <a:r>
              <a:rPr lang="en-US" altLang="en-US" sz="1800" kern="1200" dirty="0" err="1">
                <a:solidFill>
                  <a:srgbClr val="FFFFFF"/>
                </a:solidFill>
                <a:latin typeface="Courier"/>
                <a:ea typeface="Courier"/>
                <a:cs typeface="Courier"/>
                <a:sym typeface="Menlo Regular"/>
              </a:rPr>
              <a:t>global.rb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a:solidFill>
                  <a:srgbClr val="FFFFFF"/>
                </a:solidFill>
                <a:latin typeface="Courier"/>
                <a:ea typeface="Courier"/>
                <a:cs typeface="Courier"/>
                <a:sym typeface="Menlo Regular"/>
              </a:rPr>
              <a:t>logrotate-global.erb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logrotate</a:t>
            </a:r>
            <a:r>
              <a:rPr lang="en-US" altLang="en-US" sz="1800" kern="1200" dirty="0">
                <a:solidFill>
                  <a:srgbClr val="FFFFFF"/>
                </a:solidFill>
                <a:latin typeface="Courier"/>
                <a:ea typeface="Courier"/>
                <a:cs typeface="Courier"/>
                <a:sym typeface="Menlo Regular"/>
              </a:rPr>
              <a:t>/templates/default/</a:t>
            </a:r>
            <a:r>
              <a:rPr lang="en-US" altLang="en-US" sz="1800" kern="1200" dirty="0" err="1" smtClean="0">
                <a:solidFill>
                  <a:srgbClr val="FFFFFF"/>
                </a:solidFill>
                <a:latin typeface="Courier"/>
                <a:ea typeface="Courier"/>
                <a:cs typeface="Courier"/>
                <a:sym typeface="Menlo Regular"/>
              </a:rPr>
              <a:t>logrotate.erb</a:t>
            </a: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780193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err="1">
                <a:ea typeface="Courier"/>
                <a:cs typeface="Courier"/>
              </a:rPr>
              <a:t>logrotate</a:t>
            </a:r>
            <a:r>
              <a:rPr lang="en-US" altLang="en-US" dirty="0">
                <a:ea typeface="Courier"/>
                <a:cs typeface="Courier"/>
              </a:rPr>
              <a:t> </a:t>
            </a: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a:ea typeface="Courier"/>
                <a:cs typeface="Courier"/>
              </a:rPr>
              <a:t>Uploading </a:t>
            </a:r>
            <a:r>
              <a:rPr lang="en-US" altLang="en-US" dirty="0" err="1">
                <a:ea typeface="Courier"/>
                <a:cs typeface="Courier"/>
              </a:rPr>
              <a:t>logrotate</a:t>
            </a:r>
            <a:r>
              <a:rPr lang="en-US" altLang="en-US" dirty="0">
                <a:ea typeface="Courier"/>
                <a:cs typeface="Courier"/>
              </a:rPr>
              <a:t>    </a:t>
            </a:r>
            <a:r>
              <a:rPr lang="en-US" altLang="en-US" dirty="0" smtClean="0">
                <a:ea typeface="Courier"/>
                <a:cs typeface="Courier"/>
              </a:rPr>
              <a:t>		  </a:t>
            </a:r>
            <a:r>
              <a:rPr lang="en-US" altLang="en-US" dirty="0">
                <a:ea typeface="Courier"/>
                <a:cs typeface="Courier"/>
              </a:rPr>
              <a:t>[1.3.0]</a:t>
            </a:r>
          </a:p>
          <a:p>
            <a:pPr defTabSz="914400" eaLnBrk="1" fontAlgn="base" hangingPunct="1">
              <a:spcBef>
                <a:spcPct val="0"/>
              </a:spcBef>
              <a:spcAft>
                <a:spcPct val="0"/>
              </a:spcAft>
            </a:pPr>
            <a:r>
              <a:rPr lang="en-US" altLang="en-US" dirty="0">
                <a:ea typeface="Courier"/>
                <a:cs typeface="Courier"/>
              </a:rPr>
              <a:t>Uploaded 1 cookbook.</a:t>
            </a:r>
          </a:p>
        </p:txBody>
      </p:sp>
    </p:spTree>
    <p:extLst>
      <p:ext uri="{BB962C8B-B14F-4D97-AF65-F5344CB8AC3E}">
        <p14:creationId xmlns:p14="http://schemas.microsoft.com/office/powerpoint/2010/main" val="22984545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1"/>
          <p:cNvSpPr>
            <a:spLocks noGrp="1" noChangeArrowheads="1"/>
          </p:cNvSpPr>
          <p:nvPr>
            <p:ph type="title"/>
          </p:nvPr>
        </p:nvSpPr>
        <p:spPr>
          <a:ln/>
        </p:spPr>
        <p:txBody>
          <a:bodyPr/>
          <a:lstStyle/>
          <a:p>
            <a:r>
              <a:rPr lang="en-US"/>
              <a:t>Organizations</a:t>
            </a:r>
          </a:p>
        </p:txBody>
      </p:sp>
      <p:sp>
        <p:nvSpPr>
          <p:cNvPr id="160770" name="Rectangle 2"/>
          <p:cNvSpPr>
            <a:spLocks noGrp="1" noChangeArrowheads="1"/>
          </p:cNvSpPr>
          <p:nvPr>
            <p:ph type="body" idx="1"/>
          </p:nvPr>
        </p:nvSpPr>
        <p:spPr>
          <a:ln/>
        </p:spPr>
        <p:txBody>
          <a:bodyPr/>
          <a:lstStyle/>
          <a:p>
            <a:r>
              <a:rPr lang="en-US"/>
              <a:t>Completely independent tenants of Enterprise Chef</a:t>
            </a:r>
          </a:p>
          <a:p>
            <a:r>
              <a:rPr lang="en-US"/>
              <a:t>Share nothing with other organizations</a:t>
            </a:r>
          </a:p>
          <a:p>
            <a:r>
              <a:rPr lang="en-US"/>
              <a:t>May represent different</a:t>
            </a:r>
          </a:p>
          <a:p>
            <a:pPr lvl="1"/>
            <a:r>
              <a:rPr lang="en-US"/>
              <a:t>Companies</a:t>
            </a:r>
          </a:p>
          <a:p>
            <a:pPr lvl="1"/>
            <a:r>
              <a:rPr lang="en-US"/>
              <a:t>Business Units</a:t>
            </a:r>
          </a:p>
          <a:p>
            <a:pPr lvl="1"/>
            <a:r>
              <a:rPr lang="en-US"/>
              <a:t>Departments</a:t>
            </a:r>
          </a:p>
        </p:txBody>
      </p:sp>
    </p:spTree>
    <p:extLst>
      <p:ext uri="{BB962C8B-B14F-4D97-AF65-F5344CB8AC3E}">
        <p14:creationId xmlns:p14="http://schemas.microsoft.com/office/powerpoint/2010/main" val="1240962169"/>
      </p:ext>
    </p:extLst>
  </p:cSld>
  <p:clrMapOvr>
    <a:masterClrMapping/>
  </p:clrMapOvr>
  <p:transition xmlns:p14="http://schemas.microsoft.com/office/powerpoint/2010/main"/>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smtClean="0">
                <a:ea typeface="Courier"/>
                <a:cs typeface="Courier"/>
              </a:rPr>
              <a:t>windows</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windows from the cookbooks site at version 1.34.2 to C:/Users</a:t>
            </a:r>
            <a:r>
              <a:rPr lang="en-US" altLang="en-US" sz="3500" dirty="0" smtClean="0">
                <a:ea typeface="Courier"/>
                <a:cs typeface="Courier"/>
              </a:rPr>
              <a:t>/YOU/</a:t>
            </a:r>
            <a:r>
              <a:rPr lang="en-US" altLang="en-US" sz="3500" dirty="0">
                <a:ea typeface="Courier"/>
                <a:cs typeface="Courier"/>
              </a:rPr>
              <a:t>chef-repo/windows-1.34.2.</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chef-repo/windows-1.34.2.tar.gz</a:t>
            </a:r>
            <a:endParaRPr lang="en-US" altLang="en-US" sz="3500" dirty="0">
              <a:ea typeface="Courier"/>
              <a:cs typeface="Courier"/>
            </a:endParaRPr>
          </a:p>
        </p:txBody>
      </p:sp>
    </p:spTree>
    <p:extLst>
      <p:ext uri="{BB962C8B-B14F-4D97-AF65-F5344CB8AC3E}">
        <p14:creationId xmlns:p14="http://schemas.microsoft.com/office/powerpoint/2010/main" val="4454505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dirty="0" smtClean="0">
                <a:ea typeface="Courier"/>
                <a:cs typeface="Courier"/>
              </a:rPr>
              <a:t>PS\&gt; </a:t>
            </a:r>
            <a:r>
              <a:rPr lang="en-US" altLang="en-US" sz="3600" dirty="0">
                <a:ea typeface="Courier"/>
                <a:cs typeface="Courier"/>
              </a:rPr>
              <a:t>tar -</a:t>
            </a:r>
            <a:r>
              <a:rPr lang="en-US" altLang="en-US" sz="3600" dirty="0" err="1">
                <a:ea typeface="Courier"/>
                <a:cs typeface="Courier"/>
              </a:rPr>
              <a:t>zxvf</a:t>
            </a:r>
            <a:r>
              <a:rPr lang="en-US" altLang="en-US" sz="3600" dirty="0">
                <a:ea typeface="Courier"/>
                <a:cs typeface="Courier"/>
              </a:rPr>
              <a:t> </a:t>
            </a:r>
            <a:r>
              <a:rPr lang="en-US" altLang="en-US" sz="3600" dirty="0">
                <a:ea typeface="Courier"/>
                <a:cs typeface="Courier"/>
              </a:rPr>
              <a:t>windows-1.34.2.</a:t>
            </a:r>
            <a:r>
              <a:rPr lang="en-US" altLang="en-US" sz="3600" dirty="0" smtClean="0">
                <a:ea typeface="Courier"/>
                <a:cs typeface="Courier"/>
              </a:rPr>
              <a:t>tar.gz -</a:t>
            </a:r>
            <a:r>
              <a:rPr lang="en-US" altLang="en-US" sz="3600" dirty="0">
                <a:ea typeface="Courier"/>
                <a:cs typeface="Courier"/>
              </a:rPr>
              <a:t>C </a:t>
            </a:r>
            <a:r>
              <a:rPr lang="en-US" altLang="en-US" sz="3600" dirty="0" smtClean="0">
                <a:ea typeface="Courier"/>
                <a:cs typeface="Courier"/>
              </a:rPr>
              <a:t>cookbooks\</a:t>
            </a:r>
            <a:endParaRPr lang="en-US" altLang="en-US" sz="36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windows/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p>
          <a:p>
            <a:pPr marL="0" indent="0">
              <a:spcBef>
                <a:spcPct val="0"/>
              </a:spcBef>
              <a:buNone/>
            </a:pPr>
            <a:r>
              <a:rPr lang="en-US" altLang="en-US" sz="1800" kern="1200" dirty="0">
                <a:solidFill>
                  <a:srgbClr val="FFFFFF"/>
                </a:solidFill>
                <a:latin typeface="Courier"/>
                <a:ea typeface="Courier"/>
                <a:cs typeface="Courier"/>
                <a:sym typeface="Menlo Regular"/>
              </a:rPr>
              <a:t>x windows/attributes/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windows/CONTRIBUTING</a:t>
            </a:r>
          </a:p>
          <a:p>
            <a:pPr marL="0" indent="0">
              <a:spcBef>
                <a:spcPct val="0"/>
              </a:spcBef>
              <a:buNone/>
            </a:pPr>
            <a:r>
              <a:rPr lang="en-US" altLang="en-US" sz="1800" kern="1200" dirty="0">
                <a:solidFill>
                  <a:srgbClr val="FFFFFF"/>
                </a:solidFill>
                <a:latin typeface="Courier"/>
                <a:ea typeface="Courier"/>
                <a:cs typeface="Courier"/>
                <a:sym typeface="Menlo Regular"/>
              </a:rPr>
              <a:t>x windows/files/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windows/files/default/handlers/</a:t>
            </a:r>
            <a:r>
              <a:rPr lang="en-US" altLang="en-US" sz="1800" kern="1200" dirty="0" err="1">
                <a:solidFill>
                  <a:srgbClr val="FFFFFF"/>
                </a:solidFill>
                <a:latin typeface="Courier"/>
                <a:ea typeface="Courier"/>
                <a:cs typeface="Courier"/>
                <a:sym typeface="Menlo Regular"/>
              </a:rPr>
              <a:t>windows_reboot_handler.rb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feature_base.rb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powershell_out.rb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registry_helper.rb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a:solidFill>
                  <a:srgbClr val="FFFFFF"/>
                </a:solidFill>
                <a:latin typeface="Courier"/>
                <a:ea typeface="Courier"/>
                <a:cs typeface="Courier"/>
                <a:sym typeface="Menlo Regular"/>
              </a:rPr>
              <a:t>version.rb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windows/libraries/</a:t>
            </a:r>
            <a:r>
              <a:rPr lang="en-US" altLang="en-US" sz="1800" kern="1200" dirty="0" err="1" smtClean="0">
                <a:solidFill>
                  <a:srgbClr val="FFFFFF"/>
                </a:solidFill>
                <a:latin typeface="Courier"/>
                <a:ea typeface="Courier"/>
                <a:cs typeface="Courier"/>
                <a:sym typeface="Menlo Regular"/>
              </a:rPr>
              <a:t>windows_architecture_helper.rb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4063299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ERROR: Cookbook windows depends on cookbooks which are not currently</a:t>
            </a:r>
          </a:p>
          <a:p>
            <a:pPr defTabSz="914400" eaLnBrk="1" fontAlgn="base" hangingPunct="1">
              <a:spcBef>
                <a:spcPct val="0"/>
              </a:spcBef>
              <a:spcAft>
                <a:spcPct val="0"/>
              </a:spcAft>
            </a:pPr>
            <a:r>
              <a:rPr lang="en-US" altLang="en-US" sz="2800" dirty="0">
                <a:ea typeface="Courier"/>
                <a:cs typeface="Courier"/>
              </a:rPr>
              <a:t>ERROR: being uploaded and cannot be found on the server.</a:t>
            </a:r>
          </a:p>
          <a:p>
            <a:pPr defTabSz="914400" eaLnBrk="1" fontAlgn="base" hangingPunct="1">
              <a:spcBef>
                <a:spcPct val="0"/>
              </a:spcBef>
              <a:spcAft>
                <a:spcPct val="0"/>
              </a:spcAft>
            </a:pPr>
            <a:r>
              <a:rPr lang="en-US" altLang="en-US" sz="2800" dirty="0">
                <a:ea typeface="Courier"/>
                <a:cs typeface="Courier"/>
              </a:rPr>
              <a:t>ERROR: The missing cookbook(s) are: '</a:t>
            </a:r>
            <a:r>
              <a:rPr lang="en-US" altLang="en-US" sz="2800" dirty="0" err="1">
                <a:ea typeface="Courier"/>
                <a:cs typeface="Courier"/>
              </a:rPr>
              <a:t>chef_handler</a:t>
            </a:r>
            <a:r>
              <a:rPr lang="en-US" altLang="en-US" sz="2800" dirty="0">
                <a:ea typeface="Courier"/>
                <a:cs typeface="Courier"/>
              </a:rPr>
              <a:t>' version '&gt;= 0.0.0'</a:t>
            </a:r>
            <a:endParaRPr lang="en-US" altLang="en-US" sz="2800" dirty="0">
              <a:ea typeface="Courier"/>
              <a:cs typeface="Courier"/>
            </a:endParaRPr>
          </a:p>
        </p:txBody>
      </p:sp>
    </p:spTree>
    <p:extLst>
      <p:ext uri="{BB962C8B-B14F-4D97-AF65-F5344CB8AC3E}">
        <p14:creationId xmlns:p14="http://schemas.microsoft.com/office/powerpoint/2010/main" val="226401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000" dirty="0" smtClean="0">
                <a:ea typeface="Courier"/>
                <a:cs typeface="Courier"/>
              </a:rPr>
              <a:t>PS\&gt; </a:t>
            </a:r>
            <a:r>
              <a:rPr lang="en-US" altLang="en-US" sz="4000" dirty="0">
                <a:ea typeface="Courier"/>
                <a:cs typeface="Courier"/>
              </a:rPr>
              <a:t>knife cookbook site download </a:t>
            </a:r>
            <a:r>
              <a:rPr lang="en-US" altLang="en-US" sz="4000" dirty="0" err="1">
                <a:ea typeface="Courier"/>
                <a:cs typeface="Courier"/>
              </a:rPr>
              <a:t>chef_handler</a:t>
            </a:r>
            <a:endParaRPr lang="en-US" altLang="en-US" sz="4000" dirty="0">
              <a:ea typeface="Courier"/>
              <a:cs typeface="Courier"/>
            </a:endParaRPr>
          </a:p>
        </p:txBody>
      </p:sp>
      <p:sp>
        <p:nvSpPr>
          <p:cNvPr id="683010" name="Rectangle 2"/>
          <p:cNvSpPr>
            <a:spLocks noGrp="1" noChangeArrowheads="1"/>
          </p:cNvSpPr>
          <p:nvPr>
            <p:ph type="title"/>
          </p:nvPr>
        </p:nvSpPr>
        <p:spPr/>
        <p:txBody>
          <a:bodyPr/>
          <a:lstStyle/>
          <a:p>
            <a:pPr eaLnBrk="1" hangingPunct="1">
              <a:defRPr/>
            </a:pPr>
            <a:r>
              <a:rPr lang="en-US" sz="5400" dirty="0">
                <a:sym typeface="Arial Bold" charset="0"/>
              </a:rPr>
              <a:t>Exercise: Download the </a:t>
            </a:r>
            <a:r>
              <a:rPr lang="en-US" altLang="en-US" sz="5400" dirty="0" smtClean="0">
                <a:ea typeface="Courier"/>
                <a:cs typeface="Courier"/>
              </a:rPr>
              <a:t>windows </a:t>
            </a:r>
            <a:r>
              <a:rPr lang="en-US" sz="5400" dirty="0" smtClean="0">
                <a:sym typeface="Arial Bold" charset="0"/>
              </a:rPr>
              <a:t>cookbook</a:t>
            </a:r>
            <a:endParaRPr lang="en-US" sz="5400" dirty="0">
              <a:sym typeface="Arial Bold" charset="0"/>
            </a:endParaRPr>
          </a:p>
        </p:txBody>
      </p:sp>
      <p:sp>
        <p:nvSpPr>
          <p:cNvPr id="44544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500" dirty="0">
                <a:ea typeface="Courier"/>
                <a:cs typeface="Courier"/>
              </a:rPr>
              <a:t>Downloading </a:t>
            </a:r>
            <a:r>
              <a:rPr lang="en-US" altLang="en-US" sz="3500" dirty="0" err="1">
                <a:ea typeface="Courier"/>
                <a:cs typeface="Courier"/>
              </a:rPr>
              <a:t>chef_handler</a:t>
            </a:r>
            <a:r>
              <a:rPr lang="en-US" altLang="en-US" sz="3500" dirty="0">
                <a:ea typeface="Courier"/>
                <a:cs typeface="Courier"/>
              </a:rPr>
              <a:t> from the cookbooks site at version 1.1.6 to C:/Users</a:t>
            </a:r>
            <a:r>
              <a:rPr lang="en-US" altLang="en-US" sz="3500" dirty="0" smtClean="0">
                <a:ea typeface="Courier"/>
                <a:cs typeface="Courier"/>
              </a:rPr>
              <a:t>/YOU/</a:t>
            </a:r>
            <a:r>
              <a:rPr lang="en-US" altLang="en-US" sz="3500" dirty="0">
                <a:ea typeface="Courier"/>
                <a:cs typeface="Courier"/>
              </a:rPr>
              <a:t>chef-repo/chef_handler-</a:t>
            </a:r>
            <a:r>
              <a:rPr lang="en-US" altLang="en-US" sz="3500" dirty="0" smtClean="0">
                <a:ea typeface="Courier"/>
                <a:cs typeface="Courier"/>
              </a:rPr>
              <a:t>1.1.6</a:t>
            </a:r>
            <a:r>
              <a:rPr lang="en-US" altLang="en-US" sz="3500" dirty="0">
                <a:ea typeface="Courier"/>
                <a:cs typeface="Courier"/>
              </a:rPr>
              <a:t>.</a:t>
            </a:r>
            <a:r>
              <a:rPr lang="en-US" altLang="en-US" sz="3500" dirty="0" smtClean="0">
                <a:ea typeface="Courier"/>
                <a:cs typeface="Courier"/>
              </a:rPr>
              <a:t>tar.gz</a:t>
            </a:r>
          </a:p>
          <a:p>
            <a:pPr defTabSz="914400" eaLnBrk="1" fontAlgn="base" hangingPunct="1">
              <a:spcBef>
                <a:spcPct val="0"/>
              </a:spcBef>
              <a:spcAft>
                <a:spcPct val="0"/>
              </a:spcAft>
            </a:pPr>
            <a:endParaRPr lang="en-US" altLang="en-US" sz="3500" dirty="0">
              <a:ea typeface="Courier"/>
              <a:cs typeface="Courier"/>
            </a:endParaRPr>
          </a:p>
          <a:p>
            <a:pPr defTabSz="914400" eaLnBrk="1" fontAlgn="base" hangingPunct="1">
              <a:spcBef>
                <a:spcPct val="0"/>
              </a:spcBef>
              <a:spcAft>
                <a:spcPct val="0"/>
              </a:spcAft>
            </a:pPr>
            <a:r>
              <a:rPr lang="en-US" altLang="en-US" sz="3500" dirty="0">
                <a:ea typeface="Courier"/>
                <a:cs typeface="Courier"/>
              </a:rPr>
              <a:t>Cookbook saved: C:/Users</a:t>
            </a:r>
            <a:r>
              <a:rPr lang="en-US" altLang="en-US" sz="3500" dirty="0" smtClean="0">
                <a:ea typeface="Courier"/>
                <a:cs typeface="Courier"/>
              </a:rPr>
              <a:t>/YOU/</a:t>
            </a:r>
            <a:r>
              <a:rPr lang="en-US" altLang="en-US" sz="3500" dirty="0">
                <a:ea typeface="Courier"/>
                <a:cs typeface="Courier"/>
              </a:rPr>
              <a:t>chef-repo/chef_handler-1.1.6.tar.gz</a:t>
            </a:r>
            <a:endParaRPr lang="en-US" altLang="en-US" sz="3500" dirty="0">
              <a:ea typeface="Courier"/>
              <a:cs typeface="Courier"/>
            </a:endParaRPr>
          </a:p>
        </p:txBody>
      </p:sp>
    </p:spTree>
    <p:extLst>
      <p:ext uri="{BB962C8B-B14F-4D97-AF65-F5344CB8AC3E}">
        <p14:creationId xmlns:p14="http://schemas.microsoft.com/office/powerpoint/2010/main" val="313074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3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09" grpId="0" animBg="1" autoUpdateAnimBg="0"/>
    </p:bld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1"/>
          <p:cNvSpPr>
            <a:spLocks/>
          </p:cNvSpPr>
          <p:nvPr/>
        </p:nvSpPr>
        <p:spPr bwMode="auto">
          <a:xfrm>
            <a:off x="812879" y="1917700"/>
            <a:ext cx="14657232" cy="1092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200" dirty="0" smtClean="0">
                <a:ea typeface="Courier"/>
                <a:cs typeface="Courier"/>
              </a:rPr>
              <a:t>PS\&gt; </a:t>
            </a:r>
            <a:r>
              <a:rPr lang="en-US" altLang="en-US" sz="3200" dirty="0">
                <a:ea typeface="Courier"/>
                <a:cs typeface="Courier"/>
              </a:rPr>
              <a:t>tar -</a:t>
            </a:r>
            <a:r>
              <a:rPr lang="en-US" altLang="en-US" sz="3200" dirty="0" err="1">
                <a:ea typeface="Courier"/>
                <a:cs typeface="Courier"/>
              </a:rPr>
              <a:t>zxvf</a:t>
            </a:r>
            <a:r>
              <a:rPr lang="en-US" altLang="en-US" sz="3200" dirty="0">
                <a:ea typeface="Courier"/>
                <a:cs typeface="Courier"/>
              </a:rPr>
              <a:t> </a:t>
            </a:r>
            <a:r>
              <a:rPr lang="en-US" altLang="en-US" sz="3200" dirty="0">
                <a:ea typeface="Courier"/>
                <a:cs typeface="Courier"/>
              </a:rPr>
              <a:t>chef_handler-1.1.6</a:t>
            </a:r>
            <a:r>
              <a:rPr lang="en-US" altLang="en-US" sz="3200" dirty="0" smtClean="0">
                <a:ea typeface="Courier"/>
                <a:cs typeface="Courier"/>
              </a:rPr>
              <a:t>.tar.gz -</a:t>
            </a:r>
            <a:r>
              <a:rPr lang="en-US" altLang="en-US" sz="3200" dirty="0">
                <a:ea typeface="Courier"/>
                <a:cs typeface="Courier"/>
              </a:rPr>
              <a:t>C </a:t>
            </a:r>
            <a:r>
              <a:rPr lang="en-US" altLang="en-US" sz="3200" dirty="0" smtClean="0">
                <a:ea typeface="Courier"/>
                <a:cs typeface="Courier"/>
              </a:rPr>
              <a:t>cookbooks\</a:t>
            </a:r>
            <a:endParaRPr lang="en-US" altLang="en-US" sz="3200" dirty="0">
              <a:ea typeface="Courier"/>
              <a:cs typeface="Courier"/>
            </a:endParaRPr>
          </a:p>
        </p:txBody>
      </p:sp>
      <p:sp>
        <p:nvSpPr>
          <p:cNvPr id="446467" name="Rectangle 2"/>
          <p:cNvSpPr>
            <a:spLocks noGrp="1" noChangeArrowheads="1"/>
          </p:cNvSpPr>
          <p:nvPr>
            <p:ph type="body" idx="1"/>
          </p:nvPr>
        </p:nvSpPr>
        <p:spPr>
          <a:xfrm>
            <a:off x="800273" y="3276601"/>
            <a:ext cx="14657233" cy="5334002"/>
          </a:xfrm>
          <a:solidFill>
            <a:srgbClr val="000000"/>
          </a:solidFill>
          <a:ln w="25400">
            <a:solidFill>
              <a:srgbClr val="334150"/>
            </a:solidFill>
            <a:prstDash val="sysDot"/>
            <a:miter lim="800000"/>
            <a:headEnd/>
            <a:tailEnd/>
          </a:ln>
        </p:spPr>
        <p:txBody>
          <a:bodyPr lIns="228600" tIns="228600" rIns="228600" bIns="228600" anchor="ctr"/>
          <a:lstStyle/>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CHANGELOG.md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README.md</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/attributes/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/files/default/handlers/README</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/libraries/</a:t>
            </a:r>
            <a:r>
              <a:rPr lang="en-US" altLang="en-US" sz="1800" kern="1200" dirty="0" err="1">
                <a:solidFill>
                  <a:srgbClr val="FFFFFF"/>
                </a:solidFill>
                <a:latin typeface="Courier"/>
                <a:ea typeface="Courier"/>
                <a:cs typeface="Courier"/>
                <a:sym typeface="Menlo Regular"/>
              </a:rPr>
              <a:t>matchers.rb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metadata.json</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a:t>
            </a:r>
            <a:r>
              <a:rPr lang="en-US" altLang="en-US" sz="1800" kern="1200" dirty="0" err="1">
                <a:solidFill>
                  <a:srgbClr val="FFFFFF"/>
                </a:solidFill>
                <a:latin typeface="Courier"/>
                <a:ea typeface="Courier"/>
                <a:cs typeface="Courier"/>
                <a:sym typeface="Menlo Regular"/>
              </a:rPr>
              <a:t>metadata.rb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/providers/</a:t>
            </a:r>
            <a:r>
              <a:rPr lang="en-US" altLang="en-US" sz="1800" kern="1200" dirty="0" err="1">
                <a:solidFill>
                  <a:srgbClr val="FFFFFF"/>
                </a:solidFill>
                <a:latin typeface="Courier"/>
                <a:ea typeface="Courier"/>
                <a:cs typeface="Courier"/>
                <a:sym typeface="Menlo Regular"/>
              </a:rPr>
              <a:t>default.rb</a:t>
            </a:r>
            <a:endParaRPr lang="en-US" altLang="en-US" sz="1800" kern="1200" dirty="0">
              <a:solidFill>
                <a:srgbClr val="FFFFFF"/>
              </a:solidFill>
              <a:latin typeface="Courier"/>
              <a:ea typeface="Courier"/>
              <a:cs typeface="Courier"/>
              <a:sym typeface="Menlo Regular"/>
            </a:endParaRP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p>
          <a:p>
            <a:pPr marL="0" indent="0">
              <a:spcBef>
                <a:spcPct val="0"/>
              </a:spcBef>
              <a:buNone/>
            </a:pPr>
            <a:r>
              <a:rPr lang="en-US" altLang="en-US" sz="1800" kern="1200" dirty="0">
                <a:solidFill>
                  <a:srgbClr val="FFFFFF"/>
                </a:solidFill>
                <a:latin typeface="Courier"/>
                <a:ea typeface="Courier"/>
                <a:cs typeface="Courier"/>
                <a:sym typeface="Menlo Regular"/>
              </a:rPr>
              <a:t>x </a:t>
            </a:r>
            <a:r>
              <a:rPr lang="en-US" altLang="en-US" sz="1800" kern="1200" dirty="0" err="1">
                <a:solidFill>
                  <a:srgbClr val="FFFFFF"/>
                </a:solidFill>
                <a:latin typeface="Courier"/>
                <a:ea typeface="Courier"/>
                <a:cs typeface="Courier"/>
                <a:sym typeface="Menlo Regular"/>
              </a:rPr>
              <a:t>chef_handler</a:t>
            </a:r>
            <a:r>
              <a:rPr lang="en-US" altLang="en-US" sz="1800" kern="1200" dirty="0">
                <a:solidFill>
                  <a:srgbClr val="FFFFFF"/>
                </a:solidFill>
                <a:latin typeface="Courier"/>
                <a:ea typeface="Courier"/>
                <a:cs typeface="Courier"/>
                <a:sym typeface="Menlo Regular"/>
              </a:rPr>
              <a:t>/recipes/</a:t>
            </a:r>
            <a:r>
              <a:rPr lang="en-US" altLang="en-US" sz="1800" kern="1200" dirty="0" err="1" smtClean="0">
                <a:solidFill>
                  <a:srgbClr val="FFFFFF"/>
                </a:solidFill>
                <a:latin typeface="Courier"/>
                <a:ea typeface="Courier"/>
                <a:cs typeface="Courier"/>
                <a:sym typeface="Menlo Regular"/>
              </a:rPr>
              <a:t>default.rb</a:t>
            </a:r>
            <a:endParaRPr lang="en-US" altLang="en-US" sz="1800" kern="1200" dirty="0" smtClean="0">
              <a:solidFill>
                <a:srgbClr val="FFFFFF"/>
              </a:solidFill>
              <a:latin typeface="Courier"/>
              <a:ea typeface="Courier"/>
              <a:cs typeface="Courier"/>
              <a:sym typeface="Menlo Regular"/>
            </a:endParaRPr>
          </a:p>
          <a:p>
            <a:pPr marL="0" indent="0">
              <a:spcBef>
                <a:spcPct val="0"/>
              </a:spcBef>
              <a:buNone/>
            </a:pPr>
            <a:r>
              <a:rPr lang="en-US" altLang="en-US" sz="1800" kern="1200" dirty="0" smtClean="0">
                <a:solidFill>
                  <a:srgbClr val="FFFFFF"/>
                </a:solidFill>
                <a:latin typeface="Courier"/>
                <a:ea typeface="Courier"/>
                <a:cs typeface="Courier"/>
                <a:sym typeface="Menlo Regular"/>
              </a:rPr>
              <a:t>...</a:t>
            </a:r>
            <a:endParaRPr lang="en-US" altLang="en-US" sz="1800" kern="1200" dirty="0">
              <a:solidFill>
                <a:srgbClr val="FFFFFF"/>
              </a:solidFill>
              <a:latin typeface="Courier"/>
              <a:ea typeface="Courier"/>
              <a:cs typeface="Courier"/>
              <a:sym typeface="Menlo Regular"/>
            </a:endParaRPr>
          </a:p>
        </p:txBody>
      </p:sp>
      <p:sp>
        <p:nvSpPr>
          <p:cNvPr id="684035" name="Rectangle 3"/>
          <p:cNvSpPr>
            <a:spLocks/>
          </p:cNvSpPr>
          <p:nvPr/>
        </p:nvSpPr>
        <p:spPr bwMode="auto">
          <a:xfrm>
            <a:off x="800178" y="177800"/>
            <a:ext cx="14657232" cy="11176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b"/>
          <a:lstStyle/>
          <a:p>
            <a:pPr defTabSz="914400" fontAlgn="base">
              <a:spcBef>
                <a:spcPct val="0"/>
              </a:spcBef>
              <a:spcAft>
                <a:spcPct val="0"/>
              </a:spcAft>
              <a:defRPr/>
            </a:pPr>
            <a:r>
              <a:rPr lang="en-US" sz="5400" dirty="0">
                <a:solidFill>
                  <a:srgbClr val="FFFFFF"/>
                </a:solidFill>
                <a:effectLst>
                  <a:outerShdw blurRad="38100" dist="38100" dir="2700000" algn="tl">
                    <a:srgbClr val="C0C0C0"/>
                  </a:outerShdw>
                </a:effectLst>
                <a:latin typeface="Arial Bold" charset="0"/>
                <a:cs typeface="Arial Bold" charset="0"/>
                <a:sym typeface="Arial Bold" charset="0"/>
              </a:rPr>
              <a:t>Exercise: Extract </a:t>
            </a:r>
            <a:r>
              <a:rPr lang="en-US" sz="5400" dirty="0" err="1" smtClean="0">
                <a:solidFill>
                  <a:srgbClr val="FFFFFF"/>
                </a:solidFill>
                <a:effectLst>
                  <a:outerShdw blurRad="38100" dist="38100" dir="2700000" algn="tl">
                    <a:srgbClr val="C0C0C0"/>
                  </a:outerShdw>
                </a:effectLst>
                <a:latin typeface="Arial Bold" charset="0"/>
                <a:cs typeface="Arial Bold" charset="0"/>
                <a:sym typeface="Arial Bold" charset="0"/>
              </a:rPr>
              <a:t>logrotate</a:t>
            </a:r>
            <a:r>
              <a:rPr lang="en-US" sz="5400" dirty="0" smtClean="0">
                <a:solidFill>
                  <a:srgbClr val="FFFFFF"/>
                </a:solidFill>
                <a:effectLst>
                  <a:outerShdw blurRad="38100" dist="38100" dir="2700000" algn="tl">
                    <a:srgbClr val="C0C0C0"/>
                  </a:outerShdw>
                </a:effectLst>
                <a:latin typeface="Arial Bold" charset="0"/>
                <a:cs typeface="Arial Bold" charset="0"/>
                <a:sym typeface="Arial Bold" charset="0"/>
              </a:rPr>
              <a:t> cookbook </a:t>
            </a:r>
            <a:r>
              <a:rPr lang="en-US" sz="5400" dirty="0" err="1">
                <a:solidFill>
                  <a:srgbClr val="FFFFFF"/>
                </a:solidFill>
                <a:effectLst>
                  <a:outerShdw blurRad="38100" dist="38100" dir="2700000" algn="tl">
                    <a:srgbClr val="C0C0C0"/>
                  </a:outerShdw>
                </a:effectLst>
                <a:latin typeface="Arial Bold" charset="0"/>
                <a:cs typeface="Arial Bold" charset="0"/>
                <a:sym typeface="Arial Bold" charset="0"/>
              </a:rPr>
              <a:t>tarball</a:t>
            </a:r>
            <a:endParaRPr lang="en-US" sz="5400" dirty="0">
              <a:solidFill>
                <a:srgbClr val="FFFFFF"/>
              </a:solidFill>
              <a:effectLst>
                <a:outerShdw blurRad="38100" dist="38100" dir="2700000" algn="tl">
                  <a:srgbClr val="C0C0C0"/>
                </a:outerShdw>
              </a:effectLst>
              <a:latin typeface="Arial Bold" charset="0"/>
              <a:cs typeface="Arial Bold" charset="0"/>
              <a:sym typeface="Arial Bold" charset="0"/>
            </a:endParaRPr>
          </a:p>
        </p:txBody>
      </p:sp>
    </p:spTree>
    <p:extLst>
      <p:ext uri="{BB962C8B-B14F-4D97-AF65-F5344CB8AC3E}">
        <p14:creationId xmlns:p14="http://schemas.microsoft.com/office/powerpoint/2010/main" val="20346536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3" grpId="0" animBg="1" autoUpdateAnimBg="0"/>
    </p:bld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4400" dirty="0" smtClean="0">
                <a:ea typeface="Courier"/>
                <a:cs typeface="Courier"/>
              </a:rPr>
              <a:t>PS\&gt; </a:t>
            </a:r>
            <a:r>
              <a:rPr lang="en-US" altLang="en-US" sz="4400" dirty="0">
                <a:ea typeface="Courier"/>
                <a:cs typeface="Courier"/>
              </a:rPr>
              <a:t>knife cookbook upload </a:t>
            </a:r>
            <a:r>
              <a:rPr lang="en-US" altLang="en-US" sz="4400" dirty="0" err="1">
                <a:ea typeface="Courier"/>
                <a:cs typeface="Courier"/>
              </a:rPr>
              <a:t>chef_handler</a:t>
            </a:r>
            <a:endParaRPr lang="en-US" altLang="en-US" sz="4400"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a:t>
            </a:r>
            <a:r>
              <a:rPr lang="en-US" altLang="en-US" sz="2800" dirty="0" err="1">
                <a:ea typeface="Courier"/>
                <a:cs typeface="Courier"/>
              </a:rPr>
              <a:t>chef_handler</a:t>
            </a:r>
            <a:r>
              <a:rPr lang="en-US" altLang="en-US" sz="2800" dirty="0">
                <a:ea typeface="Courier"/>
                <a:cs typeface="Courier"/>
              </a:rPr>
              <a:t>   [1.1.6]</a:t>
            </a:r>
          </a:p>
          <a:p>
            <a:pPr defTabSz="914400" eaLnBrk="1" fontAlgn="base" hangingPunct="1">
              <a:spcBef>
                <a:spcPct val="0"/>
              </a:spcBef>
              <a:spcAft>
                <a:spcPct val="0"/>
              </a:spcAft>
            </a:pPr>
            <a:r>
              <a:rPr lang="en-US" altLang="en-US" sz="2800" dirty="0">
                <a:ea typeface="Courier"/>
                <a:cs typeface="Courier"/>
              </a:rPr>
              <a:t>Uploaded 1 cookbook.</a:t>
            </a:r>
            <a:endParaRPr lang="en-US" altLang="en-US" sz="2800" dirty="0">
              <a:ea typeface="Courier"/>
              <a:cs typeface="Courier"/>
            </a:endParaRPr>
          </a:p>
        </p:txBody>
      </p:sp>
    </p:spTree>
    <p:extLst>
      <p:ext uri="{BB962C8B-B14F-4D97-AF65-F5344CB8AC3E}">
        <p14:creationId xmlns:p14="http://schemas.microsoft.com/office/powerpoint/2010/main" val="26406487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a:t>
            </a:r>
            <a:r>
              <a:rPr lang="en-US" altLang="en-US" dirty="0" smtClean="0">
                <a:ea typeface="Courier"/>
                <a:cs typeface="Courier"/>
              </a:rPr>
              <a:t>windows</a:t>
            </a:r>
            <a:endParaRPr lang="en-US" altLang="en-US" dirty="0">
              <a:ea typeface="Courier"/>
              <a:cs typeface="Courier"/>
            </a:endParaRPr>
          </a:p>
        </p:txBody>
      </p:sp>
      <p:sp>
        <p:nvSpPr>
          <p:cNvPr id="686082" name="Rectangle 2"/>
          <p:cNvSpPr>
            <a:spLocks noGrp="1" noChangeArrowheads="1"/>
          </p:cNvSpPr>
          <p:nvPr>
            <p:ph type="title"/>
          </p:nvPr>
        </p:nvSpPr>
        <p:spPr/>
        <p:txBody>
          <a:bodyPr/>
          <a:lstStyle/>
          <a:p>
            <a:pPr eaLnBrk="1" hangingPunct="1">
              <a:defRPr/>
            </a:pPr>
            <a:r>
              <a:rPr lang="en-US" sz="5400" dirty="0">
                <a:sym typeface="Arial Bold" charset="0"/>
              </a:rPr>
              <a:t>Exercise: Upload the </a:t>
            </a:r>
            <a:r>
              <a:rPr lang="en-US" altLang="en-US" sz="5400" dirty="0" err="1">
                <a:ea typeface="Courier"/>
                <a:cs typeface="Courier"/>
              </a:rPr>
              <a:t>logrotate</a:t>
            </a:r>
            <a:r>
              <a:rPr lang="en-US" altLang="en-US" sz="5400" dirty="0">
                <a:ea typeface="Courier"/>
                <a:cs typeface="Courier"/>
              </a:rPr>
              <a:t> </a:t>
            </a:r>
            <a:r>
              <a:rPr lang="en-US" sz="5400" dirty="0" smtClean="0">
                <a:sym typeface="Arial Bold" charset="0"/>
              </a:rPr>
              <a:t>cookbook</a:t>
            </a:r>
            <a:endParaRPr lang="en-US" sz="5400" dirty="0">
              <a:sym typeface="Arial Bold" charset="0"/>
            </a:endParaRPr>
          </a:p>
        </p:txBody>
      </p:sp>
      <p:sp>
        <p:nvSpPr>
          <p:cNvPr id="447492"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800" dirty="0">
                <a:ea typeface="Courier"/>
                <a:cs typeface="Courier"/>
              </a:rPr>
              <a:t>Uploading windows        [1.34.2]</a:t>
            </a:r>
          </a:p>
          <a:p>
            <a:pPr defTabSz="914400" eaLnBrk="1" fontAlgn="base" hangingPunct="1">
              <a:spcBef>
                <a:spcPct val="0"/>
              </a:spcBef>
              <a:spcAft>
                <a:spcPct val="0"/>
              </a:spcAft>
            </a:pPr>
            <a:r>
              <a:rPr lang="en-US" altLang="en-US" sz="2800" dirty="0">
                <a:ea typeface="Courier"/>
                <a:cs typeface="Courier"/>
              </a:rPr>
              <a:t>Uploaded 1 cookbook.</a:t>
            </a:r>
            <a:endParaRPr lang="en-US" altLang="en-US" sz="2800" dirty="0">
              <a:ea typeface="Courier"/>
              <a:cs typeface="Courier"/>
            </a:endParaRPr>
          </a:p>
        </p:txBody>
      </p:sp>
    </p:spTree>
    <p:extLst>
      <p:ext uri="{BB962C8B-B14F-4D97-AF65-F5344CB8AC3E}">
        <p14:creationId xmlns:p14="http://schemas.microsoft.com/office/powerpoint/2010/main" val="37406202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6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081" grpId="0" animBg="1" autoUpdateAnimBg="0"/>
    </p:bld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p:cNvSpPr>
          <p:nvPr/>
        </p:nvSpPr>
        <p:spPr bwMode="auto">
          <a:xfrm>
            <a:off x="800178" y="3717470"/>
            <a:ext cx="14606427" cy="4512129"/>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a:ea typeface="Courier"/>
                <a:cs typeface="Courier"/>
              </a:rPr>
              <a:t>Uploading chef-client    [3.8.0]</a:t>
            </a:r>
          </a:p>
          <a:p>
            <a:pPr defTabSz="914400" eaLnBrk="1" fontAlgn="base" hangingPunct="1">
              <a:spcBef>
                <a:spcPct val="0"/>
              </a:spcBef>
              <a:spcAft>
                <a:spcPct val="0"/>
              </a:spcAft>
            </a:pPr>
            <a:r>
              <a:rPr lang="en-US" altLang="en-US" sz="2400" dirty="0">
                <a:ea typeface="Courier"/>
                <a:cs typeface="Courier"/>
              </a:rPr>
              <a:t>Uploaded 1 cookbook.</a:t>
            </a:r>
            <a:endParaRPr lang="en-US" altLang="en-US" sz="2400" dirty="0">
              <a:ea typeface="Courier"/>
              <a:cs typeface="Courier"/>
            </a:endParaRPr>
          </a:p>
        </p:txBody>
      </p:sp>
      <p:sp>
        <p:nvSpPr>
          <p:cNvPr id="687106" name="Rectangle 2"/>
          <p:cNvSpPr>
            <a:spLocks noGrp="1" noChangeArrowheads="1"/>
          </p:cNvSpPr>
          <p:nvPr>
            <p:ph type="title"/>
          </p:nvPr>
        </p:nvSpPr>
        <p:spPr/>
        <p:txBody>
          <a:bodyPr/>
          <a:lstStyle/>
          <a:p>
            <a:pPr eaLnBrk="1" hangingPunct="1">
              <a:defRPr/>
            </a:pPr>
            <a:r>
              <a:rPr lang="en-US" sz="5600">
                <a:sym typeface="Arial Bold" charset="0"/>
              </a:rPr>
              <a:t>Exercise: Upload the chef-client cookbook</a:t>
            </a:r>
          </a:p>
        </p:txBody>
      </p:sp>
      <p:sp>
        <p:nvSpPr>
          <p:cNvPr id="5" name="Rectangle 4"/>
          <p:cNvSpPr>
            <a:spLocks/>
          </p:cNvSpPr>
          <p:nvPr/>
        </p:nvSpPr>
        <p:spPr bwMode="auto">
          <a:xfrm>
            <a:off x="1804194" y="3841750"/>
            <a:ext cx="13234693"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8800" b="1" dirty="0">
                <a:solidFill>
                  <a:srgbClr val="558E28"/>
                </a:solidFill>
                <a:latin typeface="American Typewriter"/>
                <a:ea typeface="Gill Sans"/>
                <a:cs typeface="American Typewriter"/>
              </a:rPr>
              <a:t>WIN!</a:t>
            </a:r>
          </a:p>
        </p:txBody>
      </p:sp>
      <p:sp>
        <p:nvSpPr>
          <p:cNvPr id="9"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cookbook upload chef-client</a:t>
            </a:r>
          </a:p>
        </p:txBody>
      </p:sp>
    </p:spTree>
    <p:extLst>
      <p:ext uri="{BB962C8B-B14F-4D97-AF65-F5344CB8AC3E}">
        <p14:creationId xmlns:p14="http://schemas.microsoft.com/office/powerpoint/2010/main" val="1154358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iterate type="lt">
                                    <p:tmPct val="100000"/>
                                  </p:iterate>
                                  <p:childTnLst>
                                    <p:set>
                                      <p:cBhvr>
                                        <p:cTn id="15" dur="1" fill="hold">
                                          <p:stCondLst>
                                            <p:cond delay="0"/>
                                          </p:stCondLst>
                                        </p:cTn>
                                        <p:tgtEl>
                                          <p:spTgt spid="5"/>
                                        </p:tgtEl>
                                        <p:attrNameLst>
                                          <p:attrName>style.visibility</p:attrName>
                                        </p:attrNameLst>
                                      </p:cBhvr>
                                      <p:to>
                                        <p:strVal val="visible"/>
                                      </p:to>
                                    </p:set>
                                    <p:anim calcmode="lin" valueType="num">
                                      <p:cBhvr>
                                        <p:cTn id="16" dur="75" fill="hold"/>
                                        <p:tgtEl>
                                          <p:spTgt spid="5"/>
                                        </p:tgtEl>
                                        <p:attrNameLst>
                                          <p:attrName>ppt_w</p:attrName>
                                        </p:attrNameLst>
                                      </p:cBhvr>
                                      <p:tavLst>
                                        <p:tav tm="0">
                                          <p:val>
                                            <p:strVal val="4*#ppt_w"/>
                                          </p:val>
                                        </p:tav>
                                        <p:tav tm="100000">
                                          <p:val>
                                            <p:strVal val="#ppt_w"/>
                                          </p:val>
                                        </p:tav>
                                      </p:tavLst>
                                    </p:anim>
                                    <p:anim calcmode="lin" valueType="num">
                                      <p:cBhvr>
                                        <p:cTn id="17" dur="75"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5" grpId="0" autoUpdateAnimBg="0"/>
      <p:bldP spid="9" grpId="0" animBg="1" autoUpdateAnimBg="0"/>
    </p:bld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1"/>
          <p:cNvSpPr>
            <a:spLocks/>
          </p:cNvSpPr>
          <p:nvPr/>
        </p:nvSpPr>
        <p:spPr bwMode="auto">
          <a:xfrm>
            <a:off x="1357446" y="1701800"/>
            <a:ext cx="61219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b="1">
                <a:latin typeface="Courier"/>
                <a:ea typeface="Courier"/>
                <a:cs typeface="Courier"/>
                <a:sym typeface="Courier"/>
              </a:rPr>
              <a:t>OPEN IN EDITOR:</a:t>
            </a:r>
          </a:p>
        </p:txBody>
      </p:sp>
      <p:sp>
        <p:nvSpPr>
          <p:cNvPr id="449539" name="Rectangle 2"/>
          <p:cNvSpPr>
            <a:spLocks/>
          </p:cNvSpPr>
          <p:nvPr/>
        </p:nvSpPr>
        <p:spPr bwMode="auto">
          <a:xfrm>
            <a:off x="6642749" y="8394700"/>
            <a:ext cx="304829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r>
              <a:rPr lang="en-US" altLang="en-US" b="1">
                <a:latin typeface="Courier"/>
                <a:ea typeface="Courier"/>
                <a:cs typeface="Courier"/>
                <a:sym typeface="Courier"/>
              </a:rPr>
              <a:t>SAVE FILE!</a:t>
            </a:r>
          </a:p>
        </p:txBody>
      </p:sp>
      <p:sp>
        <p:nvSpPr>
          <p:cNvPr id="688131" name="Rectangle 3"/>
          <p:cNvSpPr>
            <a:spLocks/>
          </p:cNvSpPr>
          <p:nvPr/>
        </p:nvSpPr>
        <p:spPr bwMode="auto">
          <a:xfrm>
            <a:off x="5048743" y="1625600"/>
            <a:ext cx="14657232"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334150"/>
                </a:solidFill>
                <a:miter lim="800000"/>
                <a:headEnd/>
                <a:tailEnd/>
              </a14:hiddenLine>
            </a:ext>
          </a:extLst>
        </p:spPr>
        <p:txBody>
          <a:bodyPr lIns="114300" tIns="114300" rIns="114300" bIns="114300" anchor="ctr"/>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defTabSz="914400" eaLnBrk="1" fontAlgn="base" hangingPunct="1">
              <a:spcBef>
                <a:spcPct val="0"/>
              </a:spcBef>
              <a:spcAft>
                <a:spcPct val="0"/>
              </a:spcAft>
            </a:pPr>
            <a:r>
              <a:rPr lang="en-US" altLang="en-US" dirty="0" smtClean="0">
                <a:latin typeface="Courier"/>
                <a:ea typeface="Courier"/>
                <a:cs typeface="Courier"/>
                <a:sym typeface="Courier"/>
              </a:rPr>
              <a:t>roles\</a:t>
            </a:r>
            <a:r>
              <a:rPr lang="en-US" altLang="en-US" dirty="0" err="1" smtClean="0">
                <a:latin typeface="Courier"/>
                <a:ea typeface="Courier"/>
                <a:cs typeface="Courier"/>
                <a:sym typeface="Courier"/>
              </a:rPr>
              <a:t>base.rb</a:t>
            </a:r>
            <a:r>
              <a:rPr lang="en-US" altLang="en-US" dirty="0" smtClean="0">
                <a:latin typeface="Courier"/>
                <a:ea typeface="Courier"/>
                <a:cs typeface="Courier"/>
                <a:sym typeface="Courier"/>
              </a:rPr>
              <a:t> </a:t>
            </a:r>
            <a:endParaRPr lang="en-US" altLang="en-US" dirty="0">
              <a:latin typeface="Courier"/>
              <a:ea typeface="Courier"/>
              <a:cs typeface="Courier"/>
              <a:sym typeface="Courier"/>
            </a:endParaRPr>
          </a:p>
        </p:txBody>
      </p:sp>
      <p:sp>
        <p:nvSpPr>
          <p:cNvPr id="449541" name="Rectangle 4"/>
          <p:cNvSpPr>
            <a:spLocks/>
          </p:cNvSpPr>
          <p:nvPr/>
        </p:nvSpPr>
        <p:spPr bwMode="auto">
          <a:xfrm>
            <a:off x="813594" y="2438400"/>
            <a:ext cx="15113722" cy="4857750"/>
          </a:xfrm>
          <a:prstGeom prst="rect">
            <a:avLst/>
          </a:prstGeom>
          <a:solidFill>
            <a:srgbClr val="FFFFFF"/>
          </a:solidFill>
          <a:ln w="25400">
            <a:solidFill>
              <a:srgbClr val="334150"/>
            </a:solidFill>
            <a:prstDash val="sysDot"/>
            <a:miter lim="800000"/>
            <a:headEnd/>
            <a:tailEnd/>
          </a:ln>
        </p:spPr>
        <p:txBody>
          <a:bodyPr lIns="190500" tIns="190500" rIns="190500" bIns="190500"/>
          <a:lstStyle>
            <a:lvl1pPr marL="342900" indent="-342900"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eaLnBrk="0" hangingPunct="0">
              <a:defRPr sz="3200">
                <a:solidFill>
                  <a:srgbClr val="000000"/>
                </a:solidFill>
                <a:latin typeface="Gill Sans"/>
                <a:ea typeface="ヒラギノ角ゴ ProN W3"/>
                <a:cs typeface="ヒラギノ角ゴ ProN W3"/>
                <a:sym typeface="Gill Sans"/>
              </a:defRPr>
            </a:lvl5pPr>
            <a:lvl6pPr marL="4572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9144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1371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18288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r>
              <a:rPr lang="en-US" sz="2400" dirty="0">
                <a:solidFill>
                  <a:srgbClr val="008000"/>
                </a:solidFill>
                <a:latin typeface="Courier"/>
              </a:rPr>
              <a:t>name </a:t>
            </a:r>
            <a:r>
              <a:rPr lang="en-US" sz="2400" dirty="0">
                <a:solidFill>
                  <a:srgbClr val="BA2121"/>
                </a:solidFill>
                <a:latin typeface="Courier"/>
              </a:rPr>
              <a:t>"base"</a:t>
            </a:r>
          </a:p>
          <a:p>
            <a:r>
              <a:rPr lang="en-US" sz="2400" dirty="0">
                <a:latin typeface="Courier"/>
              </a:rPr>
              <a:t>description </a:t>
            </a:r>
            <a:r>
              <a:rPr lang="en-US" sz="2400" dirty="0">
                <a:solidFill>
                  <a:srgbClr val="BA2121"/>
                </a:solidFill>
                <a:latin typeface="Courier"/>
              </a:rPr>
              <a:t>"Base Server Role"</a:t>
            </a:r>
          </a:p>
          <a:p>
            <a:r>
              <a:rPr lang="en-US" sz="2400" dirty="0" err="1">
                <a:latin typeface="Courier"/>
              </a:rPr>
              <a:t>run_list</a:t>
            </a:r>
            <a:r>
              <a:rPr lang="en-US" sz="2400" dirty="0">
                <a:latin typeface="Courier"/>
              </a:rPr>
              <a:t> </a:t>
            </a:r>
            <a:r>
              <a:rPr lang="en-US" sz="2400" dirty="0">
                <a:solidFill>
                  <a:srgbClr val="BA2121"/>
                </a:solidFill>
                <a:latin typeface="Courier"/>
              </a:rPr>
              <a:t>"recipe[chef-client::</a:t>
            </a:r>
            <a:r>
              <a:rPr lang="en-US" sz="2400" dirty="0" err="1">
                <a:solidFill>
                  <a:srgbClr val="BA2121"/>
                </a:solidFill>
                <a:latin typeface="Courier"/>
              </a:rPr>
              <a:t>delete_validation</a:t>
            </a:r>
            <a:r>
              <a:rPr lang="en-US" sz="2400" dirty="0">
                <a:solidFill>
                  <a:srgbClr val="BA2121"/>
                </a:solidFill>
                <a:latin typeface="Courier"/>
              </a:rPr>
              <a:t>]","recipe[</a:t>
            </a:r>
            <a:r>
              <a:rPr lang="en-US" sz="2400" dirty="0" smtClean="0">
                <a:solidFill>
                  <a:srgbClr val="BA2121"/>
                </a:solidFill>
                <a:latin typeface="Courier"/>
              </a:rPr>
              <a:t>chef-client</a:t>
            </a:r>
            <a:r>
              <a:rPr lang="en-US" sz="2400" dirty="0">
                <a:solidFill>
                  <a:srgbClr val="BA2121"/>
                </a:solidFill>
                <a:latin typeface="Courier"/>
              </a:rPr>
              <a:t>]"</a:t>
            </a:r>
            <a:r>
              <a:rPr lang="en-US" sz="2400" dirty="0" smtClean="0">
                <a:solidFill>
                  <a:srgbClr val="BA2121"/>
                </a:solidFill>
                <a:latin typeface="Courier"/>
              </a:rPr>
              <a:t>, "</a:t>
            </a:r>
            <a:r>
              <a:rPr lang="en-US" sz="2400" dirty="0">
                <a:solidFill>
                  <a:srgbClr val="BA2121"/>
                </a:solidFill>
                <a:latin typeface="Courier"/>
              </a:rPr>
              <a:t>recipe[hosts]", "recipe[users]</a:t>
            </a:r>
            <a:r>
              <a:rPr lang="en-US" sz="2400" dirty="0" smtClean="0">
                <a:solidFill>
                  <a:srgbClr val="BA2121"/>
                </a:solidFill>
                <a:latin typeface="Courier"/>
              </a:rPr>
              <a:t>"</a:t>
            </a:r>
            <a:endParaRPr lang="en-US" sz="2400" i="1" dirty="0">
              <a:solidFill>
                <a:srgbClr val="408080"/>
              </a:solidFill>
              <a:latin typeface="Courier"/>
            </a:endParaRPr>
          </a:p>
        </p:txBody>
      </p:sp>
      <p:sp>
        <p:nvSpPr>
          <p:cNvPr id="688133" name="Rectangle 5"/>
          <p:cNvSpPr>
            <a:spLocks noGrp="1" noChangeArrowheads="1"/>
          </p:cNvSpPr>
          <p:nvPr>
            <p:ph type="title"/>
          </p:nvPr>
        </p:nvSpPr>
        <p:spPr/>
        <p:txBody>
          <a:bodyPr/>
          <a:lstStyle/>
          <a:p>
            <a:pPr eaLnBrk="1" hangingPunct="1">
              <a:defRPr/>
            </a:pPr>
            <a:r>
              <a:rPr lang="en-US" sz="5400">
                <a:sym typeface="Arial Bold" charset="0"/>
              </a:rPr>
              <a:t>Exercise: Add chef-client recipe to base role</a:t>
            </a:r>
          </a:p>
        </p:txBody>
      </p:sp>
      <p:sp>
        <p:nvSpPr>
          <p:cNvPr id="449543" name="Rectangle 6"/>
          <p:cNvSpPr>
            <a:spLocks/>
          </p:cNvSpPr>
          <p:nvPr/>
        </p:nvSpPr>
        <p:spPr bwMode="auto">
          <a:xfrm rot="10800000" flipH="1">
            <a:off x="9957594" y="3352800"/>
            <a:ext cx="4267200" cy="457200"/>
          </a:xfrm>
          <a:prstGeom prst="rect">
            <a:avLst/>
          </a:prstGeom>
          <a:noFill/>
          <a:ln w="63500">
            <a:solidFill>
              <a:srgbClr val="FD9A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a:ea typeface="ヒラギノ角ゴ ProN W3"/>
                <a:cs typeface="ヒラギノ角ゴ ProN W3"/>
                <a:sym typeface="Gill Sans"/>
              </a:defRPr>
            </a:lvl1pPr>
            <a:lvl2pPr marL="742950" indent="-285750" eaLnBrk="0" hangingPunct="0">
              <a:defRPr sz="3200">
                <a:solidFill>
                  <a:srgbClr val="000000"/>
                </a:solidFill>
                <a:latin typeface="Gill Sans"/>
                <a:ea typeface="ヒラギノ角ゴ ProN W3"/>
                <a:cs typeface="ヒラギノ角ゴ ProN W3"/>
                <a:sym typeface="Gill Sans"/>
              </a:defRPr>
            </a:lvl2pPr>
            <a:lvl3pPr marL="1143000" indent="-228600" eaLnBrk="0" hangingPunct="0">
              <a:defRPr sz="3200">
                <a:solidFill>
                  <a:srgbClr val="000000"/>
                </a:solidFill>
                <a:latin typeface="Gill Sans"/>
                <a:ea typeface="ヒラギノ角ゴ ProN W3"/>
                <a:cs typeface="ヒラギノ角ゴ ProN W3"/>
                <a:sym typeface="Gill Sans"/>
              </a:defRPr>
            </a:lvl3pPr>
            <a:lvl4pPr marL="1600200" indent="-228600" eaLnBrk="0" hangingPunct="0">
              <a:defRPr sz="3200">
                <a:solidFill>
                  <a:srgbClr val="000000"/>
                </a:solidFill>
                <a:latin typeface="Gill Sans"/>
                <a:ea typeface="ヒラギノ角ゴ ProN W3"/>
                <a:cs typeface="ヒラギノ角ゴ ProN W3"/>
                <a:sym typeface="Gill Sans"/>
              </a:defRPr>
            </a:lvl4pPr>
            <a:lvl5pPr marL="2057400" indent="-228600" eaLnBrk="0" hangingPunct="0">
              <a:defRPr sz="3200">
                <a:solidFill>
                  <a:srgbClr val="000000"/>
                </a:solidFill>
                <a:latin typeface="Gill Sans"/>
                <a:ea typeface="ヒラギノ角ゴ ProN W3"/>
                <a:cs typeface="ヒラギノ角ゴ ProN W3"/>
                <a:sym typeface="Gill Sans"/>
              </a:defRPr>
            </a:lvl5pPr>
            <a:lvl6pPr marL="25146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6pPr>
            <a:lvl7pPr marL="29718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7pPr>
            <a:lvl8pPr marL="34290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8pPr>
            <a:lvl9pPr marL="3886200" indent="-228600" eaLnBrk="0" fontAlgn="base" hangingPunct="0">
              <a:spcBef>
                <a:spcPct val="0"/>
              </a:spcBef>
              <a:spcAft>
                <a:spcPct val="0"/>
              </a:spcAft>
              <a:defRPr sz="3200">
                <a:solidFill>
                  <a:srgbClr val="000000"/>
                </a:solidFill>
                <a:latin typeface="Gill Sans"/>
                <a:ea typeface="ヒラギノ角ゴ ProN W3"/>
                <a:cs typeface="ヒラギノ角ゴ ProN W3"/>
                <a:sym typeface="Gill Sans"/>
              </a:defRPr>
            </a:lvl9pPr>
          </a:lstStyle>
          <a:p>
            <a:pPr algn="ctr" defTabSz="914400" eaLnBrk="1" fontAlgn="base" hangingPunct="1">
              <a:spcBef>
                <a:spcPct val="0"/>
              </a:spcBef>
              <a:spcAft>
                <a:spcPct val="0"/>
              </a:spcAft>
            </a:pPr>
            <a:endParaRPr lang="en-US" altLang="en-US"/>
          </a:p>
        </p:txBody>
      </p:sp>
    </p:spTree>
    <p:extLst>
      <p:ext uri="{BB962C8B-B14F-4D97-AF65-F5344CB8AC3E}">
        <p14:creationId xmlns:p14="http://schemas.microsoft.com/office/powerpoint/2010/main" val="42713873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8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131" grpId="0" autoUpdateAnimBg="0"/>
    </p:bld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1"/>
          <p:cNvSpPr>
            <a:spLocks/>
          </p:cNvSpPr>
          <p:nvPr/>
        </p:nvSpPr>
        <p:spPr bwMode="auto">
          <a:xfrm>
            <a:off x="812879"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dirty="0" smtClean="0">
                <a:ea typeface="Courier"/>
                <a:cs typeface="Courier"/>
              </a:rPr>
              <a:t>PS\&gt; </a:t>
            </a:r>
            <a:r>
              <a:rPr lang="en-US" altLang="en-US" dirty="0">
                <a:ea typeface="Courier"/>
                <a:cs typeface="Courier"/>
              </a:rPr>
              <a:t>knife role from file </a:t>
            </a:r>
            <a:r>
              <a:rPr lang="en-US" altLang="en-US" dirty="0" err="1">
                <a:ea typeface="Courier"/>
                <a:cs typeface="Courier"/>
              </a:rPr>
              <a:t>base.rb</a:t>
            </a:r>
            <a:endParaRPr lang="en-US" altLang="en-US" dirty="0">
              <a:ea typeface="Courier"/>
              <a:cs typeface="Courier"/>
            </a:endParaRPr>
          </a:p>
        </p:txBody>
      </p:sp>
      <p:sp>
        <p:nvSpPr>
          <p:cNvPr id="689154" name="Rectangle 2"/>
          <p:cNvSpPr>
            <a:spLocks noGrp="1" noChangeArrowheads="1"/>
          </p:cNvSpPr>
          <p:nvPr>
            <p:ph type="title"/>
          </p:nvPr>
        </p:nvSpPr>
        <p:spPr/>
        <p:txBody>
          <a:bodyPr/>
          <a:lstStyle/>
          <a:p>
            <a:pPr eaLnBrk="1" hangingPunct="1">
              <a:defRPr/>
            </a:pPr>
            <a:r>
              <a:rPr lang="en-US">
                <a:sym typeface="Arial Bold" charset="0"/>
              </a:rPr>
              <a:t>Exercise: upload the base role</a:t>
            </a:r>
          </a:p>
        </p:txBody>
      </p:sp>
      <p:sp>
        <p:nvSpPr>
          <p:cNvPr id="450564" name="Rectangle 3"/>
          <p:cNvSpPr>
            <a:spLocks/>
          </p:cNvSpPr>
          <p:nvPr/>
        </p:nvSpPr>
        <p:spPr bwMode="auto">
          <a:xfrm>
            <a:off x="825595" y="36576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a:ea typeface="Courier"/>
                <a:cs typeface="Courier"/>
              </a:rPr>
              <a:t>Updated Role base!</a:t>
            </a:r>
          </a:p>
        </p:txBody>
      </p:sp>
    </p:spTree>
    <p:extLst>
      <p:ext uri="{BB962C8B-B14F-4D97-AF65-F5344CB8AC3E}">
        <p14:creationId xmlns:p14="http://schemas.microsoft.com/office/powerpoint/2010/main" val="9028661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89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1"/>
          <p:cNvSpPr>
            <a:spLocks noGrp="1" noChangeArrowheads="1"/>
          </p:cNvSpPr>
          <p:nvPr>
            <p:ph type="title"/>
          </p:nvPr>
        </p:nvSpPr>
        <p:spPr>
          <a:ln/>
        </p:spPr>
        <p:txBody>
          <a:bodyPr/>
          <a:lstStyle/>
          <a:p>
            <a:r>
              <a:rPr lang="en-US"/>
              <a:t>Environments</a:t>
            </a:r>
          </a:p>
        </p:txBody>
      </p:sp>
      <p:sp>
        <p:nvSpPr>
          <p:cNvPr id="162818" name="AutoShape 2"/>
          <p:cNvSpPr>
            <a:spLocks/>
          </p:cNvSpPr>
          <p:nvPr/>
        </p:nvSpPr>
        <p:spPr bwMode="auto">
          <a:xfrm>
            <a:off x="800178" y="28828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19" name="Rectangle 3"/>
          <p:cNvSpPr>
            <a:spLocks/>
          </p:cNvSpPr>
          <p:nvPr/>
        </p:nvSpPr>
        <p:spPr bwMode="auto">
          <a:xfrm>
            <a:off x="281015" y="2076905"/>
            <a:ext cx="21156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Development</a:t>
            </a:r>
          </a:p>
        </p:txBody>
      </p:sp>
      <p:sp>
        <p:nvSpPr>
          <p:cNvPr id="162820" name="AutoShape 4"/>
          <p:cNvSpPr>
            <a:spLocks/>
          </p:cNvSpPr>
          <p:nvPr/>
        </p:nvSpPr>
        <p:spPr bwMode="auto">
          <a:xfrm>
            <a:off x="4674057"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1" name="AutoShape 5"/>
          <p:cNvSpPr>
            <a:spLocks/>
          </p:cNvSpPr>
          <p:nvPr/>
        </p:nvSpPr>
        <p:spPr bwMode="auto">
          <a:xfrm>
            <a:off x="6337919" y="45592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2" name="AutoShape 6"/>
          <p:cNvSpPr>
            <a:spLocks/>
          </p:cNvSpPr>
          <p:nvPr/>
        </p:nvSpPr>
        <p:spPr bwMode="auto">
          <a:xfrm>
            <a:off x="4699459"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3" name="AutoShape 7"/>
          <p:cNvSpPr>
            <a:spLocks/>
          </p:cNvSpPr>
          <p:nvPr/>
        </p:nvSpPr>
        <p:spPr bwMode="auto">
          <a:xfrm>
            <a:off x="6261712" y="62229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4" name="Rectangle 8"/>
          <p:cNvSpPr>
            <a:spLocks/>
          </p:cNvSpPr>
          <p:nvPr/>
        </p:nvSpPr>
        <p:spPr bwMode="auto">
          <a:xfrm>
            <a:off x="5490112" y="2076905"/>
            <a:ext cx="12178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Staging</a:t>
            </a:r>
          </a:p>
        </p:txBody>
      </p:sp>
      <p:sp>
        <p:nvSpPr>
          <p:cNvPr id="162825" name="AutoShape 9"/>
          <p:cNvSpPr>
            <a:spLocks/>
          </p:cNvSpPr>
          <p:nvPr/>
        </p:nvSpPr>
        <p:spPr bwMode="auto">
          <a:xfrm>
            <a:off x="5474235" y="2997199"/>
            <a:ext cx="1270124" cy="1270000"/>
          </a:xfrm>
          <a:prstGeom prst="roundRect">
            <a:avLst>
              <a:gd name="adj" fmla="val 150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6" name="AutoShape 10"/>
          <p:cNvSpPr>
            <a:spLocks/>
          </p:cNvSpPr>
          <p:nvPr/>
        </p:nvSpPr>
        <p:spPr bwMode="auto">
          <a:xfrm>
            <a:off x="10326109"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7" name="Rectangle 11"/>
          <p:cNvSpPr>
            <a:spLocks/>
          </p:cNvSpPr>
          <p:nvPr/>
        </p:nvSpPr>
        <p:spPr bwMode="auto">
          <a:xfrm>
            <a:off x="10542030" y="2031999"/>
            <a:ext cx="219731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Production</a:t>
            </a:r>
          </a:p>
        </p:txBody>
      </p:sp>
      <p:sp>
        <p:nvSpPr>
          <p:cNvPr id="162828" name="AutoShape 12"/>
          <p:cNvSpPr>
            <a:spLocks/>
          </p:cNvSpPr>
          <p:nvPr/>
        </p:nvSpPr>
        <p:spPr bwMode="auto">
          <a:xfrm>
            <a:off x="10326109"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29" name="AutoShape 13"/>
          <p:cNvSpPr>
            <a:spLocks/>
          </p:cNvSpPr>
          <p:nvPr/>
        </p:nvSpPr>
        <p:spPr bwMode="auto">
          <a:xfrm>
            <a:off x="8878167"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0" name="AutoShape 14"/>
          <p:cNvSpPr>
            <a:spLocks/>
          </p:cNvSpPr>
          <p:nvPr/>
        </p:nvSpPr>
        <p:spPr bwMode="auto">
          <a:xfrm>
            <a:off x="1185025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1" name="AutoShape 15"/>
          <p:cNvSpPr>
            <a:spLocks/>
          </p:cNvSpPr>
          <p:nvPr/>
        </p:nvSpPr>
        <p:spPr bwMode="auto">
          <a:xfrm>
            <a:off x="1035151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2" name="AutoShape 16"/>
          <p:cNvSpPr>
            <a:spLocks/>
          </p:cNvSpPr>
          <p:nvPr/>
        </p:nvSpPr>
        <p:spPr bwMode="auto">
          <a:xfrm>
            <a:off x="11786751" y="54356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3" name="AutoShape 17"/>
          <p:cNvSpPr>
            <a:spLocks/>
          </p:cNvSpPr>
          <p:nvPr/>
        </p:nvSpPr>
        <p:spPr bwMode="auto">
          <a:xfrm>
            <a:off x="11850258" y="2667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4" name="AutoShape 18"/>
          <p:cNvSpPr>
            <a:spLocks/>
          </p:cNvSpPr>
          <p:nvPr/>
        </p:nvSpPr>
        <p:spPr bwMode="auto">
          <a:xfrm>
            <a:off x="1338710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5" name="AutoShape 19"/>
          <p:cNvSpPr>
            <a:spLocks/>
          </p:cNvSpPr>
          <p:nvPr/>
        </p:nvSpPr>
        <p:spPr bwMode="auto">
          <a:xfrm>
            <a:off x="14822348" y="40132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6" name="AutoShape 20"/>
          <p:cNvSpPr>
            <a:spLocks/>
          </p:cNvSpPr>
          <p:nvPr/>
        </p:nvSpPr>
        <p:spPr bwMode="auto">
          <a:xfrm>
            <a:off x="10364212"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2837" name="AutoShape 21"/>
          <p:cNvSpPr>
            <a:spLocks/>
          </p:cNvSpPr>
          <p:nvPr/>
        </p:nvSpPr>
        <p:spPr bwMode="auto">
          <a:xfrm>
            <a:off x="11812154" y="6858000"/>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305430101"/>
      </p:ext>
    </p:extLst>
  </p:cSld>
  <p:clrMapOvr>
    <a:masterClrMapping/>
  </p:clrMapOvr>
  <p:transition xmlns:p14="http://schemas.microsoft.com/office/powerpoint/2010/main"/>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
          <p:cNvSpPr>
            <a:spLocks/>
          </p:cNvSpPr>
          <p:nvPr/>
        </p:nvSpPr>
        <p:spPr bwMode="auto">
          <a:xfrm>
            <a:off x="800178" y="1854200"/>
            <a:ext cx="14657232" cy="1219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r>
              <a:rPr lang="en-US" sz="4800" b="1" dirty="0" err="1" smtClean="0">
                <a:solidFill>
                  <a:srgbClr val="00FF00"/>
                </a:solidFill>
                <a:latin typeface="Courier"/>
                <a:ea typeface="Courier"/>
                <a:cs typeface="Courier"/>
                <a:sym typeface="Courier"/>
              </a:rPr>
              <a:t>remote@PS</a:t>
            </a:r>
            <a:r>
              <a:rPr lang="en-US" sz="4800" b="1" dirty="0" smtClean="0">
                <a:solidFill>
                  <a:srgbClr val="00FF00"/>
                </a:solidFill>
                <a:latin typeface="Courier"/>
                <a:ea typeface="Courier"/>
                <a:cs typeface="Courier"/>
                <a:sym typeface="Courier"/>
              </a:rPr>
              <a:t>\&gt;</a:t>
            </a:r>
            <a:r>
              <a:rPr lang="en-US" sz="4800" dirty="0" smtClean="0">
                <a:solidFill>
                  <a:srgbClr val="FFFFFF"/>
                </a:solidFill>
                <a:latin typeface="Courier"/>
                <a:ea typeface="Courier"/>
                <a:cs typeface="Courier"/>
                <a:sym typeface="Courier"/>
              </a:rPr>
              <a:t> chef-client</a:t>
            </a:r>
            <a:endParaRPr lang="en-US" sz="4800" dirty="0">
              <a:solidFill>
                <a:srgbClr val="FFFFFF"/>
              </a:solidFill>
              <a:latin typeface="Courier"/>
              <a:ea typeface="Courier"/>
              <a:cs typeface="Courier"/>
              <a:sym typeface="Courier"/>
            </a:endParaRPr>
          </a:p>
        </p:txBody>
      </p:sp>
      <p:sp>
        <p:nvSpPr>
          <p:cNvPr id="263171" name="Rectangle 2"/>
          <p:cNvSpPr>
            <a:spLocks/>
          </p:cNvSpPr>
          <p:nvPr/>
        </p:nvSpPr>
        <p:spPr bwMode="auto">
          <a:xfrm>
            <a:off x="825582" y="3213100"/>
            <a:ext cx="14606426" cy="5739514"/>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p>
            <a:pPr defTabSz="914400" fontAlgn="base">
              <a:spcBef>
                <a:spcPct val="0"/>
              </a:spcBef>
              <a:spcAft>
                <a:spcPct val="0"/>
              </a:spcAft>
            </a:pPr>
            <a:r>
              <a:rPr lang="en-US" sz="1800" dirty="0">
                <a:solidFill>
                  <a:srgbClr val="FFFFFF"/>
                </a:solidFill>
                <a:latin typeface="Courier"/>
                <a:ea typeface="Courier"/>
                <a:cs typeface="Courier"/>
                <a:sym typeface="Courier"/>
              </a:rPr>
              <a:t>Starting Chef Client, version 11.16.0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 Chef 11.16.0 ***</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[2014-09-16T03:43:05-07:00] INFO: Chef-client </a:t>
            </a:r>
            <a:r>
              <a:rPr lang="en-US" sz="1800" dirty="0" err="1">
                <a:solidFill>
                  <a:srgbClr val="FFFFFF"/>
                </a:solidFill>
                <a:latin typeface="Courier"/>
                <a:ea typeface="Courier"/>
                <a:cs typeface="Courier"/>
                <a:sym typeface="Courier"/>
              </a:rPr>
              <a:t>pid</a:t>
            </a:r>
            <a:r>
              <a:rPr lang="en-US" sz="1800" dirty="0">
                <a:solidFill>
                  <a:srgbClr val="FFFFFF"/>
                </a:solidFill>
                <a:latin typeface="Courier"/>
                <a:ea typeface="Courier"/>
                <a:cs typeface="Courier"/>
                <a:sym typeface="Courier"/>
              </a:rPr>
              <a:t>: 3420</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is [role[webserver], recipe[hosts], recipe[users]]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 List expands to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err="1">
                <a:solidFill>
                  <a:srgbClr val="FFFFFF"/>
                </a:solidFill>
                <a:latin typeface="Courier"/>
                <a:ea typeface="Courier"/>
                <a:cs typeface="Courier"/>
                <a:sym typeface="Courier"/>
              </a:rPr>
              <a:t>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Starting Chef Run for node1</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Running start handlers</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[2014-09-16T03:43:20-07:00] INFO: Start handlers complete.</a:t>
            </a:r>
          </a:p>
          <a:p>
            <a:pPr defTabSz="914400" fontAlgn="base">
              <a:spcBef>
                <a:spcPct val="0"/>
              </a:spcBef>
              <a:spcAft>
                <a:spcPct val="0"/>
              </a:spcAft>
            </a:pPr>
            <a:r>
              <a:rPr lang="en-US" sz="1800" dirty="0">
                <a:solidFill>
                  <a:srgbClr val="FFFFFF"/>
                </a:solidFill>
                <a:latin typeface="Courier"/>
                <a:ea typeface="Courier"/>
                <a:cs typeface="Courier"/>
                <a:sym typeface="Courier"/>
              </a:rPr>
              <a:t>resolving cookbooks for run list: ["chef-client::</a:t>
            </a:r>
            <a:r>
              <a:rPr lang="en-US" sz="1800" dirty="0" err="1">
                <a:solidFill>
                  <a:srgbClr val="FFFFFF"/>
                </a:solidFill>
                <a:latin typeface="Courier"/>
                <a:ea typeface="Courier"/>
                <a:cs typeface="Courier"/>
                <a:sym typeface="Courier"/>
              </a:rPr>
              <a:t>delete_validation</a:t>
            </a:r>
            <a:r>
              <a:rPr lang="en-US" sz="1800" dirty="0">
                <a:solidFill>
                  <a:srgbClr val="FFFFFF"/>
                </a:solidFill>
                <a:latin typeface="Courier"/>
                <a:ea typeface="Courier"/>
                <a:cs typeface="Courier"/>
                <a:sym typeface="Courier"/>
              </a:rPr>
              <a:t>", "chef-client", "hosts", "users", "</a:t>
            </a:r>
            <a:r>
              <a:rPr lang="en-US" sz="1800" dirty="0" err="1">
                <a:solidFill>
                  <a:srgbClr val="FFFFFF"/>
                </a:solidFill>
                <a:latin typeface="Courier"/>
                <a:ea typeface="Courier"/>
                <a:cs typeface="Courier"/>
                <a:sym typeface="Courier"/>
              </a:rPr>
              <a:t>iis_demo</a:t>
            </a:r>
            <a:r>
              <a:rPr lang="en-US" sz="1800" dirty="0">
                <a:solidFill>
                  <a:srgbClr val="FFFFFF"/>
                </a:solidFill>
                <a:latin typeface="Courier"/>
                <a:ea typeface="Courier"/>
                <a:cs typeface="Courier"/>
                <a:sym typeface="Courier"/>
              </a:rPr>
              <a:t>"]</a:t>
            </a:r>
          </a:p>
          <a:p>
            <a:pPr defTabSz="914400" fontAlgn="base">
              <a:spcBef>
                <a:spcPct val="0"/>
              </a:spcBef>
              <a:spcAft>
                <a:spcPct val="0"/>
              </a:spcAft>
            </a:pPr>
            <a:r>
              <a:rPr lang="en-US" sz="1800" dirty="0">
                <a:solidFill>
                  <a:srgbClr val="FFFFFF"/>
                </a:solidFill>
                <a:latin typeface="Courier"/>
                <a:ea typeface="Courier"/>
                <a:cs typeface="Courier"/>
                <a:sym typeface="Courier"/>
              </a:rPr>
              <a:t>[2014-09-16T03:43:21-07:00] INFO: Loading cookbooks [chef-client@3.8.0, cron@1.5.0, logrotate@1.7.0, windows@1.34.2, </a:t>
            </a:r>
            <a:r>
              <a:rPr lang="en-US" sz="1800" dirty="0" err="1">
                <a:solidFill>
                  <a:srgbClr val="FFFFFF"/>
                </a:solidFill>
                <a:latin typeface="Courier"/>
                <a:ea typeface="Courier"/>
                <a:cs typeface="Courier"/>
                <a:sym typeface="Courier"/>
              </a:rPr>
              <a:t>che</a:t>
            </a:r>
            <a:endParaRPr lang="en-US" sz="1800" dirty="0">
              <a:solidFill>
                <a:srgbClr val="FFFFFF"/>
              </a:solidFill>
              <a:latin typeface="Courier"/>
              <a:ea typeface="Courier"/>
              <a:cs typeface="Courier"/>
              <a:sym typeface="Courier"/>
            </a:endParaRPr>
          </a:p>
          <a:p>
            <a:pPr defTabSz="914400" fontAlgn="base">
              <a:spcBef>
                <a:spcPct val="0"/>
              </a:spcBef>
              <a:spcAft>
                <a:spcPct val="0"/>
              </a:spcAft>
            </a:pPr>
            <a:r>
              <a:rPr lang="en-US" sz="1800" dirty="0">
                <a:solidFill>
                  <a:srgbClr val="FFFFFF"/>
                </a:solidFill>
                <a:latin typeface="Courier"/>
                <a:ea typeface="Courier"/>
                <a:cs typeface="Courier"/>
                <a:sym typeface="Courier"/>
              </a:rPr>
              <a:t>f_handler@1.1.6, hosts@0.1.0, datacenter@0.1.0, users@0.1.0, iis_demo@0.1.0]</a:t>
            </a:r>
          </a:p>
          <a:p>
            <a:pPr defTabSz="914400" fontAlgn="base">
              <a:spcBef>
                <a:spcPct val="0"/>
              </a:spcBef>
              <a:spcAft>
                <a:spcPct val="0"/>
              </a:spcAft>
            </a:pPr>
            <a:r>
              <a:rPr lang="en-US" sz="1800" dirty="0">
                <a:solidFill>
                  <a:srgbClr val="FFFFFF"/>
                </a:solidFill>
                <a:latin typeface="Courier"/>
                <a:ea typeface="Courier"/>
                <a:cs typeface="Courier"/>
                <a:sym typeface="Courier"/>
              </a:rPr>
              <a:t>Synchronizing Cookbooks</a:t>
            </a:r>
            <a:r>
              <a:rPr lang="en-US" sz="1800" dirty="0" smtClean="0">
                <a:solidFill>
                  <a:srgbClr val="FFFFFF"/>
                </a:solidFill>
                <a:latin typeface="Courier"/>
                <a:ea typeface="Courier"/>
                <a:cs typeface="Courier"/>
                <a:sym typeface="Courier"/>
              </a:rPr>
              <a:t>:</a:t>
            </a:r>
          </a:p>
          <a:p>
            <a:pPr defTabSz="914400" fontAlgn="base">
              <a:spcBef>
                <a:spcPct val="0"/>
              </a:spcBef>
              <a:spcAft>
                <a:spcPct val="0"/>
              </a:spcAft>
            </a:pPr>
            <a:r>
              <a:rPr lang="en-US" sz="1800" dirty="0" smtClean="0">
                <a:solidFill>
                  <a:srgbClr val="FFFFFF"/>
                </a:solidFill>
                <a:latin typeface="Courier"/>
                <a:ea typeface="Courier"/>
                <a:cs typeface="Courier"/>
                <a:sym typeface="Courier"/>
              </a:rPr>
              <a:t>...</a:t>
            </a:r>
            <a:endParaRPr lang="en-US" sz="1800" dirty="0">
              <a:solidFill>
                <a:srgbClr val="FFFFFF"/>
              </a:solidFill>
              <a:latin typeface="Courier"/>
              <a:ea typeface="Courier"/>
              <a:cs typeface="Courier"/>
              <a:sym typeface="Courier"/>
            </a:endParaRPr>
          </a:p>
        </p:txBody>
      </p:sp>
      <p:sp>
        <p:nvSpPr>
          <p:cNvPr id="391171" name="Rectangle 3"/>
          <p:cNvSpPr>
            <a:spLocks noGrp="1" noChangeArrowheads="1"/>
          </p:cNvSpPr>
          <p:nvPr>
            <p:ph type="title"/>
          </p:nvPr>
        </p:nvSpPr>
        <p:spPr/>
        <p:txBody>
          <a:bodyPr/>
          <a:lstStyle/>
          <a:p>
            <a:pPr eaLnBrk="1" hangingPunct="1">
              <a:defRPr/>
            </a:pPr>
            <a:r>
              <a:rPr lang="en-US">
                <a:sym typeface="Arial Bold" charset="0"/>
              </a:rPr>
              <a:t>Exercise: Re-run the Chef Client</a:t>
            </a:r>
          </a:p>
        </p:txBody>
      </p:sp>
    </p:spTree>
    <p:extLst>
      <p:ext uri="{BB962C8B-B14F-4D97-AF65-F5344CB8AC3E}">
        <p14:creationId xmlns:p14="http://schemas.microsoft.com/office/powerpoint/2010/main" val="13398831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smtClean="0">
                <a:sym typeface="Arial Bold" charset="0"/>
              </a:rPr>
              <a:t>Examine chef</a:t>
            </a:r>
            <a:r>
              <a:rPr lang="en-US" sz="6100" dirty="0">
                <a:sym typeface="Arial Bold" charset="0"/>
              </a:rPr>
              <a:t>-client output </a:t>
            </a:r>
          </a:p>
        </p:txBody>
      </p:sp>
      <p:sp>
        <p:nvSpPr>
          <p:cNvPr id="451587" name="Rectangle 2"/>
          <p:cNvSpPr>
            <a:spLocks/>
          </p:cNvSpPr>
          <p:nvPr/>
        </p:nvSpPr>
        <p:spPr bwMode="auto">
          <a:xfrm>
            <a:off x="280203" y="1701800"/>
            <a:ext cx="15849599" cy="69088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000" dirty="0" smtClean="0">
                <a:ea typeface="Courier"/>
                <a:cs typeface="Courier"/>
              </a:rPr>
              <a:t>...</a:t>
            </a:r>
            <a:endParaRPr lang="en-US" altLang="en-US" sz="2000" dirty="0" smtClean="0">
              <a:ea typeface="Courier"/>
              <a:cs typeface="Courier"/>
            </a:endParaRP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delete_validation</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file[c:/chef/</a:t>
            </a:r>
            <a:r>
              <a:rPr lang="en-US" altLang="en-US" sz="2000" dirty="0" err="1">
                <a:ea typeface="Courier"/>
                <a:cs typeface="Courier"/>
              </a:rPr>
              <a:t>validation.pem</a:t>
            </a:r>
            <a:r>
              <a:rPr lang="en-US" altLang="en-US" sz="2000" dirty="0">
                <a:ea typeface="Courier"/>
                <a:cs typeface="Courier"/>
              </a:rPr>
              <a:t>] action delete[2014-09-16T03:43:29-07:00] INFO: Processing file[c:/chef/</a:t>
            </a:r>
            <a:r>
              <a:rPr lang="en-US" altLang="en-US" sz="2000" dirty="0" err="1">
                <a:ea typeface="Courier"/>
                <a:cs typeface="Courier"/>
              </a:rPr>
              <a:t>validation.pem</a:t>
            </a:r>
            <a:r>
              <a:rPr lang="en-US" altLang="en-US" sz="2000" dirty="0">
                <a:ea typeface="Courier"/>
                <a:cs typeface="Courier"/>
              </a:rPr>
              <a:t>]</a:t>
            </a:r>
          </a:p>
          <a:p>
            <a:pPr defTabSz="914400" eaLnBrk="1" fontAlgn="base" hangingPunct="1">
              <a:spcBef>
                <a:spcPct val="0"/>
              </a:spcBef>
              <a:spcAft>
                <a:spcPct val="0"/>
              </a:spcAft>
            </a:pPr>
            <a:r>
              <a:rPr lang="en-US" altLang="en-US" sz="2000" dirty="0">
                <a:ea typeface="Courier"/>
                <a:cs typeface="Courier"/>
              </a:rPr>
              <a:t>action delete (chef-client::</a:t>
            </a:r>
            <a:r>
              <a:rPr lang="en-US" altLang="en-US" sz="2000" dirty="0" err="1">
                <a:ea typeface="Courier"/>
                <a:cs typeface="Courier"/>
              </a:rPr>
              <a:t>delete_validation</a:t>
            </a:r>
            <a:r>
              <a:rPr lang="en-US" altLang="en-US" sz="2000" dirty="0">
                <a:ea typeface="Courier"/>
                <a:cs typeface="Courier"/>
              </a:rPr>
              <a:t> line 25)</a:t>
            </a:r>
          </a:p>
          <a:p>
            <a:pPr defTabSz="914400" eaLnBrk="1" fontAlgn="base" hangingPunct="1">
              <a:spcBef>
                <a:spcPct val="0"/>
              </a:spcBef>
              <a:spcAft>
                <a:spcPct val="0"/>
              </a:spcAft>
            </a:pPr>
            <a:r>
              <a:rPr lang="en-US" altLang="en-US" sz="2000" dirty="0">
                <a:ea typeface="Courier"/>
                <a:cs typeface="Courier"/>
              </a:rPr>
              <a:t>[2014-09-16T03:43:29-07:00] INFO: file[c:/chef/</a:t>
            </a:r>
            <a:r>
              <a:rPr lang="en-US" altLang="en-US" sz="2000" dirty="0" err="1">
                <a:ea typeface="Courier"/>
                <a:cs typeface="Courier"/>
              </a:rPr>
              <a:t>validation.pem</a:t>
            </a:r>
            <a:r>
              <a:rPr lang="en-US" altLang="en-US" sz="2000" dirty="0">
                <a:ea typeface="Courier"/>
                <a:cs typeface="Courier"/>
              </a:rPr>
              <a:t>] deleted file at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delete file c:/chef/</a:t>
            </a:r>
            <a:r>
              <a:rPr lang="en-US" altLang="en-US" sz="2000" dirty="0" err="1">
                <a:ea typeface="Courier"/>
                <a:cs typeface="Courier"/>
              </a:rPr>
              <a:t>validation.pem</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Recipe: chef-client::</a:t>
            </a:r>
            <a:r>
              <a:rPr lang="en-US" altLang="en-US" sz="2000" dirty="0" err="1">
                <a:ea typeface="Courier"/>
                <a:cs typeface="Courier"/>
              </a:rPr>
              <a:t>windows_service</a:t>
            </a:r>
            <a:endParaRPr lang="en-US" altLang="en-US" sz="2000" dirty="0">
              <a:ea typeface="Courier"/>
              <a:cs typeface="Courier"/>
            </a:endParaRPr>
          </a:p>
          <a:p>
            <a:pPr defTabSz="914400" eaLnBrk="1" fontAlgn="base" hangingPunct="1">
              <a:spcBef>
                <a:spcPct val="0"/>
              </a:spcBef>
              <a:spcAft>
                <a:spcPct val="0"/>
              </a:spcAft>
            </a:pPr>
            <a:r>
              <a:rPr lang="en-US" altLang="en-US" sz="2000" dirty="0">
                <a:ea typeface="Courier"/>
                <a:cs typeface="Courier"/>
              </a:rPr>
              <a:t>  * directory[C:/chef/run] action create[2014-09-16T03:43:29-07:00] INFO: Processing directory[C:/chef/run] action </a:t>
            </a:r>
            <a:r>
              <a:rPr lang="en-US" altLang="en-US" sz="2000" dirty="0" smtClean="0">
                <a:ea typeface="Courier"/>
                <a:cs typeface="Courier"/>
              </a:rPr>
              <a:t>create </a:t>
            </a:r>
            <a:r>
              <a:rPr lang="en-US" altLang="en-US" sz="2000" dirty="0">
                <a:ea typeface="Courier"/>
                <a:cs typeface="Courier"/>
              </a:rPr>
              <a:t>(chef-client::</a:t>
            </a:r>
            <a:r>
              <a:rPr lang="en-US" altLang="en-US" sz="2000" dirty="0" err="1">
                <a:ea typeface="Courier"/>
                <a:cs typeface="Courier"/>
              </a:rPr>
              <a:t>windows_service</a:t>
            </a:r>
            <a:r>
              <a:rPr lang="en-US" altLang="en-US" sz="2000" dirty="0">
                <a:ea typeface="Courier"/>
                <a:cs typeface="Courier"/>
              </a:rPr>
              <a:t> line 91)</a:t>
            </a:r>
          </a:p>
          <a:p>
            <a:pPr defTabSz="914400" eaLnBrk="1" fontAlgn="base" hangingPunct="1">
              <a:spcBef>
                <a:spcPct val="0"/>
              </a:spcBef>
              <a:spcAft>
                <a:spcPct val="0"/>
              </a:spcAft>
            </a:pPr>
            <a:r>
              <a:rPr lang="en-US" altLang="en-US" sz="2000" dirty="0">
                <a:ea typeface="Courier"/>
                <a:cs typeface="Courier"/>
              </a:rPr>
              <a:t>[2014-09-16T03:43:29-07:00] INFO: directory[C:/chef/run] created directory C:/chef/run</a:t>
            </a:r>
          </a:p>
          <a:p>
            <a:pPr defTabSz="914400" eaLnBrk="1" fontAlgn="base" hangingPunct="1">
              <a:spcBef>
                <a:spcPct val="0"/>
              </a:spcBef>
              <a:spcAft>
                <a:spcPct val="0"/>
              </a:spcAft>
            </a:pPr>
            <a:r>
              <a:rPr lang="en-US" altLang="en-US" sz="2000" dirty="0" smtClean="0">
                <a:ea typeface="Courier"/>
                <a:cs typeface="Courier"/>
              </a:rPr>
              <a:t>...</a:t>
            </a:r>
            <a:endParaRPr lang="en-US" altLang="en-US" sz="2000" dirty="0">
              <a:ea typeface="Courier"/>
              <a:cs typeface="Courier"/>
            </a:endParaRPr>
          </a:p>
          <a:p>
            <a:pPr defTabSz="914400" eaLnBrk="1" fontAlgn="base" hangingPunct="1">
              <a:spcBef>
                <a:spcPct val="0"/>
              </a:spcBef>
              <a:spcAft>
                <a:spcPct val="0"/>
              </a:spcAft>
            </a:pPr>
            <a:endParaRPr lang="en-US" altLang="en-US" sz="2000" dirty="0" smtClean="0">
              <a:ea typeface="Courier"/>
              <a:cs typeface="Courier"/>
            </a:endParaRPr>
          </a:p>
          <a:p>
            <a:pPr defTabSz="914400" eaLnBrk="1" fontAlgn="base" hangingPunct="1">
              <a:spcBef>
                <a:spcPct val="0"/>
              </a:spcBef>
              <a:spcAft>
                <a:spcPct val="0"/>
              </a:spcAft>
            </a:pPr>
            <a:endParaRPr lang="en-US" altLang="en-US" sz="2000" dirty="0">
              <a:ea typeface="Courier"/>
              <a:cs typeface="Courier"/>
            </a:endParaRPr>
          </a:p>
        </p:txBody>
      </p:sp>
    </p:spTree>
    <p:extLst>
      <p:ext uri="{BB962C8B-B14F-4D97-AF65-F5344CB8AC3E}">
        <p14:creationId xmlns:p14="http://schemas.microsoft.com/office/powerpoint/2010/main" val="1886679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1"/>
          <p:cNvSpPr>
            <a:spLocks noGrp="1" noChangeArrowheads="1"/>
          </p:cNvSpPr>
          <p:nvPr>
            <p:ph type="title"/>
          </p:nvPr>
        </p:nvSpPr>
        <p:spPr/>
        <p:txBody>
          <a:bodyPr/>
          <a:lstStyle/>
          <a:p>
            <a:pPr eaLnBrk="1" hangingPunct="1">
              <a:defRPr/>
            </a:pPr>
            <a:r>
              <a:rPr lang="en-US" sz="6100" dirty="0">
                <a:sym typeface="Arial Bold" charset="0"/>
              </a:rPr>
              <a:t>Examine chef-client output </a:t>
            </a:r>
          </a:p>
        </p:txBody>
      </p:sp>
      <p:sp>
        <p:nvSpPr>
          <p:cNvPr id="451587" name="Rectangle 2"/>
          <p:cNvSpPr>
            <a:spLocks/>
          </p:cNvSpPr>
          <p:nvPr/>
        </p:nvSpPr>
        <p:spPr bwMode="auto">
          <a:xfrm>
            <a:off x="280203" y="1701800"/>
            <a:ext cx="15849599" cy="70612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delete_validation</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file[c:/chef/</a:t>
            </a:r>
            <a:r>
              <a:rPr lang="en-US" altLang="en-US" sz="2400" dirty="0" err="1">
                <a:ea typeface="Courier"/>
                <a:cs typeface="Courier"/>
              </a:rPr>
              <a:t>validation.pem</a:t>
            </a:r>
            <a:r>
              <a:rPr lang="en-US" altLang="en-US" sz="2400" dirty="0">
                <a:ea typeface="Courier"/>
                <a:cs typeface="Courier"/>
              </a:rPr>
              <a:t>] action delete[2014-09-16T03:43:29-07:00] INFO: Processing file[c:/chef/</a:t>
            </a:r>
            <a:r>
              <a:rPr lang="en-US" altLang="en-US" sz="2400" dirty="0" err="1">
                <a:ea typeface="Courier"/>
                <a:cs typeface="Courier"/>
              </a:rPr>
              <a:t>validation.pem</a:t>
            </a:r>
            <a:r>
              <a:rPr lang="en-US" altLang="en-US" sz="2400" dirty="0">
                <a:ea typeface="Courier"/>
                <a:cs typeface="Courier"/>
              </a:rPr>
              <a:t>]</a:t>
            </a:r>
          </a:p>
          <a:p>
            <a:pPr defTabSz="914400" eaLnBrk="1" fontAlgn="base" hangingPunct="1">
              <a:spcBef>
                <a:spcPct val="0"/>
              </a:spcBef>
              <a:spcAft>
                <a:spcPct val="0"/>
              </a:spcAft>
            </a:pPr>
            <a:r>
              <a:rPr lang="en-US" altLang="en-US" sz="2400" dirty="0">
                <a:ea typeface="Courier"/>
                <a:cs typeface="Courier"/>
              </a:rPr>
              <a:t>action delete (chef-client::</a:t>
            </a:r>
            <a:r>
              <a:rPr lang="en-US" altLang="en-US" sz="2400" dirty="0" err="1">
                <a:ea typeface="Courier"/>
                <a:cs typeface="Courier"/>
              </a:rPr>
              <a:t>delete_validation</a:t>
            </a:r>
            <a:r>
              <a:rPr lang="en-US" altLang="en-US" sz="2400" dirty="0">
                <a:ea typeface="Courier"/>
                <a:cs typeface="Courier"/>
              </a:rPr>
              <a:t> line 25)</a:t>
            </a:r>
          </a:p>
          <a:p>
            <a:pPr defTabSz="914400" eaLnBrk="1" fontAlgn="base" hangingPunct="1">
              <a:spcBef>
                <a:spcPct val="0"/>
              </a:spcBef>
              <a:spcAft>
                <a:spcPct val="0"/>
              </a:spcAft>
            </a:pPr>
            <a:r>
              <a:rPr lang="en-US" altLang="en-US" sz="2400" dirty="0">
                <a:ea typeface="Courier"/>
                <a:cs typeface="Courier"/>
              </a:rPr>
              <a:t>[2014-09-16T03:43:29-07:00] INFO: file[c:/chef/</a:t>
            </a:r>
            <a:r>
              <a:rPr lang="en-US" altLang="en-US" sz="2400" dirty="0" err="1">
                <a:ea typeface="Courier"/>
                <a:cs typeface="Courier"/>
              </a:rPr>
              <a:t>validation.pem</a:t>
            </a:r>
            <a:r>
              <a:rPr lang="en-US" altLang="en-US" sz="2400" dirty="0">
                <a:ea typeface="Courier"/>
                <a:cs typeface="Courier"/>
              </a:rPr>
              <a:t>] deleted file at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delete file c:/chef/</a:t>
            </a:r>
            <a:r>
              <a:rPr lang="en-US" altLang="en-US" sz="2400" dirty="0" err="1">
                <a:ea typeface="Courier"/>
                <a:cs typeface="Courier"/>
              </a:rPr>
              <a:t>validation.pem</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Recipe: chef-client::</a:t>
            </a:r>
            <a:r>
              <a:rPr lang="en-US" altLang="en-US" sz="2400" dirty="0" err="1">
                <a:ea typeface="Courier"/>
                <a:cs typeface="Courier"/>
              </a:rPr>
              <a:t>windows_service</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  * directory[C:/chef/run] action create[2014-09-16T03:43:29-07:00] INFO: Processing directory[C:/chef/run] action </a:t>
            </a:r>
            <a:r>
              <a:rPr lang="en-US" altLang="en-US" sz="2400" dirty="0" err="1">
                <a:ea typeface="Courier"/>
                <a:cs typeface="Courier"/>
              </a:rPr>
              <a:t>creat</a:t>
            </a:r>
            <a:endParaRPr lang="en-US" altLang="en-US" sz="2400" dirty="0">
              <a:ea typeface="Courier"/>
              <a:cs typeface="Courier"/>
            </a:endParaRPr>
          </a:p>
          <a:p>
            <a:pPr defTabSz="914400" eaLnBrk="1" fontAlgn="base" hangingPunct="1">
              <a:spcBef>
                <a:spcPct val="0"/>
              </a:spcBef>
              <a:spcAft>
                <a:spcPct val="0"/>
              </a:spcAft>
            </a:pPr>
            <a:r>
              <a:rPr lang="en-US" altLang="en-US" sz="2400" dirty="0">
                <a:ea typeface="Courier"/>
                <a:cs typeface="Courier"/>
              </a:rPr>
              <a:t>e (chef-client::</a:t>
            </a:r>
            <a:r>
              <a:rPr lang="en-US" altLang="en-US" sz="2400" dirty="0" err="1">
                <a:ea typeface="Courier"/>
                <a:cs typeface="Courier"/>
              </a:rPr>
              <a:t>windows_service</a:t>
            </a:r>
            <a:r>
              <a:rPr lang="en-US" altLang="en-US" sz="2400" dirty="0">
                <a:ea typeface="Courier"/>
                <a:cs typeface="Courier"/>
              </a:rPr>
              <a:t> line 91)</a:t>
            </a:r>
          </a:p>
          <a:p>
            <a:pPr defTabSz="914400" eaLnBrk="1" fontAlgn="base" hangingPunct="1">
              <a:spcBef>
                <a:spcPct val="0"/>
              </a:spcBef>
              <a:spcAft>
                <a:spcPct val="0"/>
              </a:spcAft>
            </a:pPr>
            <a:r>
              <a:rPr lang="en-US" altLang="en-US" sz="2400" dirty="0">
                <a:ea typeface="Courier"/>
                <a:cs typeface="Courier"/>
              </a:rPr>
              <a:t>[2014-09-16T03:43:29-07:00] INFO: directory[C:/chef/run] created directory C:/chef/</a:t>
            </a:r>
            <a:r>
              <a:rPr lang="en-US" altLang="en-US" sz="2400" dirty="0" smtClean="0">
                <a:ea typeface="Courier"/>
                <a:cs typeface="Courier"/>
              </a:rPr>
              <a:t>run</a:t>
            </a:r>
          </a:p>
          <a:p>
            <a:pPr defTabSz="914400" eaLnBrk="1" fontAlgn="base" hangingPunct="1">
              <a:spcBef>
                <a:spcPct val="0"/>
              </a:spcBef>
              <a:spcAft>
                <a:spcPct val="0"/>
              </a:spcAft>
            </a:pPr>
            <a:r>
              <a:rPr lang="en-US" altLang="en-US" sz="2400" dirty="0" smtClean="0">
                <a:ea typeface="Courier"/>
                <a:cs typeface="Courier"/>
              </a:rPr>
              <a:t>...</a:t>
            </a:r>
            <a:endParaRPr lang="en-US" altLang="en-US" sz="2400" dirty="0">
              <a:ea typeface="Courier"/>
              <a:cs typeface="Courier"/>
            </a:endParaRPr>
          </a:p>
        </p:txBody>
      </p:sp>
    </p:spTree>
    <p:extLst>
      <p:ext uri="{BB962C8B-B14F-4D97-AF65-F5344CB8AC3E}">
        <p14:creationId xmlns:p14="http://schemas.microsoft.com/office/powerpoint/2010/main" val="2820961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1"/>
          <p:cNvSpPr>
            <a:spLocks/>
          </p:cNvSpPr>
          <p:nvPr/>
        </p:nvSpPr>
        <p:spPr bwMode="auto">
          <a:xfrm>
            <a:off x="812879"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600" b="1" dirty="0" err="1" smtClean="0">
                <a:ea typeface="Courier"/>
                <a:cs typeface="Courier"/>
              </a:rPr>
              <a:t>Remote@PS</a:t>
            </a:r>
            <a:r>
              <a:rPr lang="en-US" altLang="en-US" sz="3600" b="1" dirty="0" smtClean="0">
                <a:ea typeface="Courier"/>
                <a:cs typeface="Courier"/>
              </a:rPr>
              <a:t>\&gt;</a:t>
            </a:r>
            <a:r>
              <a:rPr lang="en-US" altLang="en-US" sz="3600" dirty="0" smtClean="0">
                <a:ea typeface="Courier"/>
                <a:cs typeface="Courier"/>
              </a:rPr>
              <a:t> get-service chef*</a:t>
            </a:r>
            <a:endParaRPr lang="en-US" altLang="en-US" sz="3600" dirty="0">
              <a:ea typeface="Courier"/>
              <a:cs typeface="Courier"/>
            </a:endParaRPr>
          </a:p>
        </p:txBody>
      </p:sp>
      <p:sp>
        <p:nvSpPr>
          <p:cNvPr id="452611" name="Rectangle 2"/>
          <p:cNvSpPr>
            <a:spLocks/>
          </p:cNvSpPr>
          <p:nvPr/>
        </p:nvSpPr>
        <p:spPr bwMode="auto">
          <a:xfrm>
            <a:off x="838293" y="3378200"/>
            <a:ext cx="14606427" cy="51689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defTabSz="914400" eaLnBrk="1" fontAlgn="base" hangingPunct="1">
              <a:spcBef>
                <a:spcPct val="0"/>
              </a:spcBef>
              <a:spcAft>
                <a:spcPct val="0"/>
              </a:spcAft>
            </a:pPr>
            <a:r>
              <a:rPr lang="en-US" altLang="en-US" sz="3000" dirty="0">
                <a:ea typeface="Courier"/>
                <a:cs typeface="Courier"/>
              </a:rPr>
              <a:t>Status   </a:t>
            </a:r>
            <a:r>
              <a:rPr lang="en-US" altLang="en-US" sz="3000" dirty="0" smtClean="0">
                <a:ea typeface="Courier"/>
                <a:cs typeface="Courier"/>
              </a:rPr>
              <a:t>  Name               </a:t>
            </a:r>
            <a:r>
              <a:rPr lang="en-US" altLang="en-US" sz="3000" dirty="0" err="1">
                <a:ea typeface="Courier"/>
                <a:cs typeface="Courier"/>
              </a:rPr>
              <a:t>DisplayName</a:t>
            </a:r>
            <a:endParaRPr lang="en-US" altLang="en-US" sz="3000" dirty="0">
              <a:ea typeface="Courier"/>
              <a:cs typeface="Courier"/>
            </a:endParaRPr>
          </a:p>
          <a:p>
            <a:pPr defTabSz="914400" eaLnBrk="1" fontAlgn="base" hangingPunct="1">
              <a:spcBef>
                <a:spcPct val="0"/>
              </a:spcBef>
              <a:spcAft>
                <a:spcPct val="0"/>
              </a:spcAft>
            </a:pPr>
            <a:r>
              <a:rPr lang="en-US" altLang="en-US" sz="3000" dirty="0">
                <a:ea typeface="Courier"/>
                <a:cs typeface="Courier"/>
              </a:rPr>
              <a:t>------   </a:t>
            </a:r>
            <a:r>
              <a:rPr lang="en-US" altLang="en-US" sz="3000" dirty="0" smtClean="0">
                <a:ea typeface="Courier"/>
                <a:cs typeface="Courier"/>
              </a:rPr>
              <a:t>  ----               -</a:t>
            </a:r>
            <a:r>
              <a:rPr lang="en-US" altLang="en-US" sz="3000" dirty="0">
                <a:ea typeface="Courier"/>
                <a:cs typeface="Courier"/>
              </a:rPr>
              <a:t>----------</a:t>
            </a:r>
          </a:p>
          <a:p>
            <a:pPr defTabSz="914400" eaLnBrk="1" fontAlgn="base" hangingPunct="1">
              <a:spcBef>
                <a:spcPct val="0"/>
              </a:spcBef>
              <a:spcAft>
                <a:spcPct val="0"/>
              </a:spcAft>
            </a:pPr>
            <a:r>
              <a:rPr lang="en-US" altLang="en-US" sz="3000" dirty="0">
                <a:ea typeface="Courier"/>
                <a:cs typeface="Courier"/>
              </a:rPr>
              <a:t>Running  </a:t>
            </a:r>
            <a:r>
              <a:rPr lang="en-US" altLang="en-US" sz="3000" dirty="0" smtClean="0">
                <a:ea typeface="Courier"/>
                <a:cs typeface="Courier"/>
              </a:rPr>
              <a:t>  chef-client        Chef Client Service</a:t>
            </a:r>
            <a:endParaRPr lang="en-US" altLang="en-US" sz="3000" dirty="0">
              <a:ea typeface="Courier"/>
              <a:cs typeface="Courier"/>
            </a:endParaRPr>
          </a:p>
        </p:txBody>
      </p:sp>
      <p:sp>
        <p:nvSpPr>
          <p:cNvPr id="692227" name="Rectangle 3"/>
          <p:cNvSpPr>
            <a:spLocks noGrp="1" noChangeArrowheads="1"/>
          </p:cNvSpPr>
          <p:nvPr>
            <p:ph type="title"/>
          </p:nvPr>
        </p:nvSpPr>
        <p:spPr/>
        <p:txBody>
          <a:bodyPr/>
          <a:lstStyle/>
          <a:p>
            <a:pPr eaLnBrk="1" hangingPunct="1">
              <a:defRPr/>
            </a:pPr>
            <a:r>
              <a:rPr lang="en-US" sz="6400" dirty="0">
                <a:sym typeface="Arial Bold" charset="0"/>
              </a:rPr>
              <a:t>Exercise: Verify chef-client is running</a:t>
            </a:r>
          </a:p>
        </p:txBody>
      </p:sp>
    </p:spTree>
    <p:extLst>
      <p:ext uri="{BB962C8B-B14F-4D97-AF65-F5344CB8AC3E}">
        <p14:creationId xmlns:p14="http://schemas.microsoft.com/office/powerpoint/2010/main" val="2200371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692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25" grpId="0" animBg="1" autoUpdateAnimBg="0"/>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ym typeface="Arial Bold" charset="0"/>
              </a:rPr>
              <a:t>Exercise: Verify chef-client is running</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594" y="1905000"/>
            <a:ext cx="11557000" cy="6223000"/>
          </a:xfrm>
          <a:prstGeom prst="rect">
            <a:avLst/>
          </a:prstGeom>
        </p:spPr>
      </p:pic>
    </p:spTree>
    <p:extLst>
      <p:ext uri="{BB962C8B-B14F-4D97-AF65-F5344CB8AC3E}">
        <p14:creationId xmlns:p14="http://schemas.microsoft.com/office/powerpoint/2010/main" val="3051805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1"/>
          <p:cNvSpPr>
            <a:spLocks noGrp="1" noChangeArrowheads="1"/>
          </p:cNvSpPr>
          <p:nvPr>
            <p:ph type="title"/>
          </p:nvPr>
        </p:nvSpPr>
        <p:spPr/>
        <p:txBody>
          <a:bodyPr/>
          <a:lstStyle/>
          <a:p>
            <a:pPr eaLnBrk="1" hangingPunct="1">
              <a:defRPr/>
            </a:pPr>
            <a:r>
              <a:rPr lang="en-US" dirty="0">
                <a:sym typeface="Arial Bold" charset="0"/>
              </a:rPr>
              <a:t>Convergent infrastructure</a:t>
            </a:r>
          </a:p>
        </p:txBody>
      </p:sp>
      <p:sp>
        <p:nvSpPr>
          <p:cNvPr id="453635" name="Rectangle 2"/>
          <p:cNvSpPr>
            <a:spLocks noGrp="1" noChangeArrowheads="1"/>
          </p:cNvSpPr>
          <p:nvPr>
            <p:ph type="body" idx="1"/>
          </p:nvPr>
        </p:nvSpPr>
        <p:spPr/>
        <p:txBody>
          <a:bodyPr/>
          <a:lstStyle/>
          <a:p>
            <a:pPr eaLnBrk="1" hangingPunct="1"/>
            <a:r>
              <a:rPr lang="en-US" altLang="en-US" dirty="0" smtClean="0"/>
              <a:t>Our node is now running chef-client as a service, and it will converge itself over time on a (by default) 30 minute interval.</a:t>
            </a:r>
          </a:p>
          <a:p>
            <a:pPr eaLnBrk="1" hangingPunct="1"/>
            <a:r>
              <a:rPr lang="en-US" altLang="en-US" dirty="0" smtClean="0"/>
              <a:t>The amount of resources converged may vary with longer intervals, depending on configuration drift on the system.</a:t>
            </a:r>
          </a:p>
          <a:p>
            <a:pPr eaLnBrk="1" hangingPunct="1"/>
            <a:r>
              <a:rPr lang="en-US" altLang="en-US" dirty="0" smtClean="0"/>
              <a:t>Because Chef resources are idempotent, it will only configure what it needs to each run.</a:t>
            </a:r>
          </a:p>
        </p:txBody>
      </p:sp>
    </p:spTree>
    <p:extLst>
      <p:ext uri="{BB962C8B-B14F-4D97-AF65-F5344CB8AC3E}">
        <p14:creationId xmlns:p14="http://schemas.microsoft.com/office/powerpoint/2010/main" val="375878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464899" name="Rectangle 2"/>
          <p:cNvSpPr>
            <a:spLocks noGrp="1" noChangeArrowheads="1"/>
          </p:cNvSpPr>
          <p:nvPr>
            <p:ph idx="1"/>
          </p:nvPr>
        </p:nvSpPr>
        <p:spPr/>
        <p:txBody>
          <a:bodyPr/>
          <a:lstStyle/>
          <a:p>
            <a:pPr eaLnBrk="1" hangingPunct="1"/>
            <a:r>
              <a:rPr lang="en-US" altLang="en-US" dirty="0" smtClean="0"/>
              <a:t>What is the Chef Community site URL?</a:t>
            </a:r>
          </a:p>
          <a:p>
            <a:pPr eaLnBrk="1" hangingPunct="1"/>
            <a:r>
              <a:rPr lang="en-US" altLang="en-US" dirty="0" smtClean="0"/>
              <a:t>What are two ways to download cookbooks from the community site?</a:t>
            </a:r>
          </a:p>
          <a:p>
            <a:pPr eaLnBrk="1" hangingPunct="1"/>
            <a:r>
              <a:rPr lang="en-US" altLang="en-US" dirty="0" smtClean="0"/>
              <a:t>What is the first thing you should read when downloading a cookbook?</a:t>
            </a:r>
          </a:p>
          <a:p>
            <a:pPr eaLnBrk="1" hangingPunct="1"/>
            <a:r>
              <a:rPr lang="en-US" altLang="en-US" dirty="0" smtClean="0"/>
              <a:t>Who vets the cookbooks on the community site?</a:t>
            </a:r>
          </a:p>
          <a:p>
            <a:pPr eaLnBrk="1" hangingPunct="1"/>
            <a:r>
              <a:rPr lang="en-US" altLang="en-US" dirty="0" smtClean="0"/>
              <a:t>Who has two thumbs and reads the recipes they download from the community site?</a:t>
            </a:r>
          </a:p>
        </p:txBody>
      </p:sp>
    </p:spTree>
    <p:extLst>
      <p:ext uri="{BB962C8B-B14F-4D97-AF65-F5344CB8AC3E}">
        <p14:creationId xmlns:p14="http://schemas.microsoft.com/office/powerpoint/2010/main" val="218593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8641" name="Rectangle 1"/>
          <p:cNvSpPr>
            <a:spLocks noGrp="1" noChangeArrowheads="1"/>
          </p:cNvSpPr>
          <p:nvPr>
            <p:ph type="ctrTitle"/>
          </p:nvPr>
        </p:nvSpPr>
        <p:spPr>
          <a:ln/>
        </p:spPr>
        <p:txBody>
          <a:bodyPr/>
          <a:lstStyle/>
          <a:p>
            <a:r>
              <a:rPr lang="en-US" dirty="0"/>
              <a:t>Further Resources</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57112815"/>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9665" name="Rectangle 1"/>
          <p:cNvSpPr>
            <a:spLocks noGrp="1" noChangeArrowheads="1"/>
          </p:cNvSpPr>
          <p:nvPr>
            <p:ph type="title"/>
          </p:nvPr>
        </p:nvSpPr>
        <p:spPr>
          <a:ln/>
        </p:spPr>
        <p:txBody>
          <a:bodyPr/>
          <a:lstStyle/>
          <a:p>
            <a:r>
              <a:rPr lang="en-US" sz="7200" dirty="0" smtClean="0"/>
              <a:t>Working with Chef, the company</a:t>
            </a:r>
            <a:endParaRPr lang="en-US" sz="7200"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47071969"/>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Chef Status</a:t>
            </a:r>
            <a:endParaRPr lang="en-US" dirty="0"/>
          </a:p>
        </p:txBody>
      </p:sp>
      <p:sp>
        <p:nvSpPr>
          <p:cNvPr id="5" name="Content Placeholder 4"/>
          <p:cNvSpPr>
            <a:spLocks noGrp="1"/>
          </p:cNvSpPr>
          <p:nvPr>
            <p:ph idx="1"/>
          </p:nvPr>
        </p:nvSpPr>
        <p:spPr/>
        <p:txBody>
          <a:bodyPr/>
          <a:lstStyle/>
          <a:p>
            <a:r>
              <a:rPr lang="en-US" dirty="0"/>
              <a:t>Status for Chef related systems can be found by browsing </a:t>
            </a:r>
            <a:r>
              <a:rPr lang="en-US" dirty="0" smtClean="0"/>
              <a:t>to</a:t>
            </a:r>
            <a:endParaRPr lang="en-US" dirty="0"/>
          </a:p>
          <a:p>
            <a:pPr lvl="1"/>
            <a:r>
              <a:rPr lang="en-US" dirty="0">
                <a:hlinkClick r:id="rId2"/>
              </a:rPr>
              <a:t>http://</a:t>
            </a:r>
            <a:r>
              <a:rPr lang="en-US" dirty="0" smtClean="0">
                <a:hlinkClick r:id="rId2"/>
              </a:rPr>
              <a:t>status.getchef.com</a:t>
            </a:r>
            <a:r>
              <a:rPr lang="en-US" dirty="0"/>
              <a:t>, or</a:t>
            </a:r>
          </a:p>
          <a:p>
            <a:pPr lvl="1"/>
            <a:r>
              <a:rPr lang="en-US" dirty="0">
                <a:hlinkClick r:id="rId3"/>
              </a:rPr>
              <a:t>https://twitter.com/opscode_status </a:t>
            </a:r>
            <a:endParaRPr lang="en-US" dirty="0"/>
          </a:p>
        </p:txBody>
      </p:sp>
    </p:spTree>
    <p:extLst>
      <p:ext uri="{BB962C8B-B14F-4D97-AF65-F5344CB8AC3E}">
        <p14:creationId xmlns:p14="http://schemas.microsoft.com/office/powerpoint/2010/main" val="1872950787"/>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1"/>
          <p:cNvSpPr>
            <a:spLocks noGrp="1" noChangeArrowheads="1"/>
          </p:cNvSpPr>
          <p:nvPr>
            <p:ph type="title"/>
          </p:nvPr>
        </p:nvSpPr>
        <p:spPr>
          <a:ln/>
        </p:spPr>
        <p:txBody>
          <a:bodyPr/>
          <a:lstStyle/>
          <a:p>
            <a:r>
              <a:rPr lang="en-US"/>
              <a:t>Environments</a:t>
            </a:r>
          </a:p>
        </p:txBody>
      </p:sp>
      <p:sp>
        <p:nvSpPr>
          <p:cNvPr id="164866" name="Rectangle 2"/>
          <p:cNvSpPr>
            <a:spLocks noGrp="1" noChangeArrowheads="1"/>
          </p:cNvSpPr>
          <p:nvPr>
            <p:ph type="body" idx="1"/>
          </p:nvPr>
        </p:nvSpPr>
        <p:spPr>
          <a:ln/>
        </p:spPr>
        <p:txBody>
          <a:bodyPr/>
          <a:lstStyle/>
          <a:p>
            <a:pPr>
              <a:spcBef>
                <a:spcPct val="0"/>
              </a:spcBef>
            </a:pPr>
            <a:r>
              <a:rPr lang="en-US" sz="3700"/>
              <a:t>An environment is a container within an organization that can mimic structural hierarchy via custom attributes and cookbook restraints </a:t>
            </a:r>
          </a:p>
          <a:p>
            <a:pPr>
              <a:spcBef>
                <a:spcPts val="925"/>
              </a:spcBef>
            </a:pPr>
            <a:r>
              <a:rPr lang="en-US" sz="3700"/>
              <a:t>Environments reflect your patterns and workflow, and can be used to model the life-stages of your applications</a:t>
            </a:r>
          </a:p>
          <a:p>
            <a:pPr lvl="1">
              <a:spcBef>
                <a:spcPts val="925"/>
              </a:spcBef>
            </a:pPr>
            <a:r>
              <a:rPr lang="en-US" sz="3700"/>
              <a:t>Development</a:t>
            </a:r>
          </a:p>
          <a:p>
            <a:pPr lvl="1">
              <a:spcBef>
                <a:spcPts val="925"/>
              </a:spcBef>
            </a:pPr>
            <a:r>
              <a:rPr lang="en-US" sz="3700"/>
              <a:t>Test</a:t>
            </a:r>
          </a:p>
          <a:p>
            <a:pPr lvl="1">
              <a:spcBef>
                <a:spcPts val="925"/>
              </a:spcBef>
            </a:pPr>
            <a:r>
              <a:rPr lang="en-US" sz="3700"/>
              <a:t>Staging</a:t>
            </a:r>
          </a:p>
          <a:p>
            <a:pPr lvl="1">
              <a:spcBef>
                <a:spcPts val="925"/>
              </a:spcBef>
            </a:pPr>
            <a:r>
              <a:rPr lang="en-US" sz="3700"/>
              <a:t>Production</a:t>
            </a:r>
          </a:p>
          <a:p>
            <a:pPr lvl="1">
              <a:spcBef>
                <a:spcPts val="925"/>
              </a:spcBef>
            </a:pPr>
            <a:r>
              <a:rPr lang="en-US" sz="3700"/>
              <a:t>etc.</a:t>
            </a:r>
          </a:p>
          <a:p>
            <a:pPr>
              <a:spcBef>
                <a:spcPts val="925"/>
              </a:spcBef>
            </a:pPr>
            <a:r>
              <a:rPr lang="en-US" sz="3700"/>
              <a:t>Every Organization starts with a single environment!</a:t>
            </a:r>
          </a:p>
        </p:txBody>
      </p:sp>
    </p:spTree>
    <p:extLst>
      <p:ext uri="{BB962C8B-B14F-4D97-AF65-F5344CB8AC3E}">
        <p14:creationId xmlns:p14="http://schemas.microsoft.com/office/powerpoint/2010/main" val="1761225313"/>
      </p:ext>
    </p:extLst>
  </p:cSld>
  <p:clrMapOvr>
    <a:masterClrMapping/>
  </p:clrMapOvr>
  <p:transition xmlns:p14="http://schemas.microsoft.com/office/powerpoint/2010/main"/>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How do I interact with Chef support?</a:t>
            </a:r>
          </a:p>
        </p:txBody>
      </p:sp>
      <p:sp>
        <p:nvSpPr>
          <p:cNvPr id="3" name="Content Placeholder 2"/>
          <p:cNvSpPr>
            <a:spLocks noGrp="1"/>
          </p:cNvSpPr>
          <p:nvPr>
            <p:ph idx="1"/>
          </p:nvPr>
        </p:nvSpPr>
        <p:spPr/>
        <p:txBody>
          <a:bodyPr/>
          <a:lstStyle/>
          <a:p>
            <a:r>
              <a:rPr lang="en-US" dirty="0"/>
              <a:t>There are two ways to raise a ticket with Chef Support </a:t>
            </a:r>
          </a:p>
          <a:p>
            <a:pPr lvl="1"/>
            <a:r>
              <a:rPr lang="en-US" dirty="0"/>
              <a:t>Via the Web UI at </a:t>
            </a:r>
            <a:r>
              <a:rPr lang="en-US" dirty="0">
                <a:hlinkClick r:id="rId2"/>
              </a:rPr>
              <a:t>http://www.getchef.com/support</a:t>
            </a:r>
            <a:r>
              <a:rPr lang="en-US" dirty="0" smtClean="0">
                <a:hlinkClick r:id="rId2"/>
              </a:rPr>
              <a:t>/</a:t>
            </a:r>
            <a:endParaRPr lang="en-US" dirty="0" smtClean="0"/>
          </a:p>
          <a:p>
            <a:pPr lvl="1"/>
            <a:r>
              <a:rPr lang="en-US" dirty="0" smtClean="0"/>
              <a:t>By </a:t>
            </a:r>
            <a:r>
              <a:rPr lang="en-US" dirty="0"/>
              <a:t>sending an email to </a:t>
            </a:r>
            <a:r>
              <a:rPr lang="en-US" dirty="0">
                <a:hlinkClick r:id="rId3" action="ppaction://hlinkfile"/>
              </a:rPr>
              <a:t>support</a:t>
            </a:r>
            <a:r>
              <a:rPr lang="en-US" dirty="0" smtClean="0">
                <a:hlinkClick r:id="rId3" action="ppaction://hlinkfile"/>
              </a:rPr>
              <a:t>@getchef.com</a:t>
            </a:r>
            <a:endParaRPr lang="en-US" dirty="0"/>
          </a:p>
          <a:p>
            <a:endParaRPr lang="en-US" dirty="0"/>
          </a:p>
          <a:p>
            <a:r>
              <a:rPr lang="en-US" dirty="0"/>
              <a:t>The Web UI allows you to submit any severity level ticket, however emailed tickets default to 'severity 3'</a:t>
            </a:r>
          </a:p>
          <a:p>
            <a:r>
              <a:rPr lang="en-US" dirty="0"/>
              <a:t>The Web UI allows you to view previously submitted tickets for an </a:t>
            </a:r>
            <a:r>
              <a:rPr lang="en-US" dirty="0" smtClean="0"/>
              <a:t>org</a:t>
            </a:r>
            <a:endParaRPr lang="en-US" dirty="0"/>
          </a:p>
        </p:txBody>
      </p:sp>
    </p:spTree>
    <p:extLst>
      <p:ext uri="{BB962C8B-B14F-4D97-AF65-F5344CB8AC3E}">
        <p14:creationId xmlns:p14="http://schemas.microsoft.com/office/powerpoint/2010/main" val="1911523942"/>
      </p:ext>
    </p:extLst>
  </p:cSld>
  <p:clrMapOvr>
    <a:masterClrMapping/>
  </p:clrMapOvr>
  <p:transition xmlns:p14="http://schemas.microsoft.com/office/powerpoint/2010/main"/>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re-open a closed ticket</a:t>
            </a:r>
          </a:p>
        </p:txBody>
      </p:sp>
      <p:sp>
        <p:nvSpPr>
          <p:cNvPr id="3" name="Content Placeholder 2"/>
          <p:cNvSpPr>
            <a:spLocks noGrp="1"/>
          </p:cNvSpPr>
          <p:nvPr>
            <p:ph idx="1"/>
          </p:nvPr>
        </p:nvSpPr>
        <p:spPr/>
        <p:txBody>
          <a:bodyPr/>
          <a:lstStyle/>
          <a:p>
            <a:r>
              <a:rPr lang="en-US" dirty="0"/>
              <a:t>To re-open a closed ticket either</a:t>
            </a:r>
          </a:p>
          <a:p>
            <a:pPr lvl="1"/>
            <a:r>
              <a:rPr lang="en-US" dirty="0"/>
              <a:t>Click on the closed ticket in the web interface, and reply in the box provided, or</a:t>
            </a:r>
          </a:p>
          <a:p>
            <a:pPr lvl="1"/>
            <a:r>
              <a:rPr lang="en-US" dirty="0"/>
              <a:t>Reply to the email thread </a:t>
            </a:r>
          </a:p>
          <a:p>
            <a:endParaRPr lang="en-US" dirty="0"/>
          </a:p>
          <a:p>
            <a:r>
              <a:rPr lang="en-US" dirty="0"/>
              <a:t>This will restart the ticket and move it back into the active </a:t>
            </a:r>
            <a:r>
              <a:rPr lang="en-US" dirty="0" smtClean="0"/>
              <a:t>queue</a:t>
            </a:r>
            <a:endParaRPr lang="en-US" dirty="0"/>
          </a:p>
        </p:txBody>
      </p:sp>
    </p:spTree>
    <p:extLst>
      <p:ext uri="{BB962C8B-B14F-4D97-AF65-F5344CB8AC3E}">
        <p14:creationId xmlns:p14="http://schemas.microsoft.com/office/powerpoint/2010/main" val="2579128067"/>
      </p:ext>
    </p:extLst>
  </p:cSld>
  <p:clrMapOvr>
    <a:masterClrMapping/>
  </p:clrMapOvr>
  <p:transition xmlns:p14="http://schemas.microsoft.com/office/powerpoint/2010/main"/>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Support</a:t>
            </a:r>
          </a:p>
        </p:txBody>
      </p:sp>
      <p:sp>
        <p:nvSpPr>
          <p:cNvPr id="3" name="Content Placeholder 2"/>
          <p:cNvSpPr>
            <a:spLocks noGrp="1"/>
          </p:cNvSpPr>
          <p:nvPr>
            <p:ph idx="1"/>
          </p:nvPr>
        </p:nvSpPr>
        <p:spPr>
          <a:xfrm>
            <a:off x="800274" y="1879603"/>
            <a:ext cx="15024720" cy="6731000"/>
          </a:xfrm>
        </p:spPr>
        <p:txBody>
          <a:bodyPr/>
          <a:lstStyle/>
          <a:p>
            <a:r>
              <a:rPr lang="en-US" sz="3600" dirty="0"/>
              <a:t>When an org signs up for a support contract, the email domain of the primary user is used used as a key, and anyone with an email in that domain can submit tickets</a:t>
            </a:r>
          </a:p>
          <a:p>
            <a:endParaRPr lang="en-US" sz="3600" dirty="0"/>
          </a:p>
          <a:p>
            <a:r>
              <a:rPr lang="en-US" sz="3600" dirty="0"/>
              <a:t>E.g. </a:t>
            </a:r>
            <a:r>
              <a:rPr lang="en-US" sz="3600" dirty="0">
                <a:hlinkClick r:id="rId2" action="ppaction://hlinkfile"/>
              </a:rPr>
              <a:t>user1@domain.com</a:t>
            </a:r>
            <a:r>
              <a:rPr lang="en-US" sz="3600" dirty="0"/>
              <a:t> starts a support contract for an org, then </a:t>
            </a:r>
            <a:r>
              <a:rPr lang="en-US" sz="3600" dirty="0">
                <a:hlinkClick r:id="rId3" action="ppaction://hlinkfile"/>
              </a:rPr>
              <a:t>user2@domain.com</a:t>
            </a:r>
            <a:r>
              <a:rPr lang="en-US" sz="3600" dirty="0"/>
              <a:t> and </a:t>
            </a:r>
            <a:r>
              <a:rPr lang="en-US" sz="3600" dirty="0">
                <a:hlinkClick r:id="rId4" action="ppaction://hlinkfile"/>
              </a:rPr>
              <a:t>user3@domain.com</a:t>
            </a:r>
            <a:r>
              <a:rPr lang="en-US" sz="3600" dirty="0"/>
              <a:t> can also submit tickets on behalf of "</a:t>
            </a:r>
            <a:r>
              <a:rPr lang="en-US" sz="3600" dirty="0" err="1"/>
              <a:t>domain.com</a:t>
            </a:r>
            <a:r>
              <a:rPr lang="en-US" sz="3600" dirty="0"/>
              <a:t>" for that org</a:t>
            </a:r>
          </a:p>
          <a:p>
            <a:endParaRPr lang="en-US" sz="3600" dirty="0"/>
          </a:p>
          <a:p>
            <a:r>
              <a:rPr lang="en-US" sz="3600" dirty="0"/>
              <a:t>Any user email address be added explicitly to the Support Tool for your org by emailing </a:t>
            </a:r>
            <a:r>
              <a:rPr lang="en-US" sz="3600" dirty="0">
                <a:hlinkClick r:id="rId5" action="ppaction://hlinkfile"/>
              </a:rPr>
              <a:t>sales</a:t>
            </a:r>
            <a:r>
              <a:rPr lang="en-US" sz="3600" dirty="0" smtClean="0">
                <a:hlinkClick r:id="rId5" action="ppaction://hlinkfile"/>
              </a:rPr>
              <a:t>@getchef.com</a:t>
            </a:r>
            <a:r>
              <a:rPr lang="en-US" sz="3600" dirty="0" smtClean="0"/>
              <a:t> </a:t>
            </a:r>
            <a:r>
              <a:rPr lang="en-US" sz="3600" dirty="0"/>
              <a:t>or submitting a ticket </a:t>
            </a:r>
          </a:p>
        </p:txBody>
      </p:sp>
    </p:spTree>
    <p:extLst>
      <p:ext uri="{BB962C8B-B14F-4D97-AF65-F5344CB8AC3E}">
        <p14:creationId xmlns:p14="http://schemas.microsoft.com/office/powerpoint/2010/main" val="719552821"/>
      </p:ext>
    </p:extLst>
  </p:cSld>
  <p:clrMapOvr>
    <a:masterClrMapping/>
  </p:clrMapOvr>
  <p:transition xmlns:p14="http://schemas.microsoft.com/office/powerpoint/2010/main"/>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releases</a:t>
            </a:r>
          </a:p>
        </p:txBody>
      </p:sp>
      <p:sp>
        <p:nvSpPr>
          <p:cNvPr id="3" name="Content Placeholder 2"/>
          <p:cNvSpPr>
            <a:spLocks noGrp="1"/>
          </p:cNvSpPr>
          <p:nvPr>
            <p:ph idx="1"/>
          </p:nvPr>
        </p:nvSpPr>
        <p:spPr/>
        <p:txBody>
          <a:bodyPr/>
          <a:lstStyle/>
          <a:p>
            <a:r>
              <a:rPr lang="en-US" dirty="0"/>
              <a:t>Release Notes can be found </a:t>
            </a:r>
            <a:r>
              <a:rPr lang="en-US" dirty="0" smtClean="0"/>
              <a:t>here</a:t>
            </a:r>
          </a:p>
          <a:p>
            <a:pPr lvl="1"/>
            <a:r>
              <a:rPr lang="en-US" dirty="0">
                <a:hlinkClick r:id="rId2"/>
              </a:rPr>
              <a:t>http://docs.getchef.com</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2869786744"/>
      </p:ext>
    </p:extLst>
  </p:cSld>
  <p:clrMapOvr>
    <a:masterClrMapping/>
  </p:clrMapOvr>
  <p:transition xmlns:p14="http://schemas.microsoft.com/office/powerpoint/2010/main"/>
</p:sld>
</file>

<file path=ppt/slides/slide5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1953" name="Rectangle 1"/>
          <p:cNvSpPr>
            <a:spLocks noGrp="1" noChangeArrowheads="1"/>
          </p:cNvSpPr>
          <p:nvPr>
            <p:ph type="title"/>
          </p:nvPr>
        </p:nvSpPr>
        <p:spPr>
          <a:xfrm>
            <a:off x="901788" y="1536700"/>
            <a:ext cx="14530219" cy="3949700"/>
          </a:xfrm>
          <a:ln/>
        </p:spPr>
        <p:txBody>
          <a:bodyPr/>
          <a:lstStyle/>
          <a:p>
            <a:r>
              <a:rPr lang="en-US" sz="7200" dirty="0"/>
              <a:t>Further Resources</a:t>
            </a:r>
          </a:p>
        </p:txBody>
      </p:sp>
    </p:spTree>
    <p:extLst>
      <p:ext uri="{BB962C8B-B14F-4D97-AF65-F5344CB8AC3E}">
        <p14:creationId xmlns:p14="http://schemas.microsoft.com/office/powerpoint/2010/main" val="2379945381"/>
      </p:ext>
    </p:extLst>
  </p:cSld>
  <p:clrMapOvr>
    <a:overrideClrMapping bg1="lt1" tx1="dk1" bg2="lt2" tx2="dk2" accent1="accent1" accent2="accent2" accent3="accent3" accent4="accent4" accent5="accent5" accent6="accent6" hlink="hlink" folHlink="folHlink"/>
  </p:clrMapOvr>
  <p:transition xmlns:p14="http://schemas.microsoft.com/office/powerpoint/2010/main"/>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1"/>
          <p:cNvSpPr>
            <a:spLocks noGrp="1" noChangeArrowheads="1"/>
          </p:cNvSpPr>
          <p:nvPr>
            <p:ph type="title"/>
          </p:nvPr>
        </p:nvSpPr>
        <p:spPr>
          <a:ln/>
        </p:spPr>
        <p:txBody>
          <a:bodyPr/>
          <a:lstStyle/>
          <a:p>
            <a:r>
              <a:rPr lang="en-US" sz="5400"/>
              <a:t>Further Resources: Cookbooks and Plugins</a:t>
            </a:r>
          </a:p>
        </p:txBody>
      </p:sp>
      <p:sp>
        <p:nvSpPr>
          <p:cNvPr id="1024002" name="Rectangle 2"/>
          <p:cNvSpPr>
            <a:spLocks noGrp="1" noChangeArrowheads="1"/>
          </p:cNvSpPr>
          <p:nvPr>
            <p:ph type="body" idx="1"/>
          </p:nvPr>
        </p:nvSpPr>
        <p:spPr>
          <a:xfrm>
            <a:off x="800178" y="1879600"/>
            <a:ext cx="6998384" cy="6731000"/>
          </a:xfrm>
          <a:ln/>
        </p:spPr>
        <p:txBody>
          <a:bodyPr/>
          <a:lstStyle/>
          <a:p>
            <a:r>
              <a:rPr lang="en-US" sz="3300"/>
              <a:t>Useful cookbooks</a:t>
            </a:r>
          </a:p>
          <a:p>
            <a:pPr lvl="1"/>
            <a:r>
              <a:rPr lang="en-US" sz="3300"/>
              <a:t>DNS: djbdns, pdns, dnsimple, dynect, route53</a:t>
            </a:r>
          </a:p>
          <a:p>
            <a:pPr lvl="1"/>
            <a:r>
              <a:rPr lang="en-US" sz="3300"/>
              <a:t>Monitoring: nagios, munin, zenoss, zabbix</a:t>
            </a:r>
          </a:p>
          <a:p>
            <a:pPr lvl="1"/>
            <a:r>
              <a:rPr lang="en-US" sz="3300"/>
              <a:t>Package repos: yum, apt, freebsd</a:t>
            </a:r>
          </a:p>
          <a:p>
            <a:pPr lvl="1"/>
            <a:r>
              <a:rPr lang="en-US" sz="3300"/>
              <a:t>Security: ossec, snort, cis_benchmark</a:t>
            </a:r>
          </a:p>
          <a:p>
            <a:pPr lvl="1"/>
            <a:r>
              <a:rPr lang="en-US" sz="3300"/>
              <a:t>Logging: rsyslog, syslog-ng, logstash, logwatch</a:t>
            </a:r>
          </a:p>
        </p:txBody>
      </p:sp>
      <p:sp>
        <p:nvSpPr>
          <p:cNvPr id="1024003" name="Rectangle 3"/>
          <p:cNvSpPr>
            <a:spLocks/>
          </p:cNvSpPr>
          <p:nvPr/>
        </p:nvSpPr>
        <p:spPr bwMode="auto">
          <a:xfrm>
            <a:off x="8293910" y="1816100"/>
            <a:ext cx="7378684"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81000" indent="-381000" algn="l">
              <a:spcBef>
                <a:spcPts val="1200"/>
              </a:spcBef>
              <a:buClr>
                <a:srgbClr val="ED781C"/>
              </a:buClr>
              <a:buSzPct val="100000"/>
              <a:buFont typeface="Arial" charset="0"/>
              <a:buChar char="•"/>
            </a:pPr>
            <a:r>
              <a:rPr lang="en-US" sz="3400" dirty="0">
                <a:solidFill>
                  <a:schemeClr val="tx1"/>
                </a:solidFill>
                <a:latin typeface="Arial" charset="0"/>
                <a:ea typeface="ＭＳ Ｐゴシック" charset="0"/>
                <a:cs typeface="Arial" charset="0"/>
                <a:sym typeface="Arial" charset="0"/>
              </a:rPr>
              <a:t>Application cookbooks</a:t>
            </a:r>
            <a:r>
              <a:rPr lang="en-US" sz="3400" dirty="0" smtClean="0">
                <a:solidFill>
                  <a:schemeClr val="tx1"/>
                </a:solidFill>
                <a:latin typeface="Arial" charset="0"/>
                <a:ea typeface="ＭＳ Ｐゴシック" charset="0"/>
                <a:cs typeface="Arial" charset="0"/>
                <a:sym typeface="Arial" charset="0"/>
              </a:rPr>
              <a:t>:</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application</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database</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python</a:t>
            </a:r>
            <a:r>
              <a:rPr lang="en-US" sz="3400" dirty="0">
                <a:solidFill>
                  <a:schemeClr val="tx1"/>
                </a:solidFill>
                <a:latin typeface="Arial" charset="0"/>
                <a:ea typeface="ＭＳ Ｐゴシック" charset="0"/>
                <a:cs typeface="Arial" charset="0"/>
                <a:sym typeface="Arial" charset="0"/>
              </a:rPr>
              <a:t>, java, </a:t>
            </a:r>
            <a:r>
              <a:rPr lang="en-US" sz="3400" dirty="0" err="1">
                <a:solidFill>
                  <a:schemeClr val="tx1"/>
                </a:solidFill>
                <a:latin typeface="Arial" charset="0"/>
                <a:ea typeface="ＭＳ Ｐゴシック" charset="0"/>
                <a:cs typeface="Arial" charset="0"/>
                <a:sym typeface="Arial" charset="0"/>
              </a:rPr>
              <a:t>php</a:t>
            </a:r>
            <a:r>
              <a:rPr lang="en-US" sz="3400" dirty="0">
                <a:solidFill>
                  <a:schemeClr val="tx1"/>
                </a:solidFill>
                <a:latin typeface="Arial" charset="0"/>
                <a:ea typeface="ＭＳ Ｐゴシック" charset="0"/>
                <a:cs typeface="Arial" charset="0"/>
                <a:sym typeface="Arial" charset="0"/>
              </a:rPr>
              <a:t>, </a:t>
            </a:r>
            <a:r>
              <a:rPr lang="en-US" sz="3400" dirty="0" smtClean="0">
                <a:solidFill>
                  <a:schemeClr val="tx1"/>
                </a:solidFill>
                <a:latin typeface="Arial" charset="0"/>
                <a:ea typeface="ＭＳ Ｐゴシック" charset="0"/>
                <a:cs typeface="Arial" charset="0"/>
                <a:sym typeface="Arial" charset="0"/>
              </a:rPr>
              <a:t>ruby</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Plugins</a:t>
            </a: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Cloud</a:t>
            </a:r>
            <a:r>
              <a:rPr lang="en-US" sz="3400" dirty="0">
                <a:solidFill>
                  <a:schemeClr val="tx1"/>
                </a:solidFill>
                <a:latin typeface="Arial" charset="0"/>
                <a:ea typeface="ＭＳ Ｐゴシック" charset="0"/>
                <a:cs typeface="Arial" charset="0"/>
                <a:sym typeface="Arial" charset="0"/>
              </a:rPr>
              <a:t>: knife-ec2, knife-</a:t>
            </a:r>
            <a:r>
              <a:rPr lang="en-US" sz="3400" dirty="0" err="1">
                <a:solidFill>
                  <a:schemeClr val="tx1"/>
                </a:solidFill>
                <a:latin typeface="Arial" charset="0"/>
                <a:ea typeface="ＭＳ Ｐゴシック" charset="0"/>
                <a:cs typeface="Arial" charset="0"/>
                <a:sym typeface="Arial" charset="0"/>
              </a:rPr>
              <a:t>rackspace</a:t>
            </a:r>
            <a:r>
              <a:rPr lang="en-US" sz="3400" dirty="0">
                <a:solidFill>
                  <a:schemeClr val="tx1"/>
                </a:solidFill>
                <a:latin typeface="Arial" charset="0"/>
                <a:ea typeface="ＭＳ Ｐゴシック" charset="0"/>
                <a:cs typeface="Arial" charset="0"/>
                <a:sym typeface="Arial" charset="0"/>
              </a:rPr>
              <a:t>, knife-</a:t>
            </a:r>
            <a:r>
              <a:rPr lang="en-US" sz="3400" dirty="0" err="1">
                <a:solidFill>
                  <a:schemeClr val="tx1"/>
                </a:solidFill>
                <a:latin typeface="Arial" charset="0"/>
                <a:ea typeface="ＭＳ Ｐゴシック" charset="0"/>
                <a:cs typeface="Arial" charset="0"/>
                <a:sym typeface="Arial" charset="0"/>
              </a:rPr>
              <a:t>openstack</a:t>
            </a:r>
            <a:r>
              <a:rPr lang="en-US" sz="3400" dirty="0">
                <a:solidFill>
                  <a:schemeClr val="tx1"/>
                </a:solidFill>
                <a:latin typeface="Arial" charset="0"/>
                <a:ea typeface="ＭＳ Ｐゴシック" charset="0"/>
                <a:cs typeface="Arial" charset="0"/>
                <a:sym typeface="Arial" charset="0"/>
              </a:rPr>
              <a:t>, knife-</a:t>
            </a:r>
            <a:r>
              <a:rPr lang="en-US" sz="3400" dirty="0" err="1" smtClean="0">
                <a:solidFill>
                  <a:schemeClr val="tx1"/>
                </a:solidFill>
                <a:latin typeface="Arial" charset="0"/>
                <a:ea typeface="ＭＳ Ｐゴシック" charset="0"/>
                <a:cs typeface="Arial" charset="0"/>
                <a:sym typeface="Arial" charset="0"/>
              </a:rPr>
              <a:t>hp</a:t>
            </a:r>
            <a:endParaRPr lang="en-US" sz="3400" dirty="0" smtClean="0">
              <a:solidFill>
                <a:schemeClr val="tx1"/>
              </a:solidFill>
              <a:latin typeface="Arial" charset="0"/>
              <a:ea typeface="ＭＳ Ｐゴシック" charset="0"/>
              <a:cs typeface="Arial" charset="0"/>
              <a:sym typeface="Arial" charset="0"/>
            </a:endParaRPr>
          </a:p>
          <a:p>
            <a:pPr marL="1085033" lvl="1" indent="-381000">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Windows</a:t>
            </a:r>
            <a:r>
              <a:rPr lang="en-US" sz="3400" dirty="0">
                <a:solidFill>
                  <a:schemeClr val="tx1"/>
                </a:solidFill>
                <a:latin typeface="Arial" charset="0"/>
                <a:ea typeface="ＭＳ Ｐゴシック" charset="0"/>
                <a:cs typeface="Arial" charset="0"/>
                <a:sym typeface="Arial" charset="0"/>
              </a:rPr>
              <a:t>: knife-</a:t>
            </a:r>
            <a:r>
              <a:rPr lang="en-US" sz="3400" dirty="0" smtClean="0">
                <a:solidFill>
                  <a:schemeClr val="tx1"/>
                </a:solidFill>
                <a:latin typeface="Arial" charset="0"/>
                <a:ea typeface="ＭＳ Ｐゴシック" charset="0"/>
                <a:cs typeface="Arial" charset="0"/>
                <a:sym typeface="Arial" charset="0"/>
              </a:rPr>
              <a:t>windows</a:t>
            </a:r>
          </a:p>
          <a:p>
            <a:pPr marL="381000" indent="-381000" algn="l">
              <a:spcBef>
                <a:spcPts val="1200"/>
              </a:spcBef>
              <a:buClr>
                <a:srgbClr val="ED781C"/>
              </a:buClr>
              <a:buSzPct val="100000"/>
              <a:buFont typeface="Arial" charset="0"/>
              <a:buChar char="•"/>
            </a:pPr>
            <a:r>
              <a:rPr lang="en-US" sz="3400" dirty="0" smtClean="0">
                <a:solidFill>
                  <a:schemeClr val="tx1"/>
                </a:solidFill>
                <a:latin typeface="Arial" charset="0"/>
                <a:ea typeface="ＭＳ Ｐゴシック" charset="0"/>
                <a:cs typeface="Arial" charset="0"/>
                <a:sym typeface="Arial" charset="0"/>
              </a:rPr>
              <a:t>More </a:t>
            </a:r>
            <a:r>
              <a:rPr lang="en-US" sz="3400" dirty="0">
                <a:solidFill>
                  <a:schemeClr val="tx1"/>
                </a:solidFill>
                <a:latin typeface="Arial" charset="0"/>
                <a:ea typeface="ＭＳ Ｐゴシック" charset="0"/>
                <a:cs typeface="Arial" charset="0"/>
                <a:sym typeface="Arial" charset="0"/>
              </a:rPr>
              <a:t>listed on </a:t>
            </a:r>
            <a:r>
              <a:rPr lang="en-US" sz="3400" dirty="0" err="1">
                <a:solidFill>
                  <a:schemeClr val="tx1"/>
                </a:solidFill>
                <a:latin typeface="Arial" charset="0"/>
                <a:ea typeface="ＭＳ Ｐゴシック" charset="0"/>
                <a:cs typeface="Arial" charset="0"/>
                <a:sym typeface="Arial" charset="0"/>
              </a:rPr>
              <a:t>docs.opscode.com</a:t>
            </a:r>
            <a:endParaRPr lang="en-US" sz="3400"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216309033"/>
      </p:ext>
    </p:extLst>
  </p:cSld>
  <p:clrMapOvr>
    <a:masterClrMapping/>
  </p:clrMapOvr>
  <p:transition xmlns:p14="http://schemas.microsoft.com/office/powerpoint/2010/main"/>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Further Resources</a:t>
            </a:r>
            <a:endParaRPr lang="en-US" dirty="0"/>
          </a:p>
        </p:txBody>
      </p:sp>
      <p:sp>
        <p:nvSpPr>
          <p:cNvPr id="3" name="Content Placeholder 2"/>
          <p:cNvSpPr>
            <a:spLocks noGrp="1"/>
          </p:cNvSpPr>
          <p:nvPr>
            <p:ph idx="1"/>
          </p:nvPr>
        </p:nvSpPr>
        <p:spPr/>
        <p:txBody>
          <a:bodyPr/>
          <a:lstStyle/>
          <a:p>
            <a:r>
              <a:rPr lang="en-US" dirty="0"/>
              <a:t>http://</a:t>
            </a:r>
            <a:r>
              <a:rPr lang="en-US" dirty="0" err="1"/>
              <a:t>getchef.com</a:t>
            </a:r>
            <a:r>
              <a:rPr lang="en-US" dirty="0"/>
              <a:t>/</a:t>
            </a:r>
          </a:p>
          <a:p>
            <a:r>
              <a:rPr lang="en-US" dirty="0"/>
              <a:t>http:/</a:t>
            </a:r>
            <a:r>
              <a:rPr lang="en-US" dirty="0" smtClean="0"/>
              <a:t>/</a:t>
            </a:r>
            <a:r>
              <a:rPr lang="en-US" dirty="0" err="1" smtClean="0"/>
              <a:t>supermarket.getchef.com</a:t>
            </a:r>
            <a:r>
              <a:rPr lang="en-US" dirty="0"/>
              <a:t>/</a:t>
            </a:r>
          </a:p>
          <a:p>
            <a:r>
              <a:rPr lang="en-US" dirty="0"/>
              <a:t>http://</a:t>
            </a:r>
            <a:r>
              <a:rPr lang="en-US" dirty="0" err="1" smtClean="0"/>
              <a:t>docs.getchef.com</a:t>
            </a:r>
            <a:r>
              <a:rPr lang="en-US" dirty="0"/>
              <a:t>/</a:t>
            </a:r>
          </a:p>
          <a:p>
            <a:r>
              <a:rPr lang="en-US" dirty="0"/>
              <a:t>http://</a:t>
            </a:r>
            <a:r>
              <a:rPr lang="en-US" dirty="0" err="1"/>
              <a:t>learn.getchef.com</a:t>
            </a:r>
            <a:r>
              <a:rPr lang="en-US" dirty="0" smtClean="0"/>
              <a:t>/</a:t>
            </a:r>
          </a:p>
          <a:p>
            <a:r>
              <a:rPr lang="en-US" dirty="0" smtClean="0"/>
              <a:t>http</a:t>
            </a:r>
            <a:r>
              <a:rPr lang="en-US" dirty="0"/>
              <a:t>://</a:t>
            </a:r>
            <a:r>
              <a:rPr lang="en-US" dirty="0" err="1"/>
              <a:t>lists.opscode.com</a:t>
            </a:r>
            <a:endParaRPr lang="en-US" dirty="0"/>
          </a:p>
          <a:p>
            <a:r>
              <a:rPr lang="en-US" dirty="0"/>
              <a:t>http://</a:t>
            </a:r>
            <a:r>
              <a:rPr lang="en-US" dirty="0" err="1"/>
              <a:t>www.youtube.com</a:t>
            </a:r>
            <a:r>
              <a:rPr lang="en-US" dirty="0"/>
              <a:t>/user/</a:t>
            </a:r>
            <a:r>
              <a:rPr lang="en-US" dirty="0" err="1" smtClean="0"/>
              <a:t>getchef</a:t>
            </a:r>
            <a:endParaRPr lang="en-US" dirty="0" smtClean="0"/>
          </a:p>
          <a:p>
            <a:r>
              <a:rPr lang="en-US" dirty="0" err="1" smtClean="0"/>
              <a:t>irc.freenode.net</a:t>
            </a:r>
            <a:r>
              <a:rPr lang="en-US" dirty="0" smtClean="0"/>
              <a:t>     </a:t>
            </a:r>
            <a:r>
              <a:rPr lang="en-US" dirty="0"/>
              <a:t>#chef, #chef-hacking, #</a:t>
            </a:r>
            <a:r>
              <a:rPr lang="en-US" dirty="0" err="1"/>
              <a:t>learnchef</a:t>
            </a:r>
            <a:endParaRPr lang="en-US" dirty="0"/>
          </a:p>
          <a:p>
            <a:r>
              <a:rPr lang="en-US" dirty="0"/>
              <a:t>Twitter    </a:t>
            </a:r>
            <a:r>
              <a:rPr lang="en-US" dirty="0" smtClean="0"/>
              <a:t>@chef #</a:t>
            </a:r>
            <a:r>
              <a:rPr lang="en-US" dirty="0" err="1"/>
              <a:t>getchef</a:t>
            </a:r>
            <a:endParaRPr lang="en-US" dirty="0"/>
          </a:p>
        </p:txBody>
      </p:sp>
    </p:spTree>
    <p:extLst>
      <p:ext uri="{BB962C8B-B14F-4D97-AF65-F5344CB8AC3E}">
        <p14:creationId xmlns:p14="http://schemas.microsoft.com/office/powerpoint/2010/main" val="1588310064"/>
      </p:ext>
    </p:extLst>
  </p:cSld>
  <p:clrMapOvr>
    <a:masterClrMapping/>
  </p:clrMapOvr>
  <p:transition xmlns:p14="http://schemas.microsoft.com/office/powerpoint/2010/main"/>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Food Fight Show</a:t>
            </a:r>
            <a:endParaRPr lang="en-US" dirty="0"/>
          </a:p>
        </p:txBody>
      </p:sp>
      <p:sp>
        <p:nvSpPr>
          <p:cNvPr id="3" name="Content Placeholder 2"/>
          <p:cNvSpPr>
            <a:spLocks noGrp="1"/>
          </p:cNvSpPr>
          <p:nvPr>
            <p:ph idx="1"/>
          </p:nvPr>
        </p:nvSpPr>
        <p:spPr>
          <a:xfrm>
            <a:off x="800276" y="1879603"/>
            <a:ext cx="7709520" cy="6731000"/>
          </a:xfrm>
        </p:spPr>
        <p:txBody>
          <a:bodyPr/>
          <a:lstStyle/>
          <a:p>
            <a:r>
              <a:rPr lang="en-US" dirty="0"/>
              <a:t>http://</a:t>
            </a:r>
            <a:r>
              <a:rPr lang="en-US" dirty="0" err="1"/>
              <a:t>foodfightshow.org</a:t>
            </a:r>
            <a:endParaRPr lang="en-US" dirty="0"/>
          </a:p>
          <a:p>
            <a:r>
              <a:rPr lang="en-US" dirty="0"/>
              <a:t>The Podcast Where </a:t>
            </a:r>
            <a:r>
              <a:rPr lang="en-US" dirty="0" err="1"/>
              <a:t>DevOps</a:t>
            </a:r>
            <a:r>
              <a:rPr lang="en-US" dirty="0"/>
              <a:t> Chef Do Battle</a:t>
            </a:r>
          </a:p>
          <a:p>
            <a:r>
              <a:rPr lang="en-US" dirty="0"/>
              <a:t>Regular updates about new Cookbooks, Knife-plugins, and more</a:t>
            </a:r>
          </a:p>
          <a:p>
            <a:r>
              <a:rPr lang="en-US" dirty="0"/>
              <a:t>Best Practices for working with Chef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995" y="3200400"/>
            <a:ext cx="7107563" cy="3657600"/>
          </a:xfrm>
          <a:prstGeom prst="rect">
            <a:avLst/>
          </a:prstGeom>
        </p:spPr>
      </p:pic>
    </p:spTree>
    <p:extLst>
      <p:ext uri="{BB962C8B-B14F-4D97-AF65-F5344CB8AC3E}">
        <p14:creationId xmlns:p14="http://schemas.microsoft.com/office/powerpoint/2010/main" val="1471159569"/>
      </p:ext>
    </p:extLst>
  </p:cSld>
  <p:clrMapOvr>
    <a:masterClrMapping/>
  </p:clrMapOvr>
  <p:transition xmlns:p14="http://schemas.microsoft.com/office/powerpoint/2010/main"/>
</p:sld>
</file>

<file path=ppt/slides/slide5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0" y="2209800"/>
            <a:ext cx="16257588" cy="4953000"/>
          </a:xfrm>
          <a:ln/>
        </p:spPr>
        <p:txBody>
          <a:bodyPr vert="horz" lIns="91440" tIns="45720" rIns="91440" bIns="45720" rtlCol="0">
            <a:noAutofit/>
          </a:bodyPr>
          <a:lstStyle/>
          <a:p>
            <a:pPr marL="800100"/>
            <a:r>
              <a:rPr lang="en-US" dirty="0">
                <a:solidFill>
                  <a:schemeClr val="bg1"/>
                </a:solidFill>
              </a:rPr>
              <a:t>April 15 - 17 in San Francisco</a:t>
            </a:r>
          </a:p>
          <a:p>
            <a:pPr marL="800100"/>
            <a:endParaRPr lang="en-US" dirty="0">
              <a:solidFill>
                <a:schemeClr val="bg1"/>
              </a:solidFill>
            </a:endParaRPr>
          </a:p>
          <a:p>
            <a:pPr marL="800100"/>
            <a:r>
              <a:rPr lang="en-US" dirty="0">
                <a:solidFill>
                  <a:schemeClr val="bg1"/>
                </a:solidFill>
              </a:rPr>
              <a:t>Keynotes by Target, GE Capital, </a:t>
            </a:r>
            <a:r>
              <a:rPr lang="en-US" dirty="0" err="1">
                <a:solidFill>
                  <a:schemeClr val="bg1"/>
                </a:solidFill>
              </a:rPr>
              <a:t>Jez</a:t>
            </a:r>
            <a:r>
              <a:rPr lang="en-US" dirty="0">
                <a:solidFill>
                  <a:schemeClr val="bg1"/>
                </a:solidFill>
              </a:rPr>
              <a:t> Humble, Rachel Chalmers</a:t>
            </a:r>
          </a:p>
          <a:p>
            <a:pPr marL="800100"/>
            <a:endParaRPr lang="en-US" dirty="0">
              <a:solidFill>
                <a:schemeClr val="bg1"/>
              </a:solidFill>
            </a:endParaRPr>
          </a:p>
          <a:p>
            <a:pPr marL="800100"/>
            <a:r>
              <a:rPr lang="en-US" dirty="0">
                <a:solidFill>
                  <a:schemeClr val="bg1"/>
                </a:solidFill>
              </a:rPr>
              <a:t>50+ Sessions over 2 days</a:t>
            </a:r>
          </a:p>
          <a:p>
            <a:pPr marL="800100"/>
            <a:endParaRPr lang="en-US" dirty="0">
              <a:solidFill>
                <a:schemeClr val="bg1"/>
              </a:solidFill>
            </a:endParaRPr>
          </a:p>
          <a:p>
            <a:pPr marL="800100"/>
            <a:r>
              <a:rPr lang="en-US" dirty="0">
                <a:solidFill>
                  <a:schemeClr val="bg1"/>
                </a:solidFill>
              </a:rPr>
              <a:t>Community Concert</a:t>
            </a:r>
          </a:p>
        </p:txBody>
      </p:sp>
      <p:pic>
        <p:nvPicPr>
          <p:cNvPr id="1027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71" y="749303"/>
            <a:ext cx="687772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8C34CCAE-DF22-184E-AF92-ADE913DA3349}" type="slidenum">
              <a:rPr lang="en-US" smtClean="0"/>
              <a:t>598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541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097" name="Rectangle 1"/>
          <p:cNvSpPr>
            <a:spLocks noGrp="1" noChangeArrowheads="1"/>
          </p:cNvSpPr>
          <p:nvPr>
            <p:ph type="title" idx="4294967295"/>
          </p:nvPr>
        </p:nvSpPr>
        <p:spPr>
          <a:xfrm>
            <a:off x="0" y="177800"/>
            <a:ext cx="14657388" cy="1117600"/>
          </a:xfrm>
          <a:ln/>
        </p:spPr>
        <p:txBody>
          <a:bodyPr/>
          <a:lstStyle/>
          <a:p>
            <a:r>
              <a:rPr lang="en-US" sz="6600" dirty="0">
                <a:solidFill>
                  <a:srgbClr val="D57F1F"/>
                </a:solidFill>
                <a:latin typeface="+mn-lt"/>
                <a:ea typeface="+mn-ea"/>
                <a:cs typeface="+mn-cs"/>
                <a:sym typeface="Arial" charset="0"/>
              </a:rPr>
              <a:t>Training Workshops</a:t>
            </a:r>
          </a:p>
        </p:txBody>
      </p:sp>
      <p:sp>
        <p:nvSpPr>
          <p:cNvPr id="1028098" name="Rectangle 2"/>
          <p:cNvSpPr>
            <a:spLocks noGrp="1" noChangeArrowheads="1"/>
          </p:cNvSpPr>
          <p:nvPr>
            <p:ph type="body" idx="4294967295"/>
          </p:nvPr>
        </p:nvSpPr>
        <p:spPr>
          <a:xfrm>
            <a:off x="0" y="1879600"/>
            <a:ext cx="14657388" cy="6731000"/>
          </a:xfrm>
          <a:prstGeom prst="rect">
            <a:avLst/>
          </a:prstGeom>
          <a:ln/>
        </p:spPr>
        <p:txBody>
          <a:bodyPr vert="horz" lIns="91440" tIns="45720" rIns="91440" bIns="45720" rtlCol="0">
            <a:noAutofit/>
          </a:bodyPr>
          <a:lstStyle/>
          <a:p>
            <a:pPr marL="800100">
              <a:lnSpc>
                <a:spcPct val="120000"/>
              </a:lnSpc>
            </a:pPr>
            <a:r>
              <a:rPr lang="en-US" dirty="0">
                <a:solidFill>
                  <a:schemeClr val="bg1"/>
                </a:solidFill>
              </a:rPr>
              <a:t>Introduction to Chef - Managing Linux</a:t>
            </a:r>
          </a:p>
          <a:p>
            <a:pPr marL="800100">
              <a:lnSpc>
                <a:spcPct val="120000"/>
              </a:lnSpc>
            </a:pPr>
            <a:r>
              <a:rPr lang="en-US" dirty="0">
                <a:solidFill>
                  <a:schemeClr val="bg1"/>
                </a:solidFill>
              </a:rPr>
              <a:t>Introduction to Chef - Managing Windows</a:t>
            </a:r>
          </a:p>
          <a:p>
            <a:pPr marL="800100">
              <a:lnSpc>
                <a:spcPct val="120000"/>
              </a:lnSpc>
            </a:pPr>
            <a:r>
              <a:rPr lang="en-US" dirty="0">
                <a:solidFill>
                  <a:schemeClr val="bg1"/>
                </a:solidFill>
              </a:rPr>
              <a:t>Chef - Intermediate Topics</a:t>
            </a:r>
          </a:p>
          <a:p>
            <a:pPr marL="800100">
              <a:lnSpc>
                <a:spcPct val="120000"/>
              </a:lnSpc>
            </a:pPr>
            <a:r>
              <a:rPr lang="en-US" dirty="0">
                <a:solidFill>
                  <a:schemeClr val="bg1"/>
                </a:solidFill>
              </a:rPr>
              <a:t>Team Workflows with Chef</a:t>
            </a:r>
          </a:p>
          <a:p>
            <a:pPr marL="800100">
              <a:lnSpc>
                <a:spcPct val="120000"/>
              </a:lnSpc>
            </a:pPr>
            <a:r>
              <a:rPr lang="en-US" dirty="0">
                <a:solidFill>
                  <a:schemeClr val="bg1"/>
                </a:solidFill>
              </a:rPr>
              <a:t>Testing Your Automation Code</a:t>
            </a:r>
          </a:p>
          <a:p>
            <a:pPr marL="800100">
              <a:lnSpc>
                <a:spcPct val="120000"/>
              </a:lnSpc>
            </a:pPr>
            <a:r>
              <a:rPr lang="en-US" dirty="0">
                <a:solidFill>
                  <a:schemeClr val="accent6"/>
                </a:solidFill>
              </a:rPr>
              <a:t>Introduction to </a:t>
            </a:r>
            <a:r>
              <a:rPr lang="en-US" dirty="0" err="1">
                <a:solidFill>
                  <a:schemeClr val="accent6"/>
                </a:solidFill>
              </a:rPr>
              <a:t>Kanban</a:t>
            </a:r>
            <a:r>
              <a:rPr lang="en-US" dirty="0">
                <a:solidFill>
                  <a:schemeClr val="accent6"/>
                </a:solidFill>
              </a:rPr>
              <a:t> for Operations &amp; </a:t>
            </a:r>
            <a:r>
              <a:rPr lang="en-US" dirty="0" err="1">
                <a:solidFill>
                  <a:schemeClr val="accent6"/>
                </a:solidFill>
              </a:rPr>
              <a:t>DevOps</a:t>
            </a:r>
            <a:endParaRPr lang="en-US" dirty="0">
              <a:solidFill>
                <a:schemeClr val="accent6"/>
              </a:solidFill>
            </a:endParaRPr>
          </a:p>
          <a:p>
            <a:pPr marL="800100">
              <a:lnSpc>
                <a:spcPct val="120000"/>
              </a:lnSpc>
            </a:pPr>
            <a:r>
              <a:rPr lang="en-US" dirty="0">
                <a:solidFill>
                  <a:schemeClr val="accent6"/>
                </a:solidFill>
              </a:rPr>
              <a:t>Awesome Postmortems</a:t>
            </a:r>
          </a:p>
          <a:p>
            <a:pPr marL="800100">
              <a:lnSpc>
                <a:spcPct val="120000"/>
              </a:lnSpc>
            </a:pPr>
            <a:r>
              <a:rPr lang="en-US" dirty="0" err="1">
                <a:solidFill>
                  <a:schemeClr val="accent6"/>
                </a:solidFill>
              </a:rPr>
              <a:t>Git</a:t>
            </a:r>
            <a:r>
              <a:rPr lang="en-US" dirty="0">
                <a:solidFill>
                  <a:schemeClr val="accent6"/>
                </a:solidFill>
              </a:rPr>
              <a:t> Foundations &amp; Intermediate and Advanced </a:t>
            </a:r>
            <a:r>
              <a:rPr lang="en-US" dirty="0" err="1">
                <a:solidFill>
                  <a:schemeClr val="accent6"/>
                </a:solidFill>
              </a:rPr>
              <a:t>Git</a:t>
            </a:r>
            <a:r>
              <a:rPr lang="en-US" dirty="0">
                <a:solidFill>
                  <a:schemeClr val="accent6"/>
                </a:solidFill>
              </a:rPr>
              <a:t> and </a:t>
            </a:r>
            <a:r>
              <a:rPr lang="en-US" dirty="0" err="1">
                <a:solidFill>
                  <a:schemeClr val="accent6"/>
                </a:solidFill>
              </a:rPr>
              <a:t>Github</a:t>
            </a:r>
            <a:r>
              <a:rPr lang="en-US" dirty="0">
                <a:solidFill>
                  <a:schemeClr val="accent6"/>
                </a:solidFill>
              </a:rPr>
              <a:t> Tips and Tricks</a:t>
            </a:r>
          </a:p>
          <a:p>
            <a:pPr marL="800100">
              <a:lnSpc>
                <a:spcPct val="120000"/>
              </a:lnSpc>
            </a:pPr>
            <a:r>
              <a:rPr lang="en-US" dirty="0">
                <a:solidFill>
                  <a:schemeClr val="accent6"/>
                </a:solidFill>
              </a:rPr>
              <a:t>Ruby for Chefs</a:t>
            </a:r>
          </a:p>
        </p:txBody>
      </p:sp>
      <p:sp>
        <p:nvSpPr>
          <p:cNvPr id="5" name="Slide Number Placeholder 4"/>
          <p:cNvSpPr>
            <a:spLocks noGrp="1"/>
          </p:cNvSpPr>
          <p:nvPr>
            <p:ph type="sldNum" sz="quarter" idx="12"/>
          </p:nvPr>
        </p:nvSpPr>
        <p:spPr/>
        <p:txBody>
          <a:bodyPr/>
          <a:lstStyle/>
          <a:p>
            <a:fld id="{8C34CCAE-DF22-184E-AF92-ADE913DA3349}" type="slidenum">
              <a:rPr lang="en-US" smtClean="0"/>
              <a:t>599</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10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a:t>
            </a:r>
            <a:r>
              <a:rPr lang="en-US" dirty="0"/>
              <a:t> </a:t>
            </a:r>
            <a:r>
              <a:rPr lang="en-US" dirty="0" err="1"/>
              <a:t>Elon</a:t>
            </a:r>
            <a:r>
              <a:rPr lang="en-US" dirty="0"/>
              <a:t> Bar-Evan</a:t>
            </a:r>
          </a:p>
          <a:p>
            <a:r>
              <a:rPr lang="en-US" b="1" dirty="0"/>
              <a:t>Current job role:</a:t>
            </a:r>
            <a:endParaRPr lang="en-US" dirty="0"/>
          </a:p>
          <a:p>
            <a:r>
              <a:rPr lang="en-US" b="1" dirty="0"/>
              <a:t>Previous job roles/background:</a:t>
            </a:r>
            <a:r>
              <a:rPr lang="en-US" dirty="0"/>
              <a:t> </a:t>
            </a:r>
          </a:p>
          <a:p>
            <a:r>
              <a:rPr lang="en-US" b="1" dirty="0"/>
              <a:t>Experience with Chef/</a:t>
            </a:r>
            <a:r>
              <a:rPr lang="en-US" b="1" dirty="0" err="1"/>
              <a:t>Config</a:t>
            </a:r>
            <a:r>
              <a:rPr lang="en-US" b="1" dirty="0"/>
              <a:t> Management:</a:t>
            </a:r>
            <a:r>
              <a:rPr lang="en-US" dirty="0"/>
              <a:t> </a:t>
            </a:r>
          </a:p>
          <a:p>
            <a:r>
              <a:rPr lang="en-US" b="1" dirty="0"/>
              <a:t>Favorite Text Editor</a:t>
            </a:r>
            <a:r>
              <a:rPr lang="en-US" b="1" dirty="0" smtClean="0"/>
              <a:t>:</a:t>
            </a:r>
            <a:endParaRPr lang="en-US" dirty="0"/>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1"/>
          <p:cNvSpPr>
            <a:spLocks noGrp="1" noChangeArrowheads="1"/>
          </p:cNvSpPr>
          <p:nvPr>
            <p:ph type="title"/>
          </p:nvPr>
        </p:nvSpPr>
        <p:spPr>
          <a:ln/>
        </p:spPr>
        <p:txBody>
          <a:bodyPr/>
          <a:lstStyle/>
          <a:p>
            <a:r>
              <a:rPr lang="en-US"/>
              <a:t>Environments Define Policy</a:t>
            </a:r>
          </a:p>
        </p:txBody>
      </p:sp>
      <p:sp>
        <p:nvSpPr>
          <p:cNvPr id="166914" name="Rectangle 2"/>
          <p:cNvSpPr>
            <a:spLocks noGrp="1" noChangeArrowheads="1"/>
          </p:cNvSpPr>
          <p:nvPr>
            <p:ph type="body" idx="1"/>
          </p:nvPr>
        </p:nvSpPr>
        <p:spPr>
          <a:ln/>
        </p:spPr>
        <p:txBody>
          <a:bodyPr/>
          <a:lstStyle/>
          <a:p>
            <a:r>
              <a:rPr lang="en-US"/>
              <a:t>Environments may include data attributes necessary for configuring your infrastructure, e.g.</a:t>
            </a:r>
          </a:p>
          <a:p>
            <a:pPr lvl="1"/>
            <a:r>
              <a:rPr lang="en-US"/>
              <a:t>The URL of your payment service</a:t>
            </a:r>
            <a:r>
              <a:rPr lang="ja-JP" altLang="en-US">
                <a:latin typeface="Arial"/>
              </a:rPr>
              <a:t>’</a:t>
            </a:r>
            <a:r>
              <a:rPr lang="en-US"/>
              <a:t>s API</a:t>
            </a:r>
          </a:p>
          <a:p>
            <a:pPr lvl="1"/>
            <a:r>
              <a:rPr lang="en-US"/>
              <a:t>The location of your package repository</a:t>
            </a:r>
          </a:p>
          <a:p>
            <a:pPr lvl="1"/>
            <a:r>
              <a:rPr lang="en-US"/>
              <a:t>The version of the Chef configuration files that should be used</a:t>
            </a:r>
          </a:p>
        </p:txBody>
      </p:sp>
    </p:spTree>
    <p:extLst>
      <p:ext uri="{BB962C8B-B14F-4D97-AF65-F5344CB8AC3E}">
        <p14:creationId xmlns:p14="http://schemas.microsoft.com/office/powerpoint/2010/main" val="858347504"/>
      </p:ext>
    </p:extLst>
  </p:cSld>
  <p:clrMapOvr>
    <a:masterClrMapping/>
  </p:clrMapOvr>
  <p:transition xmlns:p14="http://schemas.microsoft.com/office/powerpoint/2010/main"/>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2420600" cy="1295400"/>
          </a:xfrm>
          <a:ln/>
        </p:spPr>
        <p:txBody>
          <a:bodyPr vert="horz" lIns="91440" tIns="45720" rIns="91440" bIns="45720" rtlCol="0">
            <a:noAutofit/>
          </a:bodyPr>
          <a:lstStyle/>
          <a:p>
            <a:pPr marL="457200" indent="0">
              <a:buNone/>
            </a:pPr>
            <a:r>
              <a:rPr lang="en-US" sz="7200" dirty="0" smtClean="0">
                <a:solidFill>
                  <a:schemeClr val="bg1"/>
                </a:solidFill>
              </a:rPr>
              <a:t>http://</a:t>
            </a:r>
            <a:r>
              <a:rPr lang="en-US" sz="7200" dirty="0" err="1" smtClean="0">
                <a:solidFill>
                  <a:schemeClr val="bg1"/>
                </a:solidFill>
              </a:rPr>
              <a:t>getchef.com</a:t>
            </a:r>
            <a:r>
              <a:rPr lang="en-US" sz="7200" dirty="0" smtClean="0">
                <a:solidFill>
                  <a:schemeClr val="bg1"/>
                </a:solidFill>
              </a:rPr>
              <a:t>/summit</a:t>
            </a:r>
            <a:endParaRPr lang="en-US" sz="7200" dirty="0">
              <a:solidFill>
                <a:schemeClr val="bg1"/>
              </a:solidFill>
            </a:endParaRPr>
          </a:p>
        </p:txBody>
      </p:sp>
      <p:sp>
        <p:nvSpPr>
          <p:cNvPr id="5" name="Slide Number Placeholder 4"/>
          <p:cNvSpPr>
            <a:spLocks noGrp="1"/>
          </p:cNvSpPr>
          <p:nvPr>
            <p:ph type="sldNum" sz="quarter" idx="12"/>
          </p:nvPr>
        </p:nvSpPr>
        <p:spPr/>
        <p:txBody>
          <a:bodyPr/>
          <a:lstStyle/>
          <a:p>
            <a:fld id="{8C34CCAE-DF22-184E-AF92-ADE913DA3349}" type="slidenum">
              <a:rPr lang="en-US" smtClean="0"/>
              <a:t>600</a:t>
            </a:fld>
            <a:endParaRPr lang="en-US"/>
          </a:p>
        </p:txBody>
      </p:sp>
      <p:sp>
        <p:nvSpPr>
          <p:cNvPr id="6" name="Footer Placeholder 5"/>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stretch>
            <a:fillRect/>
          </a:stretch>
        </p:blipFill>
        <p:spPr>
          <a:xfrm>
            <a:off x="661194" y="2057400"/>
            <a:ext cx="14916636" cy="5029200"/>
          </a:xfrm>
          <a:prstGeom prst="rect">
            <a:avLst/>
          </a:prstGeom>
        </p:spPr>
      </p:pic>
    </p:spTree>
    <p:extLst>
      <p:ext uri="{BB962C8B-B14F-4D97-AF65-F5344CB8AC3E}">
        <p14:creationId xmlns:p14="http://schemas.microsoft.com/office/powerpoint/2010/main" val="146268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1"/>
          <p:cNvSpPr>
            <a:spLocks noGrp="1" noChangeArrowheads="1"/>
          </p:cNvSpPr>
          <p:nvPr>
            <p:ph idx="4294967295"/>
          </p:nvPr>
        </p:nvSpPr>
        <p:spPr>
          <a:xfrm>
            <a:off x="280194" y="533400"/>
            <a:ext cx="15805426" cy="1295400"/>
          </a:xfrm>
          <a:ln/>
        </p:spPr>
        <p:txBody>
          <a:bodyPr vert="horz" lIns="91440" tIns="45720" rIns="91440" bIns="45720" rtlCol="0">
            <a:noAutofit/>
          </a:bodyPr>
          <a:lstStyle/>
          <a:p>
            <a:pPr marL="457200" indent="0">
              <a:buNone/>
            </a:pPr>
            <a:r>
              <a:rPr lang="en-US" sz="6600" dirty="0">
                <a:solidFill>
                  <a:schemeClr val="bg1"/>
                </a:solidFill>
              </a:rPr>
              <a:t>http://</a:t>
            </a:r>
            <a:r>
              <a:rPr lang="en-US" sz="6600" dirty="0" err="1">
                <a:solidFill>
                  <a:schemeClr val="bg1"/>
                </a:solidFill>
              </a:rPr>
              <a:t>www.getchef.com</a:t>
            </a:r>
            <a:r>
              <a:rPr lang="en-US" sz="6600" dirty="0">
                <a:solidFill>
                  <a:schemeClr val="bg1"/>
                </a:solidFill>
              </a:rPr>
              <a:t>/summit-</a:t>
            </a:r>
            <a:r>
              <a:rPr lang="en-US" sz="6600" dirty="0" err="1">
                <a:solidFill>
                  <a:schemeClr val="bg1"/>
                </a:solidFill>
              </a:rPr>
              <a:t>london</a:t>
            </a:r>
            <a:r>
              <a:rPr lang="en-US" sz="6600" dirty="0">
                <a:solidFill>
                  <a:schemeClr val="bg1"/>
                </a:solidFill>
              </a:rPr>
              <a:t>/</a:t>
            </a:r>
            <a:endParaRPr lang="en-US" sz="6600" dirty="0">
              <a:solidFill>
                <a:schemeClr val="bg1"/>
              </a:solidFill>
            </a:endParaRPr>
          </a:p>
        </p:txBody>
      </p:sp>
      <p:sp>
        <p:nvSpPr>
          <p:cNvPr id="5" name="Slide Number Placeholder 4"/>
          <p:cNvSpPr>
            <a:spLocks noGrp="1"/>
          </p:cNvSpPr>
          <p:nvPr>
            <p:ph type="sldNum" sz="quarter" idx="12"/>
          </p:nvPr>
        </p:nvSpPr>
        <p:spPr/>
        <p:txBody>
          <a:bodyPr/>
          <a:lstStyle/>
          <a:p>
            <a:fld id="{8C34CCAE-DF22-184E-AF92-ADE913DA3349}" type="slidenum">
              <a:rPr lang="en-US" smtClean="0"/>
              <a:t>601</a:t>
            </a:fld>
            <a:endParaRPr lang="en-US"/>
          </a:p>
        </p:txBody>
      </p:sp>
      <p:sp>
        <p:nvSpPr>
          <p:cNvPr id="6" name="Footer Placeholder 5"/>
          <p:cNvSpPr>
            <a:spLocks noGrp="1"/>
          </p:cNvSpPr>
          <p:nvPr>
            <p:ph type="ftr" sz="quarter" idx="11"/>
          </p:nvPr>
        </p:nvSpPr>
        <p:spPr/>
        <p:txBody>
          <a:bodyPr/>
          <a:lstStyle/>
          <a:p>
            <a:endParaRPr lang="en-US"/>
          </a:p>
        </p:txBody>
      </p:sp>
      <p:pic>
        <p:nvPicPr>
          <p:cNvPr id="2" name="Picture 1"/>
          <p:cNvPicPr>
            <a:picLocks noChangeAspect="1"/>
          </p:cNvPicPr>
          <p:nvPr/>
        </p:nvPicPr>
        <p:blipFill>
          <a:blip r:embed="rId2"/>
          <a:stretch>
            <a:fillRect/>
          </a:stretch>
        </p:blipFill>
        <p:spPr>
          <a:xfrm>
            <a:off x="1206624" y="2045371"/>
            <a:ext cx="14067659" cy="5063644"/>
          </a:xfrm>
          <a:prstGeom prst="rect">
            <a:avLst/>
          </a:prstGeom>
        </p:spPr>
      </p:pic>
    </p:spTree>
    <p:extLst>
      <p:ext uri="{BB962C8B-B14F-4D97-AF65-F5344CB8AC3E}">
        <p14:creationId xmlns:p14="http://schemas.microsoft.com/office/powerpoint/2010/main" val="264058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Amsterdam</a:t>
            </a:r>
            <a:endParaRPr lang="en-US" dirty="0"/>
          </a:p>
        </p:txBody>
      </p:sp>
      <p:sp>
        <p:nvSpPr>
          <p:cNvPr id="3" name="Content Placeholder 2"/>
          <p:cNvSpPr>
            <a:spLocks noGrp="1"/>
          </p:cNvSpPr>
          <p:nvPr>
            <p:ph idx="1"/>
          </p:nvPr>
        </p:nvSpPr>
        <p:spPr/>
        <p:txBody>
          <a:bodyPr/>
          <a:lstStyle/>
          <a:p>
            <a:r>
              <a:rPr lang="en-US" sz="3200" dirty="0" err="1"/>
              <a:t>DevOps</a:t>
            </a:r>
            <a:r>
              <a:rPr lang="en-US" sz="3200" dirty="0"/>
              <a:t> Amsterdam </a:t>
            </a:r>
            <a:r>
              <a:rPr lang="en-US" sz="3200" dirty="0" smtClean="0"/>
              <a:t>– </a:t>
            </a:r>
            <a:br>
              <a:rPr lang="en-US" sz="3200" dirty="0" smtClean="0"/>
            </a:br>
            <a:r>
              <a:rPr lang="en-US" sz="3200" dirty="0" smtClean="0">
                <a:hlinkClick r:id="rId2"/>
              </a:rPr>
              <a:t>http</a:t>
            </a:r>
            <a:r>
              <a:rPr lang="en-US" sz="3200" dirty="0">
                <a:hlinkClick r:id="rId2"/>
              </a:rPr>
              <a:t>://www.meetup.com/DevOpsAmsterdam/</a:t>
            </a:r>
            <a:endParaRPr lang="en-US" sz="3200" dirty="0"/>
          </a:p>
          <a:p>
            <a:endParaRPr lang="en-US" sz="3200" dirty="0"/>
          </a:p>
          <a:p>
            <a:r>
              <a:rPr lang="en-US" sz="3200" dirty="0"/>
              <a:t>Amsterdam SDN Group </a:t>
            </a:r>
            <a:r>
              <a:rPr lang="en-US" sz="3200" dirty="0" smtClean="0"/>
              <a:t>– </a:t>
            </a:r>
            <a:br>
              <a:rPr lang="en-US" sz="3200" dirty="0" smtClean="0"/>
            </a:br>
            <a:r>
              <a:rPr lang="en-US" sz="3200" dirty="0" smtClean="0">
                <a:hlinkClick r:id="rId3"/>
              </a:rPr>
              <a:t>http</a:t>
            </a:r>
            <a:r>
              <a:rPr lang="en-US" sz="3200" dirty="0">
                <a:hlinkClick r:id="rId3"/>
              </a:rPr>
              <a:t>://www.meetup.com/Amsterdam-SDN-Group/</a:t>
            </a:r>
            <a:endParaRPr lang="en-US" sz="3200" dirty="0"/>
          </a:p>
          <a:p>
            <a:endParaRPr lang="en-US" sz="3200" dirty="0"/>
          </a:p>
          <a:p>
            <a:r>
              <a:rPr lang="en-US" sz="3200" dirty="0"/>
              <a:t>Continuous Delivery </a:t>
            </a:r>
            <a:r>
              <a:rPr lang="en-US" sz="3200" dirty="0" smtClean="0"/>
              <a:t>Amsterdam – </a:t>
            </a:r>
            <a:br>
              <a:rPr lang="en-US" sz="3200" dirty="0" smtClean="0"/>
            </a:br>
            <a:r>
              <a:rPr lang="en-US" sz="3200" dirty="0" smtClean="0">
                <a:hlinkClick r:id="rId4"/>
              </a:rPr>
              <a:t>http</a:t>
            </a:r>
            <a:r>
              <a:rPr lang="en-US" sz="3200" dirty="0">
                <a:hlinkClick r:id="rId4"/>
              </a:rPr>
              <a:t>://www.meetup.com/Continuous-Delivery-Amsterdam/</a:t>
            </a:r>
            <a:endParaRPr lang="en-US" sz="3200" dirty="0"/>
          </a:p>
          <a:p>
            <a:endParaRPr lang="en-US" sz="3200" dirty="0"/>
          </a:p>
          <a:p>
            <a:r>
              <a:rPr lang="en-US" sz="3200" dirty="0"/>
              <a:t>Amsterdam Python </a:t>
            </a:r>
            <a:r>
              <a:rPr lang="en-US" sz="3200" dirty="0" err="1"/>
              <a:t>Meetup</a:t>
            </a:r>
            <a:r>
              <a:rPr lang="en-US" sz="3200" dirty="0"/>
              <a:t> </a:t>
            </a:r>
            <a:r>
              <a:rPr lang="en-US" sz="3200" dirty="0" smtClean="0"/>
              <a:t>– </a:t>
            </a:r>
            <a:r>
              <a:rPr lang="en-US" sz="3200" dirty="0" smtClean="0">
                <a:hlinkClick r:id="rId5"/>
              </a:rPr>
              <a:t>http</a:t>
            </a:r>
            <a:r>
              <a:rPr lang="en-US" sz="3200" dirty="0">
                <a:hlinkClick r:id="rId5"/>
              </a:rPr>
              <a:t>://www.meetup.com/Amsterdam-Python-Meetup-Group</a:t>
            </a:r>
            <a:r>
              <a:rPr lang="en-US" sz="3200" dirty="0" smtClean="0">
                <a:hlinkClick r:id="rId5"/>
              </a:rPr>
              <a:t>/</a:t>
            </a:r>
            <a:endParaRPr lang="en-US" sz="3200" dirty="0"/>
          </a:p>
        </p:txBody>
      </p:sp>
    </p:spTree>
    <p:extLst>
      <p:ext uri="{BB962C8B-B14F-4D97-AF65-F5344CB8AC3E}">
        <p14:creationId xmlns:p14="http://schemas.microsoft.com/office/powerpoint/2010/main" val="1726318425"/>
      </p:ext>
    </p:extLst>
  </p:cSld>
  <p:clrMapOvr>
    <a:masterClrMapping/>
  </p:clrMapOvr>
  <p:transition xmlns:p14="http://schemas.microsoft.com/office/powerpoint/2010/main"/>
</p:sld>
</file>

<file path=ppt/slides/slide6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err="1"/>
              <a:t>Meetup</a:t>
            </a:r>
            <a:r>
              <a:rPr lang="en-US" dirty="0"/>
              <a:t> </a:t>
            </a:r>
            <a:r>
              <a:rPr lang="en-US" dirty="0" smtClean="0"/>
              <a:t>Groups - London</a:t>
            </a:r>
            <a:endParaRPr lang="en-US" dirty="0"/>
          </a:p>
        </p:txBody>
      </p:sp>
      <p:sp>
        <p:nvSpPr>
          <p:cNvPr id="3" name="Content Placeholder 2"/>
          <p:cNvSpPr>
            <a:spLocks noGrp="1"/>
          </p:cNvSpPr>
          <p:nvPr>
            <p:ph idx="1"/>
          </p:nvPr>
        </p:nvSpPr>
        <p:spPr/>
        <p:txBody>
          <a:bodyPr/>
          <a:lstStyle/>
          <a:p>
            <a:r>
              <a:rPr lang="en-US" sz="3200" dirty="0"/>
              <a:t>Chef Users </a:t>
            </a:r>
            <a:r>
              <a:rPr lang="en-US" sz="3200" dirty="0" smtClean="0"/>
              <a:t>London -</a:t>
            </a:r>
            <a:endParaRPr lang="en-US" sz="3200" dirty="0"/>
          </a:p>
          <a:p>
            <a:r>
              <a:rPr lang="en-US" sz="3200" dirty="0">
                <a:hlinkClick r:id="rId2"/>
              </a:rPr>
              <a:t>http://www.meetup.com/Chef-Users-London</a:t>
            </a:r>
            <a:r>
              <a:rPr lang="en-US" sz="3200" dirty="0"/>
              <a:t> </a:t>
            </a:r>
          </a:p>
          <a:p>
            <a:endParaRPr lang="en-US" sz="3200" dirty="0" smtClean="0"/>
          </a:p>
          <a:p>
            <a:r>
              <a:rPr lang="en-US" sz="3200" dirty="0" err="1" smtClean="0"/>
              <a:t>Infracoders</a:t>
            </a:r>
            <a:r>
              <a:rPr lang="en-US" sz="3200" dirty="0" smtClean="0"/>
              <a:t> </a:t>
            </a:r>
            <a:r>
              <a:rPr lang="en-US" sz="3200" dirty="0"/>
              <a:t>London - </a:t>
            </a:r>
            <a:br>
              <a:rPr lang="en-US" sz="3200" dirty="0"/>
            </a:br>
            <a:r>
              <a:rPr lang="en-US" sz="3200" dirty="0">
                <a:hlinkClick r:id="rId3"/>
              </a:rPr>
              <a:t>http://www.meetup.com/Infracoders-London/</a:t>
            </a:r>
            <a:r>
              <a:rPr lang="en-US" sz="3200" dirty="0"/>
              <a:t/>
            </a:r>
            <a:br>
              <a:rPr lang="en-US" sz="3200" dirty="0"/>
            </a:br>
            <a:endParaRPr lang="en-US" sz="3200" dirty="0"/>
          </a:p>
          <a:p>
            <a:r>
              <a:rPr lang="en-US" sz="3200" dirty="0"/>
              <a:t>London Continuous Delivery - </a:t>
            </a:r>
            <a:br>
              <a:rPr lang="en-US" sz="3200" dirty="0"/>
            </a:br>
            <a:r>
              <a:rPr lang="en-US" sz="3200" dirty="0">
                <a:hlinkClick r:id="rId4"/>
              </a:rPr>
              <a:t>http://</a:t>
            </a:r>
            <a:r>
              <a:rPr lang="en-US" sz="3200" dirty="0" err="1">
                <a:hlinkClick r:id="rId4"/>
              </a:rPr>
              <a:t>www.meetup.com</a:t>
            </a:r>
            <a:r>
              <a:rPr lang="en-US" sz="3200" dirty="0">
                <a:hlinkClick r:id="rId4"/>
              </a:rPr>
              <a:t>/London-Continuous-Delivery/</a:t>
            </a:r>
            <a:r>
              <a:rPr lang="en-US" sz="3200" dirty="0"/>
              <a:t/>
            </a:r>
            <a:br>
              <a:rPr lang="en-US" sz="3200" dirty="0"/>
            </a:br>
            <a:endParaRPr lang="en-US" sz="3200" dirty="0"/>
          </a:p>
          <a:p>
            <a:r>
              <a:rPr lang="en-US" sz="3200" dirty="0" err="1"/>
              <a:t>DevOps</a:t>
            </a:r>
            <a:r>
              <a:rPr lang="en-US" sz="3200" dirty="0"/>
              <a:t> Exchange - </a:t>
            </a:r>
            <a:br>
              <a:rPr lang="en-US" sz="3200" dirty="0"/>
            </a:br>
            <a:r>
              <a:rPr lang="en-US" sz="3200" dirty="0">
                <a:hlinkClick r:id="rId5"/>
              </a:rPr>
              <a:t>http://www.meetup.com/DevOps-Exchange-London</a:t>
            </a:r>
            <a:r>
              <a:rPr lang="en-US" sz="3200" dirty="0" smtClean="0">
                <a:hlinkClick r:id="rId5"/>
              </a:rPr>
              <a:t>/</a:t>
            </a:r>
            <a:endParaRPr lang="en-US" sz="3200" dirty="0"/>
          </a:p>
        </p:txBody>
      </p:sp>
    </p:spTree>
    <p:extLst>
      <p:ext uri="{BB962C8B-B14F-4D97-AF65-F5344CB8AC3E}">
        <p14:creationId xmlns:p14="http://schemas.microsoft.com/office/powerpoint/2010/main" val="3967056131"/>
      </p:ext>
    </p:extLst>
  </p:cSld>
  <p:clrMapOvr>
    <a:masterClrMapping/>
  </p:clrMapOvr>
  <p:transition xmlns:p14="http://schemas.microsoft.com/office/powerpoint/2010/main"/>
</p:sld>
</file>

<file path=ppt/slides/slide6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3217" name="Rectangle 1"/>
          <p:cNvSpPr>
            <a:spLocks noGrp="1" noChangeArrowheads="1"/>
          </p:cNvSpPr>
          <p:nvPr>
            <p:ph type="title"/>
          </p:nvPr>
        </p:nvSpPr>
        <p:spPr>
          <a:ln/>
        </p:spPr>
        <p:txBody>
          <a:bodyPr/>
          <a:lstStyle/>
          <a:p>
            <a:r>
              <a:rPr lang="en-US"/>
              <a:t>Local Meetup Groups</a:t>
            </a:r>
          </a:p>
        </p:txBody>
      </p:sp>
      <p:sp>
        <p:nvSpPr>
          <p:cNvPr id="1033218" name="Rectangle 2"/>
          <p:cNvSpPr>
            <a:spLocks noGrp="1" noChangeArrowheads="1"/>
          </p:cNvSpPr>
          <p:nvPr>
            <p:ph type="body" idx="1"/>
          </p:nvPr>
        </p:nvSpPr>
        <p:spPr>
          <a:ln/>
        </p:spPr>
        <p:txBody>
          <a:bodyPr/>
          <a:lstStyle/>
          <a:p>
            <a:r>
              <a:rPr lang="en-US"/>
              <a:t>Fill in local meetup groups here</a:t>
            </a:r>
          </a:p>
        </p:txBody>
      </p:sp>
    </p:spTree>
    <p:extLst>
      <p:ext uri="{BB962C8B-B14F-4D97-AF65-F5344CB8AC3E}">
        <p14:creationId xmlns:p14="http://schemas.microsoft.com/office/powerpoint/2010/main" val="2983887304"/>
      </p:ext>
    </p:extLst>
  </p:cSld>
  <p:clrMapOvr>
    <a:masterClrMapping/>
  </p:clrMapOvr>
  <p:transition xmlns:p14="http://schemas.microsoft.com/office/powerpoint/2010/main"/>
</p:sld>
</file>

<file path=ppt/slides/slide6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3729" name="Rectangle 1"/>
          <p:cNvSpPr>
            <a:spLocks noGrp="1" noChangeArrowheads="1"/>
          </p:cNvSpPr>
          <p:nvPr>
            <p:ph type="title"/>
          </p:nvPr>
        </p:nvSpPr>
        <p:spPr/>
        <p:txBody>
          <a:bodyPr/>
          <a:lstStyle/>
          <a:p>
            <a:pPr eaLnBrk="1" hangingPunct="1">
              <a:defRPr/>
            </a:pPr>
            <a:r>
              <a:rPr lang="en-US" dirty="0">
                <a:sym typeface="Arial Bold" charset="0"/>
              </a:rPr>
              <a:t>Just enough Ruby for Chef</a:t>
            </a:r>
          </a:p>
        </p:txBody>
      </p:sp>
      <p:sp>
        <p:nvSpPr>
          <p:cNvPr id="713730" name="Rectangle 2"/>
          <p:cNvSpPr>
            <a:spLocks noGrp="1" noChangeArrowheads="1"/>
          </p:cNvSpPr>
          <p:nvPr>
            <p:ph idx="1"/>
          </p:nvPr>
        </p:nvSpPr>
        <p:spPr/>
        <p:txBody>
          <a:bodyPr/>
          <a:lstStyle/>
          <a:p>
            <a:pPr marL="0" indent="0" eaLnBrk="1" hangingPunct="1">
              <a:defRPr/>
            </a:pPr>
            <a:r>
              <a:rPr lang="en-US">
                <a:sym typeface="Arial" charset="0"/>
              </a:rPr>
              <a:t>A quick &amp; dirty crash course</a:t>
            </a:r>
          </a:p>
        </p:txBody>
      </p:sp>
    </p:spTree>
    <p:extLst>
      <p:ext uri="{BB962C8B-B14F-4D97-AF65-F5344CB8AC3E}">
        <p14:creationId xmlns:p14="http://schemas.microsoft.com/office/powerpoint/2010/main" val="1297130284"/>
      </p:ext>
    </p:extLst>
  </p:cSld>
  <p:clrMapOvr>
    <a:overrideClrMapping bg1="lt1" tx1="dk1" bg2="lt2" tx2="dk2" accent1="accent1" accent2="accent2" accent3="accent3" accent4="accent4" accent5="accent5" accent6="accent6" hlink="hlink" folHlink="folHlink"/>
  </p:clrMapOvr>
  <p:transition xmlns:p14="http://schemas.microsoft.com/office/powerpoint/2010/main"/>
  <p:timing>
    <p:tnLst>
      <p:par>
        <p:cTn xmlns:p14="http://schemas.microsoft.com/office/powerpoint/2010/mai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1"/>
          <p:cNvSpPr>
            <a:spLocks/>
          </p:cNvSpPr>
          <p:nvPr/>
        </p:nvSpPr>
        <p:spPr bwMode="auto">
          <a:xfrm>
            <a:off x="8122444" y="4070350"/>
            <a:ext cx="7303213"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1pPr>
            <a:lvl2pPr marL="800100" indent="-3810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2pPr>
            <a:lvl3pPr marL="11430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3pPr>
            <a:lvl4pPr marL="16002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4pPr>
            <a:lvl5pPr marL="2057400" indent="-228600" eaLnBrk="0" hangingPunct="0">
              <a:spcBef>
                <a:spcPts val="1200"/>
              </a:spcBef>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5pPr>
            <a:lvl6pPr marL="25146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6pPr>
            <a:lvl7pPr marL="29718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7pPr>
            <a:lvl8pPr marL="34290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8pPr>
            <a:lvl9pPr marL="3886200" indent="-228600" eaLnBrk="0" fontAlgn="base" hangingPunct="0">
              <a:spcBef>
                <a:spcPts val="1200"/>
              </a:spcBef>
              <a:spcAft>
                <a:spcPct val="0"/>
              </a:spcAft>
              <a:buClr>
                <a:srgbClr val="ED781C"/>
              </a:buClr>
              <a:buSzPct val="100000"/>
              <a:buFont typeface="Arial" pitchFamily="34" charset="0"/>
              <a:buChar char="•"/>
              <a:defRPr sz="4800">
                <a:solidFill>
                  <a:schemeClr val="tx1"/>
                </a:solidFill>
                <a:latin typeface="Arial" pitchFamily="34" charset="0"/>
                <a:ea typeface="ヒラギノ角ゴ ProN W3"/>
                <a:cs typeface="ヒラギノ角ゴ ProN W3"/>
                <a:sym typeface="Arial" pitchFamily="34" charset="0"/>
              </a:defRPr>
            </a:lvl9pPr>
          </a:lstStyle>
          <a:p>
            <a:pPr lvl="1" eaLnBrk="1" hangingPunct="1"/>
            <a:r>
              <a:rPr lang="en-US" altLang="en-US" sz="4300">
                <a:cs typeface="Arial" pitchFamily="34" charset="0"/>
              </a:rPr>
              <a:t>Hashes</a:t>
            </a:r>
          </a:p>
          <a:p>
            <a:pPr lvl="1" eaLnBrk="1" hangingPunct="1"/>
            <a:r>
              <a:rPr lang="en-US" altLang="en-US" sz="4300">
                <a:cs typeface="Arial" pitchFamily="34" charset="0"/>
              </a:rPr>
              <a:t>Regular Expressions</a:t>
            </a:r>
          </a:p>
          <a:p>
            <a:pPr lvl="1" eaLnBrk="1" hangingPunct="1"/>
            <a:r>
              <a:rPr lang="en-US" altLang="en-US" sz="4300">
                <a:cs typeface="Arial" pitchFamily="34" charset="0"/>
              </a:rPr>
              <a:t>Conditionals</a:t>
            </a:r>
          </a:p>
          <a:p>
            <a:pPr lvl="1" eaLnBrk="1" hangingPunct="1"/>
            <a:r>
              <a:rPr lang="en-US" altLang="en-US" sz="4300">
                <a:cs typeface="Arial" pitchFamily="34" charset="0"/>
              </a:rPr>
              <a:t>Method Declaration</a:t>
            </a:r>
          </a:p>
          <a:p>
            <a:pPr lvl="1" eaLnBrk="1" hangingPunct="1"/>
            <a:r>
              <a:rPr lang="en-US" altLang="en-US" sz="4300">
                <a:cs typeface="Arial" pitchFamily="34" charset="0"/>
              </a:rPr>
              <a:t>Classes</a:t>
            </a:r>
          </a:p>
          <a:p>
            <a:pPr lvl="1" eaLnBrk="1" hangingPunct="1"/>
            <a:r>
              <a:rPr lang="en-US" altLang="en-US" sz="4300">
                <a:cs typeface="Arial" pitchFamily="34" charset="0"/>
              </a:rPr>
              <a:t>Objects</a:t>
            </a:r>
          </a:p>
        </p:txBody>
      </p:sp>
      <p:sp>
        <p:nvSpPr>
          <p:cNvPr id="714754" name="Rectangle 2"/>
          <p:cNvSpPr>
            <a:spLocks noGrp="1" noChangeArrowheads="1"/>
          </p:cNvSpPr>
          <p:nvPr>
            <p:ph type="title"/>
          </p:nvPr>
        </p:nvSpPr>
        <p:spPr/>
        <p:txBody>
          <a:bodyPr/>
          <a:lstStyle/>
          <a:p>
            <a:pPr eaLnBrk="1" hangingPunct="1">
              <a:defRPr/>
            </a:pPr>
            <a:r>
              <a:rPr lang="en-US">
                <a:sym typeface="Arial Bold" charset="0"/>
              </a:rPr>
              <a:t>Objectives</a:t>
            </a:r>
          </a:p>
        </p:txBody>
      </p:sp>
      <p:sp>
        <p:nvSpPr>
          <p:cNvPr id="466948" name="Rectangle 3"/>
          <p:cNvSpPr>
            <a:spLocks noGrp="1" noChangeArrowheads="1"/>
          </p:cNvSpPr>
          <p:nvPr>
            <p:ph type="body" idx="1"/>
          </p:nvPr>
        </p:nvSpPr>
        <p:spPr/>
        <p:txBody>
          <a:bodyPr/>
          <a:lstStyle/>
          <a:p>
            <a:pPr eaLnBrk="1" hangingPunct="1"/>
            <a:r>
              <a:rPr lang="en-US" altLang="en-US" sz="4300" smtClean="0"/>
              <a:t>Know what irb is, and how to use it.</a:t>
            </a:r>
          </a:p>
          <a:p>
            <a:pPr eaLnBrk="1" hangingPunct="1"/>
            <a:r>
              <a:rPr lang="en-US" altLang="en-US" sz="4300" smtClean="0"/>
              <a:t>Become familiar with:</a:t>
            </a:r>
          </a:p>
          <a:p>
            <a:pPr lvl="1" eaLnBrk="1" hangingPunct="1"/>
            <a:r>
              <a:rPr lang="en-US" altLang="en-US" sz="4300" smtClean="0"/>
              <a:t>Variable Assignment</a:t>
            </a:r>
          </a:p>
          <a:p>
            <a:pPr lvl="1" eaLnBrk="1" hangingPunct="1"/>
            <a:r>
              <a:rPr lang="en-US" altLang="en-US" sz="4300" smtClean="0"/>
              <a:t>Basic Arithmetic</a:t>
            </a:r>
          </a:p>
          <a:p>
            <a:pPr lvl="1" eaLnBrk="1" hangingPunct="1"/>
            <a:r>
              <a:rPr lang="en-US" altLang="en-US" sz="4300" smtClean="0"/>
              <a:t>Strings</a:t>
            </a:r>
          </a:p>
          <a:p>
            <a:pPr lvl="1" eaLnBrk="1" hangingPunct="1"/>
            <a:r>
              <a:rPr lang="en-US" altLang="en-US" sz="4300" smtClean="0"/>
              <a:t>Truthiness</a:t>
            </a:r>
          </a:p>
          <a:p>
            <a:pPr lvl="1" eaLnBrk="1" hangingPunct="1"/>
            <a:r>
              <a:rPr lang="en-US" altLang="en-US" sz="4300" smtClean="0"/>
              <a:t>Operators</a:t>
            </a:r>
          </a:p>
          <a:p>
            <a:pPr lvl="1" eaLnBrk="1" hangingPunct="1"/>
            <a:r>
              <a:rPr lang="en-US" altLang="en-US" sz="4300" smtClean="0"/>
              <a:t>Arrays</a:t>
            </a:r>
          </a:p>
        </p:txBody>
      </p:sp>
    </p:spTree>
    <p:extLst>
      <p:ext uri="{BB962C8B-B14F-4D97-AF65-F5344CB8AC3E}">
        <p14:creationId xmlns:p14="http://schemas.microsoft.com/office/powerpoint/2010/main" val="829142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1"/>
          <p:cNvSpPr>
            <a:spLocks noGrp="1" noChangeArrowheads="1"/>
          </p:cNvSpPr>
          <p:nvPr>
            <p:ph type="title"/>
          </p:nvPr>
        </p:nvSpPr>
        <p:spPr/>
        <p:txBody>
          <a:bodyPr/>
          <a:lstStyle/>
          <a:p>
            <a:pPr eaLnBrk="1" hangingPunct="1">
              <a:defRPr/>
            </a:pPr>
            <a:r>
              <a:rPr lang="en-US">
                <a:sym typeface="Arial Bold" charset="0"/>
              </a:rPr>
              <a:t>irb - the interactive ruby shell</a:t>
            </a:r>
          </a:p>
        </p:txBody>
      </p:sp>
      <p:sp>
        <p:nvSpPr>
          <p:cNvPr id="467971" name="Rectangle 2"/>
          <p:cNvSpPr>
            <a:spLocks noGrp="1" noChangeArrowheads="1"/>
          </p:cNvSpPr>
          <p:nvPr>
            <p:ph type="body" idx="1"/>
          </p:nvPr>
        </p:nvSpPr>
        <p:spPr/>
        <p:txBody>
          <a:bodyPr/>
          <a:lstStyle/>
          <a:p>
            <a:pPr eaLnBrk="1" hangingPunct="1"/>
            <a:r>
              <a:rPr lang="en-US" altLang="en-US" smtClean="0"/>
              <a:t>irb is the interactive ruby shell</a:t>
            </a:r>
          </a:p>
          <a:p>
            <a:pPr eaLnBrk="1" hangingPunct="1"/>
            <a:r>
              <a:rPr lang="en-US" altLang="en-US" smtClean="0"/>
              <a:t>It is a REPL for Ruby</a:t>
            </a:r>
          </a:p>
          <a:p>
            <a:pPr lvl="1" eaLnBrk="1" hangingPunct="1"/>
            <a:r>
              <a:rPr lang="en-US" altLang="en-US" smtClean="0"/>
              <a:t>Read-Eval-Print-Loop</a:t>
            </a:r>
          </a:p>
          <a:p>
            <a:pPr lvl="1" eaLnBrk="1" hangingPunct="1"/>
            <a:r>
              <a:rPr lang="en-US" altLang="en-US" smtClean="0"/>
              <a:t>LISP, Python, Erlang, Clojure, etc.</a:t>
            </a:r>
          </a:p>
          <a:p>
            <a:pPr eaLnBrk="1" hangingPunct="1"/>
            <a:r>
              <a:rPr lang="en-US" altLang="en-US" smtClean="0"/>
              <a:t>An interactive programming environment </a:t>
            </a:r>
          </a:p>
          <a:p>
            <a:pPr eaLnBrk="1" hangingPunct="1"/>
            <a:r>
              <a:rPr lang="en-US" altLang="en-US" smtClean="0"/>
              <a:t>Super-handy for trying things out</a:t>
            </a:r>
          </a:p>
        </p:txBody>
      </p:sp>
    </p:spTree>
    <p:extLst>
      <p:ext uri="{BB962C8B-B14F-4D97-AF65-F5344CB8AC3E}">
        <p14:creationId xmlns:p14="http://schemas.microsoft.com/office/powerpoint/2010/main" val="2502599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smtClean="0">
                <a:solidFill>
                  <a:srgbClr val="00FF00"/>
                </a:solidFill>
                <a:ea typeface="Courier"/>
                <a:cs typeface="Courier"/>
              </a:rPr>
              <a:t>remote@PS</a:t>
            </a:r>
            <a:r>
              <a:rPr lang="en-US" altLang="en-US" sz="3600" b="1" dirty="0" smtClean="0">
                <a:solidFill>
                  <a:srgbClr val="00FF00"/>
                </a:solidFill>
                <a:ea typeface="Courier"/>
                <a:cs typeface="Courier"/>
              </a:rPr>
              <a:t>\&gt;</a:t>
            </a:r>
            <a:r>
              <a:rPr lang="en-US" altLang="en-US" sz="3600" dirty="0" smtClean="0">
                <a:solidFill>
                  <a:srgbClr val="00FF00"/>
                </a:solidFill>
                <a:ea typeface="Courier"/>
                <a:cs typeface="Courier"/>
              </a:rPr>
              <a:t> </a:t>
            </a:r>
            <a:r>
              <a:rPr lang="en-US" altLang="en-US" sz="3600" dirty="0">
                <a:ea typeface="Courier"/>
                <a:cs typeface="Courier"/>
              </a:rPr>
              <a:t>C:\opscode\chef\embedded\bin\irb</a:t>
            </a:r>
          </a:p>
        </p:txBody>
      </p:sp>
      <p:sp>
        <p:nvSpPr>
          <p:cNvPr id="717826" name="Rectangle 2"/>
          <p:cNvSpPr>
            <a:spLocks noGrp="1" noChangeArrowheads="1"/>
          </p:cNvSpPr>
          <p:nvPr>
            <p:ph type="title"/>
          </p:nvPr>
        </p:nvSpPr>
        <p:spPr/>
        <p:txBody>
          <a:bodyPr/>
          <a:lstStyle/>
          <a:p>
            <a:pPr eaLnBrk="1" hangingPunct="1">
              <a:defRPr/>
            </a:pPr>
            <a:r>
              <a:rPr lang="en-US" sz="6100">
                <a:sym typeface="Arial Bold" charset="0"/>
              </a:rPr>
              <a:t>Exercise: Start irb on your ‘target’ node</a:t>
            </a:r>
          </a:p>
        </p:txBody>
      </p:sp>
      <p:sp>
        <p:nvSpPr>
          <p:cNvPr id="468996"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p>
        </p:txBody>
      </p:sp>
    </p:spTree>
    <p:extLst>
      <p:ext uri="{BB962C8B-B14F-4D97-AF65-F5344CB8AC3E}">
        <p14:creationId xmlns:p14="http://schemas.microsoft.com/office/powerpoint/2010/main" val="2385453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1"/>
          <p:cNvSpPr>
            <a:spLocks/>
          </p:cNvSpPr>
          <p:nvPr/>
        </p:nvSpPr>
        <p:spPr bwMode="auto">
          <a:xfrm>
            <a:off x="800178" y="1949450"/>
            <a:ext cx="14657232" cy="1028700"/>
          </a:xfrm>
          <a:prstGeom prst="rect">
            <a:avLst/>
          </a:prstGeom>
          <a:solidFill>
            <a:srgbClr val="000000"/>
          </a:solidFill>
          <a:ln w="25400">
            <a:solidFill>
              <a:srgbClr val="334150"/>
            </a:solidFill>
            <a:prstDash val="sysDot"/>
            <a:miter lim="800000"/>
            <a:headEnd/>
            <a:tailEnd/>
          </a:ln>
        </p:spPr>
        <p:txBody>
          <a:bodyPr lIns="228600" tIns="228600" rIns="228600" bIns="22860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eaLnBrk="1" hangingPunct="1"/>
            <a:r>
              <a:rPr lang="en-US" altLang="en-US" sz="3600" b="1" dirty="0" err="1">
                <a:solidFill>
                  <a:srgbClr val="00FF00"/>
                </a:solidFill>
                <a:ea typeface="Courier"/>
                <a:cs typeface="Courier"/>
              </a:rPr>
              <a:t>remote@PS</a:t>
            </a:r>
            <a:r>
              <a:rPr lang="en-US" altLang="en-US" sz="3600" b="1" dirty="0">
                <a:solidFill>
                  <a:srgbClr val="00FF00"/>
                </a:solidFill>
                <a:ea typeface="Courier"/>
                <a:cs typeface="Courier"/>
              </a:rPr>
              <a:t>\&gt; </a:t>
            </a:r>
            <a:r>
              <a:rPr lang="en-US" altLang="en-US" sz="3600" dirty="0" smtClean="0">
                <a:ea typeface="Courier"/>
                <a:cs typeface="Courier"/>
              </a:rPr>
              <a:t>C</a:t>
            </a:r>
            <a:r>
              <a:rPr lang="en-US" altLang="en-US" sz="3600" dirty="0">
                <a:ea typeface="Courier"/>
                <a:cs typeface="Courier"/>
              </a:rPr>
              <a:t>:\opscode\chef\embedded\bin\irb</a:t>
            </a:r>
          </a:p>
        </p:txBody>
      </p:sp>
      <p:sp>
        <p:nvSpPr>
          <p:cNvPr id="719874" name="Rectangle 2"/>
          <p:cNvSpPr>
            <a:spLocks noGrp="1" noChangeArrowheads="1"/>
          </p:cNvSpPr>
          <p:nvPr>
            <p:ph type="title"/>
          </p:nvPr>
        </p:nvSpPr>
        <p:spPr/>
        <p:txBody>
          <a:bodyPr/>
          <a:lstStyle/>
          <a:p>
            <a:pPr eaLnBrk="1" hangingPunct="1">
              <a:defRPr/>
            </a:pPr>
            <a:r>
              <a:rPr lang="en-US">
                <a:sym typeface="Arial Bold" charset="0"/>
              </a:rPr>
              <a:t>Exercise: Variable assignment</a:t>
            </a:r>
          </a:p>
        </p:txBody>
      </p:sp>
      <p:sp>
        <p:nvSpPr>
          <p:cNvPr id="470020" name="Rectangle 3"/>
          <p:cNvSpPr>
            <a:spLocks/>
          </p:cNvSpPr>
          <p:nvPr/>
        </p:nvSpPr>
        <p:spPr bwMode="auto">
          <a:xfrm>
            <a:off x="825581" y="3657600"/>
            <a:ext cx="14606427" cy="46863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(main):001:0&gt; </a:t>
            </a:r>
            <a:r>
              <a:rPr lang="en-US" altLang="en-US" sz="3600" b="1" dirty="0">
                <a:ea typeface="Courier"/>
                <a:cs typeface="Courier"/>
              </a:rPr>
              <a:t>x = "</a:t>
            </a:r>
            <a:r>
              <a:rPr lang="en-US" altLang="en-US" sz="3600" b="1"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"hello"</a:t>
            </a:r>
          </a:p>
          <a:p>
            <a:pPr lvl="1" eaLnBrk="1" hangingPunct="1"/>
            <a:r>
              <a:rPr lang="en-US" altLang="en-US" sz="3600" dirty="0" err="1">
                <a:ea typeface="Courier"/>
                <a:cs typeface="Courier"/>
              </a:rPr>
              <a:t>irb</a:t>
            </a:r>
            <a:r>
              <a:rPr lang="en-US" altLang="en-US" sz="3600" dirty="0">
                <a:ea typeface="Courier"/>
                <a:cs typeface="Courier"/>
              </a:rPr>
              <a:t>(main):002:0&gt;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Hello</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13026702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1"/>
          <p:cNvSpPr>
            <a:spLocks noGrp="1" noChangeArrowheads="1"/>
          </p:cNvSpPr>
          <p:nvPr>
            <p:ph type="title"/>
          </p:nvPr>
        </p:nvSpPr>
        <p:spPr>
          <a:ln/>
        </p:spPr>
        <p:txBody>
          <a:bodyPr/>
          <a:lstStyle/>
          <a:p>
            <a:r>
              <a:rPr lang="en-US"/>
              <a:t>Roles</a:t>
            </a:r>
          </a:p>
        </p:txBody>
      </p:sp>
      <p:sp>
        <p:nvSpPr>
          <p:cNvPr id="167938" name="AutoShape 2"/>
          <p:cNvSpPr>
            <a:spLocks/>
          </p:cNvSpPr>
          <p:nvPr/>
        </p:nvSpPr>
        <p:spPr bwMode="auto">
          <a:xfrm>
            <a:off x="5253552" y="294640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39" name="Rectangle 3"/>
          <p:cNvSpPr>
            <a:spLocks/>
          </p:cNvSpPr>
          <p:nvPr/>
        </p:nvSpPr>
        <p:spPr bwMode="auto">
          <a:xfrm>
            <a:off x="8052594" y="323056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Load Balancers</a:t>
            </a:r>
          </a:p>
        </p:txBody>
      </p:sp>
      <p:sp>
        <p:nvSpPr>
          <p:cNvPr id="167940" name="AutoShape 4"/>
          <p:cNvSpPr>
            <a:spLocks/>
          </p:cNvSpPr>
          <p:nvPr/>
        </p:nvSpPr>
        <p:spPr bwMode="auto">
          <a:xfrm>
            <a:off x="525355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1" name="Rectangle 5"/>
          <p:cNvSpPr>
            <a:spLocks/>
          </p:cNvSpPr>
          <p:nvPr/>
        </p:nvSpPr>
        <p:spPr bwMode="auto">
          <a:xfrm>
            <a:off x="10984986" y="4570413"/>
            <a:ext cx="378497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Application Servers</a:t>
            </a:r>
          </a:p>
        </p:txBody>
      </p:sp>
      <p:sp>
        <p:nvSpPr>
          <p:cNvPr id="167942" name="AutoShape 6"/>
          <p:cNvSpPr>
            <a:spLocks/>
          </p:cNvSpPr>
          <p:nvPr/>
        </p:nvSpPr>
        <p:spPr bwMode="auto">
          <a:xfrm>
            <a:off x="381513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3" name="AutoShape 7"/>
          <p:cNvSpPr>
            <a:spLocks/>
          </p:cNvSpPr>
          <p:nvPr/>
        </p:nvSpPr>
        <p:spPr bwMode="auto">
          <a:xfrm>
            <a:off x="6785638" y="428625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4" name="AutoShape 8"/>
          <p:cNvSpPr>
            <a:spLocks/>
          </p:cNvSpPr>
          <p:nvPr/>
        </p:nvSpPr>
        <p:spPr bwMode="auto">
          <a:xfrm>
            <a:off x="5277366"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5" name="AutoShape 9"/>
          <p:cNvSpPr>
            <a:spLocks/>
          </p:cNvSpPr>
          <p:nvPr/>
        </p:nvSpPr>
        <p:spPr bwMode="auto">
          <a:xfrm>
            <a:off x="6715781" y="5711826"/>
            <a:ext cx="1170102" cy="1090613"/>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6" name="Rectangle 10"/>
          <p:cNvSpPr>
            <a:spLocks/>
          </p:cNvSpPr>
          <p:nvPr/>
        </p:nvSpPr>
        <p:spPr bwMode="auto">
          <a:xfrm>
            <a:off x="8052594" y="5997575"/>
            <a:ext cx="42295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DB Cache</a:t>
            </a:r>
          </a:p>
        </p:txBody>
      </p:sp>
      <p:sp>
        <p:nvSpPr>
          <p:cNvPr id="167947" name="AutoShape 11"/>
          <p:cNvSpPr>
            <a:spLocks/>
          </p:cNvSpPr>
          <p:nvPr/>
        </p:nvSpPr>
        <p:spPr bwMode="auto">
          <a:xfrm>
            <a:off x="6785638" y="2946401"/>
            <a:ext cx="1170102"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8" name="AutoShape 12"/>
          <p:cNvSpPr>
            <a:spLocks/>
          </p:cNvSpPr>
          <p:nvPr/>
        </p:nvSpPr>
        <p:spPr bwMode="auto">
          <a:xfrm>
            <a:off x="8317726"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49" name="AutoShape 13"/>
          <p:cNvSpPr>
            <a:spLocks/>
          </p:cNvSpPr>
          <p:nvPr/>
        </p:nvSpPr>
        <p:spPr bwMode="auto">
          <a:xfrm>
            <a:off x="9756142" y="4286251"/>
            <a:ext cx="1170101"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0" name="AutoShape 14"/>
          <p:cNvSpPr>
            <a:spLocks/>
          </p:cNvSpPr>
          <p:nvPr/>
        </p:nvSpPr>
        <p:spPr bwMode="auto">
          <a:xfrm>
            <a:off x="5301181"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1" name="AutoShape 15"/>
          <p:cNvSpPr>
            <a:spLocks/>
          </p:cNvSpPr>
          <p:nvPr/>
        </p:nvSpPr>
        <p:spPr bwMode="auto">
          <a:xfrm>
            <a:off x="6739596" y="7138988"/>
            <a:ext cx="1168514" cy="1089025"/>
          </a:xfrm>
          <a:prstGeom prst="roundRect">
            <a:avLst>
              <a:gd name="adj" fmla="val 17486"/>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7952" name="Rectangle 16"/>
          <p:cNvSpPr>
            <a:spLocks/>
          </p:cNvSpPr>
          <p:nvPr/>
        </p:nvSpPr>
        <p:spPr bwMode="auto">
          <a:xfrm>
            <a:off x="8052594" y="7412038"/>
            <a:ext cx="459784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Gill Sans" charset="0"/>
              </a:rPr>
              <a:t>Database</a:t>
            </a:r>
          </a:p>
        </p:txBody>
      </p:sp>
    </p:spTree>
    <p:extLst>
      <p:ext uri="{BB962C8B-B14F-4D97-AF65-F5344CB8AC3E}">
        <p14:creationId xmlns:p14="http://schemas.microsoft.com/office/powerpoint/2010/main" val="1561093963"/>
      </p:ext>
    </p:extLst>
  </p:cSld>
  <p:clrMapOvr>
    <a:masterClrMapping/>
  </p:clrMapOvr>
  <p:transition xmlns:p14="http://schemas.microsoft.com/office/powerpoint/2010/main"/>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10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(main):003:0&gt;</a:t>
            </a:r>
            <a:r>
              <a:rPr lang="en-US" altLang="en-US" sz="3600" b="1" dirty="0">
                <a:ea typeface="Courier"/>
                <a:cs typeface="Courier"/>
              </a:rPr>
              <a:t> 1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3</a:t>
            </a:r>
          </a:p>
        </p:txBody>
      </p:sp>
    </p:spTree>
    <p:extLst>
      <p:ext uri="{BB962C8B-B14F-4D97-AF65-F5344CB8AC3E}">
        <p14:creationId xmlns:p14="http://schemas.microsoft.com/office/powerpoint/2010/main" val="4158793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20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(main):004:0&gt; </a:t>
            </a:r>
            <a:r>
              <a:rPr lang="en-US" altLang="en-US" sz="3600" b="1" dirty="0">
                <a:ea typeface="Courier"/>
                <a:cs typeface="Courier"/>
              </a:rPr>
              <a:t>18 </a:t>
            </a:r>
            <a:r>
              <a:rPr lang="en-US" altLang="en-US" sz="3600" b="1" dirty="0" smtClean="0">
                <a:ea typeface="Courier"/>
                <a:cs typeface="Courier"/>
              </a:rPr>
              <a:t>– 5</a:t>
            </a:r>
          </a:p>
          <a:p>
            <a:pPr lvl="1" eaLnBrk="1" hangingPunct="1"/>
            <a:r>
              <a:rPr lang="en-US" altLang="en-US" sz="3600" dirty="0" smtClean="0">
                <a:ea typeface="Courier"/>
                <a:cs typeface="Courier"/>
              </a:rPr>
              <a:t>=&gt; </a:t>
            </a:r>
            <a:r>
              <a:rPr lang="en-US" altLang="en-US" sz="3600" dirty="0">
                <a:ea typeface="Courier"/>
                <a:cs typeface="Courier"/>
              </a:rPr>
              <a:t>13</a:t>
            </a:r>
          </a:p>
        </p:txBody>
      </p:sp>
    </p:spTree>
    <p:extLst>
      <p:ext uri="{BB962C8B-B14F-4D97-AF65-F5344CB8AC3E}">
        <p14:creationId xmlns:p14="http://schemas.microsoft.com/office/powerpoint/2010/main" val="565894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309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(main):005:0&gt; </a:t>
            </a:r>
            <a:r>
              <a:rPr lang="en-US" altLang="en-US" sz="3600" b="1" dirty="0">
                <a:ea typeface="Courier"/>
                <a:cs typeface="Courier"/>
              </a:rPr>
              <a:t>2 * </a:t>
            </a:r>
            <a:r>
              <a:rPr lang="en-US" altLang="en-US" sz="3600" b="1" dirty="0" smtClean="0">
                <a:ea typeface="Courier"/>
                <a:cs typeface="Courier"/>
              </a:rPr>
              <a:t>7</a:t>
            </a:r>
          </a:p>
          <a:p>
            <a:pPr lvl="1" eaLnBrk="1" hangingPunct="1"/>
            <a:r>
              <a:rPr lang="en-US" altLang="en-US" sz="3600" dirty="0" smtClean="0">
                <a:ea typeface="Courier"/>
                <a:cs typeface="Courier"/>
              </a:rPr>
              <a:t>=&gt; </a:t>
            </a:r>
            <a:r>
              <a:rPr lang="en-US" altLang="en-US" sz="3600" dirty="0">
                <a:ea typeface="Courier"/>
                <a:cs typeface="Courier"/>
              </a:rPr>
              <a:t>14</a:t>
            </a:r>
          </a:p>
        </p:txBody>
      </p:sp>
    </p:spTree>
    <p:extLst>
      <p:ext uri="{BB962C8B-B14F-4D97-AF65-F5344CB8AC3E}">
        <p14:creationId xmlns:p14="http://schemas.microsoft.com/office/powerpoint/2010/main" val="3689120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411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(main):006:0&gt; </a:t>
            </a:r>
            <a:r>
              <a:rPr lang="en-US" altLang="en-US" sz="3600" b="1" dirty="0">
                <a:ea typeface="Courier"/>
                <a:cs typeface="Courier"/>
              </a:rPr>
              <a:t>5 / </a:t>
            </a:r>
            <a:r>
              <a:rPr lang="en-US" altLang="en-US" sz="3600" b="1" dirty="0" smtClean="0">
                <a:ea typeface="Courier"/>
                <a:cs typeface="Courier"/>
              </a:rPr>
              <a:t>2</a:t>
            </a:r>
          </a:p>
          <a:p>
            <a:pPr lvl="1" eaLnBrk="1" hangingPunct="1"/>
            <a:r>
              <a:rPr lang="en-US" altLang="en-US" sz="3600" dirty="0" smtClean="0">
                <a:ea typeface="Courier"/>
                <a:cs typeface="Courier"/>
              </a:rPr>
              <a:t>=&gt; </a:t>
            </a:r>
            <a:r>
              <a:rPr lang="en-US" altLang="en-US" sz="3600" dirty="0">
                <a:ea typeface="Courier"/>
                <a:cs typeface="Courier"/>
              </a:rPr>
              <a:t>2</a:t>
            </a:r>
          </a:p>
        </p:txBody>
      </p:sp>
    </p:spTree>
    <p:extLst>
      <p:ext uri="{BB962C8B-B14F-4D97-AF65-F5344CB8AC3E}">
        <p14:creationId xmlns:p14="http://schemas.microsoft.com/office/powerpoint/2010/main" val="17705271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513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(main):007:0&gt; </a:t>
            </a:r>
            <a:r>
              <a:rPr lang="en-US" altLang="en-US" sz="3600" b="1" dirty="0">
                <a:ea typeface="Courier"/>
                <a:cs typeface="Courier"/>
              </a:rPr>
              <a:t>5 / </a:t>
            </a:r>
            <a:r>
              <a:rPr lang="en-US" altLang="en-US" sz="3600" b="1" dirty="0" smtClean="0">
                <a:ea typeface="Courier"/>
                <a:cs typeface="Courier"/>
              </a:rPr>
              <a:t>2.0</a:t>
            </a:r>
          </a:p>
          <a:p>
            <a:pPr lvl="1" eaLnBrk="1" hangingPunct="1"/>
            <a:r>
              <a:rPr lang="en-US" altLang="en-US" sz="3600" dirty="0" smtClean="0">
                <a:ea typeface="Courier"/>
                <a:cs typeface="Courier"/>
              </a:rPr>
              <a:t>=&gt; </a:t>
            </a:r>
            <a:r>
              <a:rPr lang="en-US" altLang="en-US" sz="3600" dirty="0">
                <a:ea typeface="Courier"/>
                <a:cs typeface="Courier"/>
              </a:rPr>
              <a:t>2.5</a:t>
            </a:r>
          </a:p>
        </p:txBody>
      </p:sp>
    </p:spTree>
    <p:extLst>
      <p:ext uri="{BB962C8B-B14F-4D97-AF65-F5344CB8AC3E}">
        <p14:creationId xmlns:p14="http://schemas.microsoft.com/office/powerpoint/2010/main" val="25321579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616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(main):008:0&gt; </a:t>
            </a:r>
            <a:r>
              <a:rPr lang="en-US" altLang="en-US" sz="3600" b="1" dirty="0" smtClean="0">
                <a:ea typeface="Courier"/>
                <a:cs typeface="Courier"/>
              </a:rPr>
              <a:t>5.class</a:t>
            </a:r>
          </a:p>
          <a:p>
            <a:pPr lvl="1" eaLnBrk="1" hangingPunct="1"/>
            <a:r>
              <a:rPr lang="en-US" altLang="en-US" sz="3600" dirty="0" smtClean="0">
                <a:ea typeface="Courier"/>
                <a:cs typeface="Courier"/>
              </a:rPr>
              <a:t>=&gt; </a:t>
            </a:r>
            <a:r>
              <a:rPr lang="en-US" altLang="en-US" sz="3600" dirty="0" err="1">
                <a:ea typeface="Courier"/>
                <a:cs typeface="Courier"/>
              </a:rPr>
              <a:t>Fixnum</a:t>
            </a:r>
            <a:endParaRPr lang="en-US" altLang="en-US" sz="3600" dirty="0">
              <a:ea typeface="Courier"/>
              <a:cs typeface="Courier"/>
            </a:endParaRPr>
          </a:p>
          <a:p>
            <a:pPr lvl="1" eaLnBrk="1" hangingPunct="1"/>
            <a:r>
              <a:rPr lang="en-US" altLang="en-US" sz="3600" dirty="0" err="1">
                <a:ea typeface="Courier"/>
                <a:cs typeface="Courier"/>
              </a:rPr>
              <a:t>irb</a:t>
            </a:r>
            <a:r>
              <a:rPr lang="en-US" altLang="en-US" sz="3600" dirty="0">
                <a:ea typeface="Courier"/>
                <a:cs typeface="Courier"/>
              </a:rPr>
              <a:t>(main):009:0&gt; </a:t>
            </a:r>
            <a:r>
              <a:rPr lang="en-US" altLang="en-US" sz="3600" b="1" dirty="0" smtClean="0">
                <a:ea typeface="Courier"/>
                <a:cs typeface="Courier"/>
              </a:rPr>
              <a:t>5.0.class</a:t>
            </a:r>
          </a:p>
          <a:p>
            <a:pPr lvl="1" eaLnBrk="1" hangingPunct="1"/>
            <a:r>
              <a:rPr lang="en-US" altLang="en-US" sz="3600" dirty="0" smtClean="0">
                <a:ea typeface="Courier"/>
                <a:cs typeface="Courier"/>
              </a:rPr>
              <a:t>=&gt; </a:t>
            </a:r>
            <a:r>
              <a:rPr lang="en-US" altLang="en-US" sz="3600" dirty="0">
                <a:ea typeface="Courier"/>
                <a:cs typeface="Courier"/>
              </a:rPr>
              <a:t>Float</a:t>
            </a:r>
          </a:p>
        </p:txBody>
      </p:sp>
    </p:spTree>
    <p:extLst>
      <p:ext uri="{BB962C8B-B14F-4D97-AF65-F5344CB8AC3E}">
        <p14:creationId xmlns:p14="http://schemas.microsoft.com/office/powerpoint/2010/main" val="783964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1"/>
          <p:cNvSpPr>
            <a:spLocks noGrp="1" noChangeArrowheads="1"/>
          </p:cNvSpPr>
          <p:nvPr>
            <p:ph type="title"/>
          </p:nvPr>
        </p:nvSpPr>
        <p:spPr/>
        <p:txBody>
          <a:bodyPr/>
          <a:lstStyle/>
          <a:p>
            <a:pPr eaLnBrk="1" hangingPunct="1">
              <a:defRPr/>
            </a:pPr>
            <a:r>
              <a:rPr lang="en-US">
                <a:sym typeface="Arial Bold" charset="0"/>
              </a:rPr>
              <a:t>Exercise: Arithmetic</a:t>
            </a:r>
          </a:p>
        </p:txBody>
      </p:sp>
      <p:sp>
        <p:nvSpPr>
          <p:cNvPr id="47718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(main):010:0&gt; </a:t>
            </a:r>
            <a:r>
              <a:rPr lang="en-US" altLang="en-US" sz="3600" b="1" dirty="0">
                <a:ea typeface="Courier"/>
                <a:cs typeface="Courier"/>
              </a:rPr>
              <a:t>1 + (2 * 3</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7</a:t>
            </a:r>
          </a:p>
        </p:txBody>
      </p:sp>
    </p:spTree>
    <p:extLst>
      <p:ext uri="{BB962C8B-B14F-4D97-AF65-F5344CB8AC3E}">
        <p14:creationId xmlns:p14="http://schemas.microsoft.com/office/powerpoint/2010/main" val="1554139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821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(main):011:0&gt;</a:t>
            </a:r>
            <a:r>
              <a:rPr lang="en-US" altLang="en-US" sz="3600" b="1" dirty="0">
                <a:ea typeface="Courier"/>
                <a:cs typeface="Courier"/>
              </a:rPr>
              <a:t> </a:t>
            </a:r>
            <a:r>
              <a:rPr lang="en-US" altLang="en-US" sz="3600" b="1" dirty="0" smtClean="0">
                <a:ea typeface="Courier"/>
                <a:cs typeface="Courier"/>
              </a:rPr>
              <a:t>'jungle’</a:t>
            </a:r>
          </a:p>
          <a:p>
            <a:pPr lvl="1" eaLnBrk="1" hangingPunct="1"/>
            <a:r>
              <a:rPr lang="en-US" altLang="en-US" sz="3600" dirty="0" smtClean="0">
                <a:ea typeface="Courier"/>
                <a:cs typeface="Courier"/>
              </a:rPr>
              <a:t>=&gt; </a:t>
            </a:r>
            <a:r>
              <a:rPr lang="en-US" altLang="en-US" sz="3600" dirty="0">
                <a:ea typeface="Courier"/>
                <a:cs typeface="Courier"/>
              </a:rPr>
              <a:t>"jungle"</a:t>
            </a:r>
          </a:p>
        </p:txBody>
      </p:sp>
    </p:spTree>
    <p:extLst>
      <p:ext uri="{BB962C8B-B14F-4D97-AF65-F5344CB8AC3E}">
        <p14:creationId xmlns:p14="http://schemas.microsoft.com/office/powerpoint/2010/main" val="2716485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7923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(main):012:0&gt; </a:t>
            </a:r>
            <a:r>
              <a:rPr lang="en-US" altLang="en-US" sz="3600" b="1" dirty="0">
                <a:ea typeface="Courier"/>
                <a:cs typeface="Courier"/>
              </a:rPr>
              <a:t>'it\'s </a:t>
            </a:r>
            <a:r>
              <a:rPr lang="en-US" altLang="en-US" sz="3600" b="1" dirty="0" smtClean="0">
                <a:ea typeface="Courier"/>
                <a:cs typeface="Courier"/>
              </a:rPr>
              <a:t>alive'</a:t>
            </a:r>
          </a:p>
          <a:p>
            <a:pPr lvl="1" eaLnBrk="1" hangingPunct="1"/>
            <a:r>
              <a:rPr lang="en-US" altLang="en-US" sz="3600" dirty="0" smtClean="0">
                <a:ea typeface="Courier"/>
                <a:cs typeface="Courier"/>
              </a:rPr>
              <a:t>=&gt; </a:t>
            </a:r>
            <a:r>
              <a:rPr lang="en-US" altLang="en-US" sz="3600" dirty="0">
                <a:ea typeface="Courier"/>
                <a:cs typeface="Courier"/>
              </a:rPr>
              <a:t>"it's alive"</a:t>
            </a:r>
          </a:p>
        </p:txBody>
      </p:sp>
    </p:spTree>
    <p:extLst>
      <p:ext uri="{BB962C8B-B14F-4D97-AF65-F5344CB8AC3E}">
        <p14:creationId xmlns:p14="http://schemas.microsoft.com/office/powerpoint/2010/main" val="42132352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025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(main):013:0&gt; </a:t>
            </a:r>
            <a:r>
              <a:rPr lang="en-US" altLang="en-US" sz="3600" b="1" dirty="0" smtClean="0">
                <a:ea typeface="Courier"/>
                <a:cs typeface="Courier"/>
              </a:rPr>
              <a:t>"animal"</a:t>
            </a:r>
          </a:p>
          <a:p>
            <a:pPr lvl="1" eaLnBrk="1" hangingPunct="1"/>
            <a:r>
              <a:rPr lang="en-US" altLang="en-US" sz="3600" dirty="0" smtClean="0">
                <a:ea typeface="Courier"/>
                <a:cs typeface="Courier"/>
              </a:rPr>
              <a:t>=&gt; </a:t>
            </a:r>
            <a:r>
              <a:rPr lang="en-US" altLang="en-US" sz="3600" dirty="0">
                <a:ea typeface="Courier"/>
                <a:cs typeface="Courier"/>
              </a:rPr>
              <a:t>"animal"</a:t>
            </a:r>
          </a:p>
        </p:txBody>
      </p:sp>
    </p:spTree>
    <p:extLst>
      <p:ext uri="{BB962C8B-B14F-4D97-AF65-F5344CB8AC3E}">
        <p14:creationId xmlns:p14="http://schemas.microsoft.com/office/powerpoint/2010/main" val="38129032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1"/>
          <p:cNvSpPr>
            <a:spLocks noGrp="1" noChangeArrowheads="1"/>
          </p:cNvSpPr>
          <p:nvPr>
            <p:ph type="title"/>
          </p:nvPr>
        </p:nvSpPr>
        <p:spPr>
          <a:ln/>
        </p:spPr>
        <p:txBody>
          <a:bodyPr/>
          <a:lstStyle/>
          <a:p>
            <a:r>
              <a:rPr lang="en-US"/>
              <a:t>Roles</a:t>
            </a:r>
          </a:p>
        </p:txBody>
      </p:sp>
      <p:sp>
        <p:nvSpPr>
          <p:cNvPr id="169986" name="Rectangle 2"/>
          <p:cNvSpPr>
            <a:spLocks noGrp="1" noChangeArrowheads="1"/>
          </p:cNvSpPr>
          <p:nvPr>
            <p:ph type="body" idx="1"/>
          </p:nvPr>
        </p:nvSpPr>
        <p:spPr>
          <a:ln/>
        </p:spPr>
        <p:txBody>
          <a:bodyPr/>
          <a:lstStyle/>
          <a:p>
            <a:r>
              <a:rPr lang="en-US"/>
              <a:t>Roles represent the types of servers in your infrastructure</a:t>
            </a:r>
          </a:p>
          <a:p>
            <a:pPr lvl="1"/>
            <a:r>
              <a:rPr lang="en-US"/>
              <a:t>Load Balancer</a:t>
            </a:r>
          </a:p>
          <a:p>
            <a:pPr lvl="1"/>
            <a:r>
              <a:rPr lang="en-US"/>
              <a:t>Application Server</a:t>
            </a:r>
          </a:p>
          <a:p>
            <a:pPr lvl="1"/>
            <a:r>
              <a:rPr lang="en-US"/>
              <a:t>Database Cache</a:t>
            </a:r>
          </a:p>
          <a:p>
            <a:pPr lvl="1"/>
            <a:r>
              <a:rPr lang="en-US"/>
              <a:t>Database</a:t>
            </a:r>
          </a:p>
          <a:p>
            <a:pPr lvl="1"/>
            <a:r>
              <a:rPr lang="en-US"/>
              <a:t>Monitoring</a:t>
            </a:r>
          </a:p>
        </p:txBody>
      </p:sp>
    </p:spTree>
    <p:extLst>
      <p:ext uri="{BB962C8B-B14F-4D97-AF65-F5344CB8AC3E}">
        <p14:creationId xmlns:p14="http://schemas.microsoft.com/office/powerpoint/2010/main" val="1082059209"/>
      </p:ext>
    </p:extLst>
  </p:cSld>
  <p:clrMapOvr>
    <a:masterClrMapping/>
  </p:clrMapOvr>
  <p:transition xmlns:p14="http://schemas.microsoft.com/office/powerpoint/2010/main"/>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128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(main):014:0&gt; </a:t>
            </a:r>
            <a:r>
              <a:rPr lang="en-US" altLang="en-US" sz="3600" b="1" dirty="0">
                <a:ea typeface="Courier"/>
                <a:cs typeface="Courier"/>
              </a:rPr>
              <a:t>"\"so easy</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"\"so easy\""</a:t>
            </a:r>
          </a:p>
          <a:p>
            <a:pPr lvl="1" eaLnBrk="1" hangingPunct="1"/>
            <a:r>
              <a:rPr lang="en-US" altLang="en-US" sz="3600" dirty="0" err="1">
                <a:ea typeface="Courier"/>
                <a:cs typeface="Courier"/>
              </a:rPr>
              <a:t>irb</a:t>
            </a:r>
            <a:r>
              <a:rPr lang="en-US" altLang="en-US" sz="3600" dirty="0">
                <a:ea typeface="Courier"/>
                <a:cs typeface="Courier"/>
              </a:rPr>
              <a:t>(main):015:0&gt; </a:t>
            </a:r>
            <a:r>
              <a:rPr lang="en-US" altLang="en-US" sz="3600" b="1" dirty="0">
                <a:ea typeface="Courier"/>
                <a:cs typeface="Courier"/>
              </a:rPr>
              <a:t>puts "\"so easy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a:ea typeface="Courier"/>
                <a:cs typeface="Courier"/>
              </a:rPr>
              <a:t>so </a:t>
            </a:r>
            <a:r>
              <a:rPr lang="en-US" altLang="en-US" sz="3600" dirty="0" smtClean="0">
                <a:ea typeface="Courier"/>
                <a:cs typeface="Courier"/>
              </a:rPr>
              <a:t>easy"</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3409191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1"/>
          <p:cNvSpPr>
            <a:spLocks noGrp="1" noChangeArrowheads="1"/>
          </p:cNvSpPr>
          <p:nvPr>
            <p:ph type="title"/>
          </p:nvPr>
        </p:nvSpPr>
        <p:spPr/>
        <p:txBody>
          <a:bodyPr/>
          <a:lstStyle/>
          <a:p>
            <a:pPr eaLnBrk="1" hangingPunct="1">
              <a:defRPr/>
            </a:pPr>
            <a:r>
              <a:rPr lang="en-US">
                <a:sym typeface="Arial Bold" charset="0"/>
              </a:rPr>
              <a:t>Exercise: Strings</a:t>
            </a:r>
          </a:p>
        </p:txBody>
      </p:sp>
      <p:sp>
        <p:nvSpPr>
          <p:cNvPr id="48230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(main):016:0&gt; </a:t>
            </a:r>
            <a:r>
              <a:rPr lang="en-US" altLang="en-US" sz="3600" b="1" dirty="0">
                <a:ea typeface="Courier"/>
                <a:cs typeface="Courier"/>
              </a:rPr>
              <a:t>x = "</a:t>
            </a:r>
            <a:r>
              <a:rPr lang="en-US" altLang="en-US" sz="3600" b="1" dirty="0" smtClean="0">
                <a:ea typeface="Courier"/>
                <a:cs typeface="Courier"/>
              </a:rPr>
              <a:t>pretty"</a:t>
            </a:r>
          </a:p>
          <a:p>
            <a:pPr lvl="1" eaLnBrk="1" hangingPunct="1"/>
            <a:r>
              <a:rPr lang="en-US" altLang="en-US" sz="3600" dirty="0" smtClean="0">
                <a:ea typeface="Courier"/>
                <a:cs typeface="Courier"/>
              </a:rPr>
              <a:t>=&gt; </a:t>
            </a:r>
            <a:r>
              <a:rPr lang="en-US" altLang="en-US" sz="3600" dirty="0">
                <a:ea typeface="Courier"/>
                <a:cs typeface="Courier"/>
              </a:rPr>
              <a:t>"pretty"</a:t>
            </a:r>
          </a:p>
          <a:p>
            <a:pPr lvl="1" eaLnBrk="1" hangingPunct="1"/>
            <a:r>
              <a:rPr lang="en-US" altLang="en-US" sz="3600" dirty="0" err="1">
                <a:ea typeface="Courier"/>
                <a:cs typeface="Courier"/>
              </a:rPr>
              <a:t>irb</a:t>
            </a:r>
            <a:r>
              <a:rPr lang="en-US" altLang="en-US" sz="3600" dirty="0">
                <a:ea typeface="Courier"/>
                <a:cs typeface="Courier"/>
              </a:rPr>
              <a:t>(main):017:0&gt;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"pretty nice"</a:t>
            </a:r>
          </a:p>
          <a:p>
            <a:pPr lvl="1" eaLnBrk="1" hangingPunct="1"/>
            <a:r>
              <a:rPr lang="en-US" altLang="en-US" sz="3600" dirty="0" err="1">
                <a:ea typeface="Courier"/>
                <a:cs typeface="Courier"/>
              </a:rPr>
              <a:t>irb</a:t>
            </a:r>
            <a:r>
              <a:rPr lang="en-US" altLang="en-US" sz="3600" dirty="0">
                <a:ea typeface="Courier"/>
                <a:cs typeface="Courier"/>
              </a:rPr>
              <a:t>(main):018:0&gt; </a:t>
            </a:r>
            <a:r>
              <a:rPr lang="en-US" altLang="en-US" sz="3600" b="1" dirty="0">
                <a:ea typeface="Courier"/>
                <a:cs typeface="Courier"/>
              </a:rPr>
              <a:t>'#{x} </a:t>
            </a:r>
            <a:r>
              <a:rPr lang="en-US" altLang="en-US" sz="3600" b="1" dirty="0" smtClean="0">
                <a:ea typeface="Courier"/>
                <a:cs typeface="Courier"/>
              </a:rPr>
              <a:t>nice'</a:t>
            </a:r>
          </a:p>
          <a:p>
            <a:pPr lvl="1" eaLnBrk="1" hangingPunct="1"/>
            <a:r>
              <a:rPr lang="en-US" altLang="en-US" sz="3600" dirty="0" smtClean="0">
                <a:ea typeface="Courier"/>
                <a:cs typeface="Courier"/>
              </a:rPr>
              <a:t>=&gt; </a:t>
            </a:r>
            <a:r>
              <a:rPr lang="en-US" altLang="en-US" sz="3600" dirty="0">
                <a:ea typeface="Courier"/>
                <a:cs typeface="Courier"/>
              </a:rPr>
              <a:t>"\#{x} nice"</a:t>
            </a:r>
          </a:p>
        </p:txBody>
      </p:sp>
    </p:spTree>
    <p:extLst>
      <p:ext uri="{BB962C8B-B14F-4D97-AF65-F5344CB8AC3E}">
        <p14:creationId xmlns:p14="http://schemas.microsoft.com/office/powerpoint/2010/main" val="1274721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1"/>
          <p:cNvSpPr>
            <a:spLocks noGrp="1" noChangeArrowheads="1"/>
          </p:cNvSpPr>
          <p:nvPr>
            <p:ph type="title"/>
          </p:nvPr>
        </p:nvSpPr>
        <p:spPr/>
        <p:txBody>
          <a:bodyPr/>
          <a:lstStyle/>
          <a:p>
            <a:pPr eaLnBrk="1" hangingPunct="1">
              <a:defRPr/>
            </a:pPr>
            <a:r>
              <a:rPr lang="en-US">
                <a:sym typeface="Arial Bold" charset="0"/>
              </a:rPr>
              <a:t>Exercise: Truthiness</a:t>
            </a:r>
          </a:p>
        </p:txBody>
      </p:sp>
      <p:sp>
        <p:nvSpPr>
          <p:cNvPr id="48333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(main):019:0&gt;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(main):020:0&gt;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(main):021:0&gt; </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(main):022:0&gt; </a:t>
            </a:r>
            <a:r>
              <a:rPr lang="en-US" altLang="en-US" sz="3600" b="1" dirty="0">
                <a:ea typeface="Courier"/>
                <a:cs typeface="Courier"/>
              </a:rPr>
              <a:t>!!</a:t>
            </a:r>
            <a:r>
              <a:rPr lang="en-US" altLang="en-US" sz="3600" b="1" dirty="0" smtClean="0">
                <a:ea typeface="Courier"/>
                <a:cs typeface="Courier"/>
              </a:rPr>
              <a:t>nil</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(main):023:0&gt; </a:t>
            </a:r>
            <a:r>
              <a:rPr lang="en-US" altLang="en-US" sz="3600" b="1" dirty="0">
                <a:ea typeface="Courier"/>
                <a:cs typeface="Courier"/>
              </a:rPr>
              <a:t>!!</a:t>
            </a:r>
            <a:r>
              <a:rPr lang="en-US" altLang="en-US" sz="3600" b="1" dirty="0" smtClean="0">
                <a:ea typeface="Courier"/>
                <a:cs typeface="Courier"/>
              </a:rPr>
              <a:t>0</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(main):024:0&gt; </a:t>
            </a:r>
            <a:r>
              <a:rPr lang="en-US" altLang="en-US" sz="3600" b="1" dirty="0">
                <a:ea typeface="Courier"/>
                <a:cs typeface="Courier"/>
              </a:rPr>
              <a:t>!!</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8908523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435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(main):025:0&gt; </a:t>
            </a:r>
            <a:r>
              <a:rPr lang="en-US" altLang="en-US" sz="3600" b="1" dirty="0">
                <a:ea typeface="Courier"/>
                <a:cs typeface="Courier"/>
              </a:rPr>
              <a:t>1 ==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(main):026:0&gt;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(main):027:0&gt; </a:t>
            </a:r>
            <a:r>
              <a:rPr lang="en-US" altLang="en-US" sz="3600" b="1" dirty="0">
                <a:ea typeface="Courier"/>
                <a:cs typeface="Courier"/>
              </a:rPr>
              <a:t>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(main):028:0&gt;</a:t>
            </a:r>
            <a:r>
              <a:rPr lang="en-US" altLang="en-US" sz="3600" b="1" dirty="0">
                <a:ea typeface="Courier"/>
                <a:cs typeface="Courier"/>
              </a:rPr>
              <a:t> !!1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77372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537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(main):029:0&gt; </a:t>
            </a:r>
            <a:r>
              <a:rPr lang="en-US" altLang="en-US" sz="3600" b="1" dirty="0">
                <a:ea typeface="Courier"/>
                <a:cs typeface="Courier"/>
              </a:rPr>
              <a:t>2 &lt;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(main):030:0&gt; </a:t>
            </a:r>
            <a:r>
              <a:rPr lang="en-US" altLang="en-US" sz="3600" b="1" dirty="0">
                <a:ea typeface="Courier"/>
                <a:cs typeface="Courier"/>
              </a:rPr>
              <a:t>2 &gt; </a:t>
            </a:r>
            <a:r>
              <a:rPr lang="en-US" altLang="en-US" sz="3600" b="1" dirty="0" smtClean="0">
                <a:ea typeface="Courier"/>
                <a:cs typeface="Courier"/>
              </a:rPr>
              <a:t>1</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(main):031:0&gt; </a:t>
            </a:r>
            <a:r>
              <a:rPr lang="en-US" altLang="en-US" sz="3600" b="1" dirty="0">
                <a:ea typeface="Courier"/>
                <a:cs typeface="Courier"/>
              </a:rPr>
              <a:t>4 &gt;=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(main):032:0&gt; </a:t>
            </a:r>
            <a:r>
              <a:rPr lang="en-US" altLang="en-US" sz="3600" b="1" dirty="0">
                <a:ea typeface="Courier"/>
                <a:cs typeface="Courier"/>
              </a:rPr>
              <a:t>4 &gt;=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(main):033:0&gt; </a:t>
            </a:r>
            <a:r>
              <a:rPr lang="en-US" altLang="en-US" sz="3600" b="1" dirty="0">
                <a:ea typeface="Courier"/>
                <a:cs typeface="Courier"/>
              </a:rPr>
              <a:t>4 &lt;=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(main):034:0&gt; </a:t>
            </a:r>
            <a:r>
              <a:rPr lang="en-US" altLang="en-US" sz="3600" b="1" dirty="0">
                <a:ea typeface="Courier"/>
                <a:cs typeface="Courier"/>
              </a:rPr>
              <a:t>4 &lt;= </a:t>
            </a:r>
            <a:r>
              <a:rPr lang="en-US" altLang="en-US" sz="3600" b="1" dirty="0" smtClean="0">
                <a:ea typeface="Courier"/>
                <a:cs typeface="Courier"/>
              </a:rPr>
              <a:t>3</a:t>
            </a:r>
          </a:p>
          <a:p>
            <a:pPr lvl="1" eaLnBrk="1" hangingPunct="1"/>
            <a:r>
              <a:rPr lang="en-US" altLang="en-US" sz="3600" dirty="0" smtClean="0">
                <a:ea typeface="Courier"/>
                <a:cs typeface="Courier"/>
              </a:rPr>
              <a:t>=&gt; </a:t>
            </a:r>
            <a:r>
              <a:rPr lang="en-US" altLang="en-US" sz="3600" dirty="0">
                <a:ea typeface="Courier"/>
                <a:cs typeface="Courier"/>
              </a:rPr>
              <a:t>false</a:t>
            </a:r>
          </a:p>
        </p:txBody>
      </p:sp>
    </p:spTree>
    <p:extLst>
      <p:ext uri="{BB962C8B-B14F-4D97-AF65-F5344CB8AC3E}">
        <p14:creationId xmlns:p14="http://schemas.microsoft.com/office/powerpoint/2010/main" val="143259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1"/>
          <p:cNvSpPr>
            <a:spLocks noGrp="1" noChangeArrowheads="1"/>
          </p:cNvSpPr>
          <p:nvPr>
            <p:ph type="title"/>
          </p:nvPr>
        </p:nvSpPr>
        <p:spPr/>
        <p:txBody>
          <a:bodyPr/>
          <a:lstStyle/>
          <a:p>
            <a:pPr eaLnBrk="1" hangingPunct="1">
              <a:defRPr/>
            </a:pPr>
            <a:r>
              <a:rPr lang="en-US">
                <a:sym typeface="Arial Bold" charset="0"/>
              </a:rPr>
              <a:t>Exercise: Operators</a:t>
            </a:r>
          </a:p>
        </p:txBody>
      </p:sp>
      <p:sp>
        <p:nvSpPr>
          <p:cNvPr id="48640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(main):035:0&gt; </a:t>
            </a:r>
            <a:r>
              <a:rPr lang="en-US" altLang="en-US" sz="3600" b="1" dirty="0">
                <a:ea typeface="Courier"/>
                <a:cs typeface="Courier"/>
              </a:rPr>
              <a:t>5 &lt;=&gt; </a:t>
            </a:r>
            <a:r>
              <a:rPr lang="en-US" altLang="en-US" sz="3600" b="1" dirty="0" smtClean="0">
                <a:ea typeface="Courier"/>
                <a:cs typeface="Courier"/>
              </a:rPr>
              <a:t>5</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(main):036:0&gt; </a:t>
            </a:r>
            <a:r>
              <a:rPr lang="en-US" altLang="en-US" sz="3600" b="1" dirty="0">
                <a:ea typeface="Courier"/>
                <a:cs typeface="Courier"/>
              </a:rPr>
              <a:t>5 &lt;=&gt; </a:t>
            </a:r>
            <a:r>
              <a:rPr lang="en-US" altLang="en-US" sz="3600" b="1" dirty="0" smtClean="0">
                <a:ea typeface="Courier"/>
                <a:cs typeface="Courier"/>
              </a:rPr>
              <a:t>6</a:t>
            </a:r>
          </a:p>
          <a:p>
            <a:pPr lvl="1" eaLnBrk="1" hangingPunct="1"/>
            <a:r>
              <a:rPr lang="en-US" altLang="en-US" sz="3600" dirty="0" smtClean="0">
                <a:ea typeface="Courier"/>
                <a:cs typeface="Courier"/>
              </a:rPr>
              <a:t>=&gt; -</a:t>
            </a:r>
            <a:r>
              <a:rPr lang="en-US" altLang="en-US" sz="3600" dirty="0">
                <a:ea typeface="Courier"/>
                <a:cs typeface="Courier"/>
              </a:rPr>
              <a:t>1</a:t>
            </a:r>
          </a:p>
          <a:p>
            <a:pPr lvl="1" eaLnBrk="1" hangingPunct="1"/>
            <a:r>
              <a:rPr lang="en-US" altLang="en-US" sz="3600" dirty="0" err="1">
                <a:ea typeface="Courier"/>
                <a:cs typeface="Courier"/>
              </a:rPr>
              <a:t>irb</a:t>
            </a:r>
            <a:r>
              <a:rPr lang="en-US" altLang="en-US" sz="3600" dirty="0">
                <a:ea typeface="Courier"/>
                <a:cs typeface="Courier"/>
              </a:rPr>
              <a:t>(main):037:0&gt; </a:t>
            </a:r>
            <a:r>
              <a:rPr lang="en-US" altLang="en-US" sz="3600" b="1" dirty="0">
                <a:ea typeface="Courier"/>
                <a:cs typeface="Courier"/>
              </a:rPr>
              <a:t>5 &lt;=&gt; </a:t>
            </a:r>
            <a:r>
              <a:rPr lang="en-US" altLang="en-US" sz="3600" b="1" dirty="0" smtClean="0">
                <a:ea typeface="Courier"/>
                <a:cs typeface="Courier"/>
              </a:rPr>
              <a:t>4</a:t>
            </a:r>
          </a:p>
          <a:p>
            <a:pPr lvl="1" eaLnBrk="1" hangingPunct="1"/>
            <a:r>
              <a:rPr lang="en-US" altLang="en-US" sz="3600" dirty="0" smtClean="0">
                <a:ea typeface="Courier"/>
                <a:cs typeface="Courier"/>
              </a:rPr>
              <a:t>=&gt; </a:t>
            </a:r>
            <a:r>
              <a:rPr lang="en-US" altLang="en-US" sz="3600" dirty="0">
                <a:ea typeface="Courier"/>
                <a:cs typeface="Courier"/>
              </a:rPr>
              <a:t>1</a:t>
            </a:r>
          </a:p>
        </p:txBody>
      </p:sp>
    </p:spTree>
    <p:extLst>
      <p:ext uri="{BB962C8B-B14F-4D97-AF65-F5344CB8AC3E}">
        <p14:creationId xmlns:p14="http://schemas.microsoft.com/office/powerpoint/2010/main" val="184394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742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(main):038:0&gt; </a:t>
            </a:r>
            <a:r>
              <a:rPr lang="en-US" altLang="en-US" sz="3600" b="1" dirty="0">
                <a:ea typeface="Courier"/>
                <a:cs typeface="Courier"/>
              </a:rPr>
              <a:t>x = [ "a", "b", "c"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(main):039:0&gt; </a:t>
            </a:r>
            <a:r>
              <a:rPr lang="en-US" altLang="en-US" sz="3600" b="1" dirty="0">
                <a:ea typeface="Courier"/>
                <a:cs typeface="Courier"/>
              </a:rPr>
              <a:t>x[0</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(main):040:0&gt; </a:t>
            </a:r>
            <a:r>
              <a:rPr lang="en-US" altLang="en-US" sz="3600" b="1" dirty="0" err="1" smtClean="0">
                <a:ea typeface="Courier"/>
                <a:cs typeface="Courier"/>
              </a:rPr>
              <a:t>x.first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a:t>
            </a:r>
          </a:p>
          <a:p>
            <a:pPr lvl="1" eaLnBrk="1" hangingPunct="1"/>
            <a:r>
              <a:rPr lang="en-US" altLang="en-US" sz="3600" dirty="0" err="1">
                <a:ea typeface="Courier"/>
                <a:cs typeface="Courier"/>
              </a:rPr>
              <a:t>irb</a:t>
            </a:r>
            <a:r>
              <a:rPr lang="en-US" altLang="en-US" sz="3600" dirty="0">
                <a:ea typeface="Courier"/>
                <a:cs typeface="Courier"/>
              </a:rPr>
              <a:t>(main):041:0&gt; </a:t>
            </a:r>
            <a:r>
              <a:rPr lang="en-US" altLang="en-US" sz="3600" b="1" dirty="0" err="1" smtClean="0">
                <a:ea typeface="Courier"/>
                <a:cs typeface="Courier"/>
              </a:rPr>
              <a:t>x.last</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"c"</a:t>
            </a:r>
          </a:p>
        </p:txBody>
      </p:sp>
    </p:spTree>
    <p:extLst>
      <p:ext uri="{BB962C8B-B14F-4D97-AF65-F5344CB8AC3E}">
        <p14:creationId xmlns:p14="http://schemas.microsoft.com/office/powerpoint/2010/main" val="41053433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845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(main):042:0&gt; </a:t>
            </a:r>
            <a:r>
              <a:rPr lang="en-US" altLang="en-US" sz="3600" b="1" dirty="0">
                <a:ea typeface="Courier"/>
                <a:cs typeface="Courier"/>
              </a:rPr>
              <a:t>x + [ "d"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(main):043:0&gt;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a:t>
            </a:r>
          </a:p>
          <a:p>
            <a:pPr lvl="1" eaLnBrk="1" hangingPunct="1"/>
            <a:r>
              <a:rPr lang="en-US" altLang="en-US" sz="3600" dirty="0" err="1">
                <a:ea typeface="Courier"/>
                <a:cs typeface="Courier"/>
              </a:rPr>
              <a:t>irb</a:t>
            </a:r>
            <a:r>
              <a:rPr lang="en-US" altLang="en-US" sz="3600" dirty="0">
                <a:ea typeface="Courier"/>
                <a:cs typeface="Courier"/>
              </a:rPr>
              <a:t>(main):044:0&gt; </a:t>
            </a:r>
            <a:r>
              <a:rPr lang="en-US" altLang="en-US" sz="3600" b="1" dirty="0">
                <a:ea typeface="Courier"/>
                <a:cs typeface="Courier"/>
              </a:rPr>
              <a:t>x = x + ["d</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 "b", "c", "d"]</a:t>
            </a:r>
          </a:p>
          <a:p>
            <a:pPr lvl="1" eaLnBrk="1" hangingPunct="1"/>
            <a:r>
              <a:rPr lang="en-US" altLang="en-US" sz="3600" dirty="0" err="1">
                <a:ea typeface="Courier"/>
                <a:cs typeface="Courier"/>
              </a:rPr>
              <a:t>irb</a:t>
            </a:r>
            <a:r>
              <a:rPr lang="en-US" altLang="en-US" sz="3600" dirty="0">
                <a:ea typeface="Courier"/>
                <a:cs typeface="Courier"/>
              </a:rPr>
              <a:t>(main):045:0&gt;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a:t>
            </a:r>
          </a:p>
        </p:txBody>
      </p:sp>
    </p:spTree>
    <p:extLst>
      <p:ext uri="{BB962C8B-B14F-4D97-AF65-F5344CB8AC3E}">
        <p14:creationId xmlns:p14="http://schemas.microsoft.com/office/powerpoint/2010/main" val="283053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8947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(main):046:0&gt; </a:t>
            </a:r>
            <a:r>
              <a:rPr lang="en-US" altLang="en-US" sz="3600" b="1" dirty="0">
                <a:ea typeface="Courier"/>
                <a:cs typeface="Courier"/>
              </a:rPr>
              <a:t>x &lt;&lt; "</a:t>
            </a:r>
            <a:r>
              <a:rPr lang="en-US" altLang="en-US" sz="3600" b="1" dirty="0" smtClean="0">
                <a:ea typeface="Courier"/>
                <a:cs typeface="Courier"/>
              </a:rPr>
              <a:t>e“</a:t>
            </a:r>
          </a:p>
          <a:p>
            <a:pPr lvl="1" eaLnBrk="1" hangingPunct="1"/>
            <a:r>
              <a:rPr lang="en-US" altLang="en-US" sz="3600" dirty="0" smtClean="0">
                <a:ea typeface="Courier"/>
                <a:cs typeface="Courier"/>
              </a:rPr>
              <a:t>=&gt; </a:t>
            </a:r>
            <a:r>
              <a:rPr lang="en-US" altLang="en-US" sz="3600" dirty="0">
                <a:ea typeface="Courier"/>
                <a:cs typeface="Courier"/>
              </a:rPr>
              <a:t>["a", "b", "c", "d", "e"]</a:t>
            </a:r>
          </a:p>
          <a:p>
            <a:pPr lvl="1" eaLnBrk="1" hangingPunct="1"/>
            <a:r>
              <a:rPr lang="en-US" altLang="en-US" sz="3600" dirty="0" err="1">
                <a:ea typeface="Courier"/>
                <a:cs typeface="Courier"/>
              </a:rPr>
              <a:t>irb</a:t>
            </a:r>
            <a:r>
              <a:rPr lang="en-US" altLang="en-US" sz="3600" dirty="0">
                <a:ea typeface="Courier"/>
                <a:cs typeface="Courier"/>
              </a:rPr>
              <a:t>(main):047:0&gt;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24864213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0499"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(main):048:0&gt;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(main):049:0&gt;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["a", "b", "c", "d", "e"]</a:t>
            </a:r>
          </a:p>
        </p:txBody>
      </p:sp>
    </p:spTree>
    <p:extLst>
      <p:ext uri="{BB962C8B-B14F-4D97-AF65-F5344CB8AC3E}">
        <p14:creationId xmlns:p14="http://schemas.microsoft.com/office/powerpoint/2010/main" val="3062088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
          <p:cNvSpPr>
            <a:spLocks noGrp="1" noChangeArrowheads="1"/>
          </p:cNvSpPr>
          <p:nvPr>
            <p:ph type="title"/>
          </p:nvPr>
        </p:nvSpPr>
        <p:spPr>
          <a:ln/>
        </p:spPr>
        <p:txBody>
          <a:bodyPr/>
          <a:lstStyle/>
          <a:p>
            <a:r>
              <a:rPr lang="en-US"/>
              <a:t>Roles Define Policy</a:t>
            </a:r>
          </a:p>
        </p:txBody>
      </p:sp>
      <p:sp>
        <p:nvSpPr>
          <p:cNvPr id="171010" name="Rectangle 2"/>
          <p:cNvSpPr>
            <a:spLocks noGrp="1" noChangeArrowheads="1"/>
          </p:cNvSpPr>
          <p:nvPr>
            <p:ph type="body" idx="1"/>
          </p:nvPr>
        </p:nvSpPr>
        <p:spPr>
          <a:xfrm>
            <a:off x="800178" y="1879600"/>
            <a:ext cx="15165281" cy="6731000"/>
          </a:xfrm>
          <a:ln/>
        </p:spPr>
        <p:txBody>
          <a:bodyPr/>
          <a:lstStyle/>
          <a:p>
            <a:r>
              <a:rPr lang="en-US"/>
              <a:t>Roles may include an ordered list of Chef configuration files that should be applied</a:t>
            </a:r>
          </a:p>
          <a:p>
            <a:pPr lvl="1"/>
            <a:r>
              <a:rPr lang="en-US"/>
              <a:t>This list is called a Run List</a:t>
            </a:r>
          </a:p>
          <a:p>
            <a:pPr lvl="1"/>
            <a:r>
              <a:rPr lang="en-US"/>
              <a:t>Order is always important in the Run List</a:t>
            </a:r>
          </a:p>
          <a:p>
            <a:r>
              <a:rPr lang="en-US"/>
              <a:t>Roles may include data attributes necessary for configuring your infrastructure, for example:</a:t>
            </a:r>
          </a:p>
          <a:p>
            <a:pPr lvl="1"/>
            <a:r>
              <a:rPr lang="en-US"/>
              <a:t>The port that the application server listens on</a:t>
            </a:r>
          </a:p>
          <a:p>
            <a:pPr lvl="1"/>
            <a:r>
              <a:rPr lang="en-US"/>
              <a:t>A list of applications that should be deployed</a:t>
            </a:r>
          </a:p>
        </p:txBody>
      </p:sp>
    </p:spTree>
    <p:extLst>
      <p:ext uri="{BB962C8B-B14F-4D97-AF65-F5344CB8AC3E}">
        <p14:creationId xmlns:p14="http://schemas.microsoft.com/office/powerpoint/2010/main" val="3345417122"/>
      </p:ext>
    </p:extLst>
  </p:cSld>
  <p:clrMapOvr>
    <a:masterClrMapping/>
  </p:clrMapOvr>
  <p:transition xmlns:p14="http://schemas.microsoft.com/office/powerpoint/2010/mai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1"/>
          <p:cNvSpPr>
            <a:spLocks noGrp="1" noChangeArrowheads="1"/>
          </p:cNvSpPr>
          <p:nvPr>
            <p:ph type="title"/>
          </p:nvPr>
        </p:nvSpPr>
        <p:spPr/>
        <p:txBody>
          <a:bodyPr/>
          <a:lstStyle/>
          <a:p>
            <a:pPr eaLnBrk="1" hangingPunct="1">
              <a:defRPr/>
            </a:pPr>
            <a:r>
              <a:rPr lang="en-US">
                <a:sym typeface="Arial Bold" charset="0"/>
              </a:rPr>
              <a:t>Exercise: Arrays</a:t>
            </a:r>
          </a:p>
        </p:txBody>
      </p:sp>
      <p:sp>
        <p:nvSpPr>
          <p:cNvPr id="491523" name="Rectangle 2"/>
          <p:cNvSpPr>
            <a:spLocks/>
          </p:cNvSpPr>
          <p:nvPr/>
        </p:nvSpPr>
        <p:spPr bwMode="auto">
          <a:xfrm>
            <a:off x="356395" y="1701800"/>
            <a:ext cx="15075614"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(main):050:0&gt; </a:t>
            </a:r>
            <a:r>
              <a:rPr lang="en-US" altLang="en-US" sz="3600" b="1" dirty="0" err="1">
                <a:ea typeface="Courier"/>
                <a:cs typeface="Courier"/>
              </a:rPr>
              <a:t>x.map</a:t>
            </a:r>
            <a:r>
              <a:rPr lang="en-US" altLang="en-US" sz="3600" b="1" dirty="0">
                <a:ea typeface="Courier"/>
                <a:cs typeface="Courier"/>
              </a:rPr>
              <a:t>! { |</a:t>
            </a:r>
            <a:r>
              <a:rPr lang="en-US" altLang="en-US" sz="3600" b="1" dirty="0" err="1">
                <a:ea typeface="Courier"/>
                <a:cs typeface="Courier"/>
              </a:rPr>
              <a:t>i</a:t>
            </a:r>
            <a:r>
              <a:rPr lang="en-US" altLang="en-US" sz="3600" b="1" dirty="0">
                <a:ea typeface="Courier"/>
                <a:cs typeface="Courier"/>
              </a:rPr>
              <a:t>| "the letter #{</a:t>
            </a:r>
            <a:r>
              <a:rPr lang="en-US" altLang="en-US" sz="3600" b="1" dirty="0" err="1">
                <a:ea typeface="Courier"/>
                <a:cs typeface="Courier"/>
              </a:rPr>
              <a:t>i</a:t>
            </a:r>
            <a:r>
              <a:rPr lang="en-US" altLang="en-US" sz="3600" b="1" dirty="0">
                <a:ea typeface="Courier"/>
                <a:cs typeface="Courier"/>
              </a:rPr>
              <a: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a:p>
            <a:pPr lvl="1" eaLnBrk="1" hangingPunct="1"/>
            <a:r>
              <a:rPr lang="en-US" altLang="en-US" sz="3600" dirty="0" err="1">
                <a:ea typeface="Courier"/>
                <a:cs typeface="Courier"/>
              </a:rPr>
              <a:t>irb</a:t>
            </a:r>
            <a:r>
              <a:rPr lang="en-US" altLang="en-US" sz="3600" dirty="0">
                <a:ea typeface="Courier"/>
                <a:cs typeface="Courier"/>
              </a:rPr>
              <a:t>(main):051:0&gt; </a:t>
            </a:r>
            <a:r>
              <a:rPr lang="en-US" altLang="en-US" sz="3600" b="1" dirty="0" smtClean="0">
                <a:ea typeface="Courier"/>
                <a:cs typeface="Courier"/>
              </a:rPr>
              <a:t>x</a:t>
            </a:r>
          </a:p>
          <a:p>
            <a:pPr lvl="1" eaLnBrk="1" hangingPunct="1"/>
            <a:r>
              <a:rPr lang="en-US" altLang="en-US" sz="3600" dirty="0" smtClean="0">
                <a:ea typeface="Courier"/>
                <a:cs typeface="Courier"/>
              </a:rPr>
              <a:t>=&gt; </a:t>
            </a:r>
            <a:r>
              <a:rPr lang="en-US" altLang="en-US" sz="3600" dirty="0">
                <a:ea typeface="Courier"/>
                <a:cs typeface="Courier"/>
              </a:rPr>
              <a:t>["the letter a", "the letter b", "the letter c", "the letter d", "the letter e"]</a:t>
            </a:r>
          </a:p>
        </p:txBody>
      </p:sp>
    </p:spTree>
    <p:extLst>
      <p:ext uri="{BB962C8B-B14F-4D97-AF65-F5344CB8AC3E}">
        <p14:creationId xmlns:p14="http://schemas.microsoft.com/office/powerpoint/2010/main" val="2027645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254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(main):052:0&gt; </a:t>
            </a:r>
            <a:r>
              <a:rPr lang="en-US" altLang="en-US" sz="3600" b="1" dirty="0">
                <a:ea typeface="Courier"/>
                <a:cs typeface="Courier"/>
              </a:rPr>
              <a:t>h = {</a:t>
            </a:r>
            <a:r>
              <a:rPr lang="en-US" altLang="en-US" sz="3600" dirty="0">
                <a:ea typeface="Courier"/>
                <a:cs typeface="Courier"/>
              </a:rPr>
              <a: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):053:1* </a:t>
            </a:r>
            <a:r>
              <a:rPr lang="en-US" altLang="en-US" sz="3600" b="1" dirty="0">
                <a:ea typeface="Courier"/>
                <a:cs typeface="Courier"/>
              </a:rPr>
              <a:t>"</a:t>
            </a:r>
            <a:r>
              <a:rPr lang="en-US" altLang="en-US" sz="3600" b="1" dirty="0" err="1">
                <a:ea typeface="Courier"/>
                <a:cs typeface="Courier"/>
              </a:rPr>
              <a:t>first_name</a:t>
            </a:r>
            <a:r>
              <a:rPr lang="en-US" altLang="en-US" sz="3600" b="1" dirty="0">
                <a:ea typeface="Courier"/>
                <a:cs typeface="Courier"/>
              </a:rPr>
              <a:t>" </a:t>
            </a:r>
            <a:r>
              <a:rPr lang="en-US" altLang="en-US" sz="3600" b="1" dirty="0" smtClean="0">
                <a:ea typeface="Courier"/>
                <a:cs typeface="Courier"/>
              </a:rPr>
              <a:t>=&gt; "Gary",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):054:1* </a:t>
            </a:r>
            <a:r>
              <a:rPr lang="en-US" altLang="en-US" sz="3600" b="1" dirty="0">
                <a:ea typeface="Courier"/>
                <a:cs typeface="Courier"/>
              </a:rPr>
              <a:t>"</a:t>
            </a:r>
            <a:r>
              <a:rPr lang="en-US" altLang="en-US" sz="3600" b="1" dirty="0" err="1">
                <a:ea typeface="Courier"/>
                <a:cs typeface="Courier"/>
              </a:rPr>
              <a:t>last_name</a:t>
            </a:r>
            <a:r>
              <a:rPr lang="en-US" altLang="en-US" sz="3600" b="1" dirty="0">
                <a:ea typeface="Courier"/>
                <a:cs typeface="Courier"/>
              </a:rPr>
              <a:t>" =&gt; </a:t>
            </a:r>
            <a:r>
              <a:rPr lang="en-US" altLang="en-US" sz="3600" b="1" dirty="0" smtClean="0">
                <a:ea typeface="Courier"/>
                <a:cs typeface="Courier"/>
              </a:rPr>
              <a:t>"</a:t>
            </a:r>
            <a:r>
              <a:rPr lang="en-US" altLang="en-US" sz="3600" b="1" dirty="0" err="1" smtClean="0">
                <a:ea typeface="Courier"/>
                <a:cs typeface="Courier"/>
              </a:rPr>
              <a:t>Gygax</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):055:1&gt; </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"=&gt;"Gary", "</a:t>
            </a:r>
            <a:r>
              <a:rPr lang="en-US" altLang="en-US" sz="3600" dirty="0" err="1">
                <a:ea typeface="Courier"/>
                <a:cs typeface="Courier"/>
              </a:rPr>
              <a:t>last_name</a:t>
            </a:r>
            <a:r>
              <a:rPr lang="en-US" altLang="en-US" sz="3600" dirty="0">
                <a:ea typeface="Courier"/>
                <a:cs typeface="Courier"/>
              </a:rPr>
              <a:t>"=&gt;"</a:t>
            </a:r>
            <a:r>
              <a:rPr lang="en-US" altLang="en-US" sz="3600" dirty="0" err="1">
                <a:ea typeface="Courier"/>
                <a:cs typeface="Courier"/>
              </a:rPr>
              <a:t>Gygax</a:t>
            </a:r>
            <a:r>
              <a:rPr lang="en-US" altLang="en-US" sz="3600" dirty="0">
                <a:ea typeface="Courier"/>
                <a:cs typeface="Courier"/>
              </a:rPr>
              <a:t>"}</a:t>
            </a:r>
          </a:p>
        </p:txBody>
      </p:sp>
    </p:spTree>
    <p:extLst>
      <p:ext uri="{BB962C8B-B14F-4D97-AF65-F5344CB8AC3E}">
        <p14:creationId xmlns:p14="http://schemas.microsoft.com/office/powerpoint/2010/main" val="23311795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3571"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(main):056:0&gt;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a:t>
            </a:r>
            <a:r>
              <a:rPr lang="en-US" altLang="en-US" sz="3600" dirty="0" err="1">
                <a:ea typeface="Courier"/>
                <a:cs typeface="Courier"/>
              </a:rPr>
              <a:t>first_name</a:t>
            </a:r>
            <a:r>
              <a:rPr lang="en-US" altLang="en-US" sz="3600" dirty="0">
                <a:ea typeface="Courier"/>
                <a:cs typeface="Courier"/>
              </a:rPr>
              <a:t>", "</a:t>
            </a:r>
            <a:r>
              <a:rPr lang="en-US" altLang="en-US" sz="3600" dirty="0" err="1">
                <a:ea typeface="Courier"/>
                <a:cs typeface="Courier"/>
              </a:rPr>
              <a:t>last_name</a:t>
            </a:r>
            <a:r>
              <a:rPr lang="en-US" altLang="en-US" sz="3600" dirty="0">
                <a:ea typeface="Courier"/>
                <a:cs typeface="Courier"/>
              </a:rPr>
              <a:t>"]</a:t>
            </a:r>
          </a:p>
          <a:p>
            <a:pPr lvl="1" eaLnBrk="1" hangingPunct="1"/>
            <a:r>
              <a:rPr lang="en-US" altLang="en-US" sz="3600" dirty="0" err="1">
                <a:ea typeface="Courier"/>
                <a:cs typeface="Courier"/>
              </a:rPr>
              <a:t>irb</a:t>
            </a:r>
            <a:r>
              <a:rPr lang="en-US" altLang="en-US" sz="3600" dirty="0">
                <a:ea typeface="Courier"/>
                <a:cs typeface="Courier"/>
              </a:rPr>
              <a:t>(main):057:0&gt; </a:t>
            </a:r>
            <a:r>
              <a:rPr lang="en-US" altLang="en-US" sz="3600" b="1" dirty="0">
                <a:ea typeface="Courier"/>
                <a:cs typeface="Courier"/>
              </a:rPr>
              <a:t>h["</a:t>
            </a:r>
            <a:r>
              <a:rPr lang="en-US" altLang="en-US" sz="3600" b="1" dirty="0" err="1">
                <a:ea typeface="Courier"/>
                <a:cs typeface="Courier"/>
              </a:rPr>
              <a:t>first_name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"Gary"</a:t>
            </a:r>
          </a:p>
          <a:p>
            <a:pPr lvl="1" eaLnBrk="1" hangingPunct="1"/>
            <a:r>
              <a:rPr lang="en-US" altLang="en-US" sz="3600" dirty="0" err="1">
                <a:ea typeface="Courier"/>
                <a:cs typeface="Courier"/>
              </a:rPr>
              <a:t>irb</a:t>
            </a:r>
            <a:r>
              <a:rPr lang="en-US" altLang="en-US" sz="3600" dirty="0">
                <a:ea typeface="Courier"/>
                <a:cs typeface="Courier"/>
              </a:rPr>
              <a:t>(main):058:0&gt; </a:t>
            </a:r>
            <a:r>
              <a:rPr lang="en-US" altLang="en-US" sz="3600" b="1" dirty="0">
                <a:ea typeface="Courier"/>
                <a:cs typeface="Courier"/>
              </a:rPr>
              <a:t>h["age"] = </a:t>
            </a:r>
            <a:r>
              <a:rPr lang="en-US" altLang="en-US" sz="3600" b="1" dirty="0" smtClean="0">
                <a:ea typeface="Courier"/>
                <a:cs typeface="Courier"/>
              </a:rPr>
              <a:t>33</a:t>
            </a:r>
          </a:p>
          <a:p>
            <a:pPr lvl="1" eaLnBrk="1" hangingPunct="1"/>
            <a:r>
              <a:rPr lang="en-US" altLang="en-US" sz="3600" dirty="0" smtClean="0">
                <a:ea typeface="Courier"/>
                <a:cs typeface="Courier"/>
              </a:rPr>
              <a:t>=&gt; </a:t>
            </a:r>
            <a:r>
              <a:rPr lang="en-US" altLang="en-US" sz="3600" dirty="0">
                <a:ea typeface="Courier"/>
                <a:cs typeface="Courier"/>
              </a:rPr>
              <a:t>33</a:t>
            </a:r>
          </a:p>
          <a:p>
            <a:pPr lvl="1" eaLnBrk="1" hangingPunct="1"/>
            <a:r>
              <a:rPr lang="en-US" altLang="en-US" sz="3600" dirty="0" err="1">
                <a:ea typeface="Courier"/>
                <a:cs typeface="Courier"/>
              </a:rPr>
              <a:t>irb</a:t>
            </a:r>
            <a:r>
              <a:rPr lang="en-US" altLang="en-US" sz="3600" dirty="0">
                <a:ea typeface="Courier"/>
                <a:cs typeface="Courier"/>
              </a:rPr>
              <a:t>(main):059:0&gt; </a:t>
            </a:r>
            <a:r>
              <a:rPr lang="en-US" altLang="en-US" sz="3600" b="1" dirty="0" err="1" smtClean="0">
                <a:ea typeface="Courier"/>
                <a:cs typeface="Courier"/>
              </a:rPr>
              <a:t>h.keys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["first_name</a:t>
            </a:r>
            <a:r>
              <a:rPr lang="en-US" altLang="en-US" sz="3600" dirty="0" smtClean="0">
                <a:ea typeface="Courier"/>
                <a:cs typeface="Courier"/>
              </a:rPr>
              <a:t>","</a:t>
            </a:r>
            <a:r>
              <a:rPr lang="en-US" altLang="en-US" sz="3600" dirty="0" err="1">
                <a:ea typeface="Courier"/>
                <a:cs typeface="Courier"/>
              </a:rPr>
              <a:t>last_name</a:t>
            </a:r>
            <a:r>
              <a:rPr lang="en-US" altLang="en-US" sz="3600" dirty="0">
                <a:ea typeface="Courier"/>
                <a:cs typeface="Courier"/>
              </a:rPr>
              <a:t>", "age"]</a:t>
            </a:r>
          </a:p>
        </p:txBody>
      </p:sp>
    </p:spTree>
    <p:extLst>
      <p:ext uri="{BB962C8B-B14F-4D97-AF65-F5344CB8AC3E}">
        <p14:creationId xmlns:p14="http://schemas.microsoft.com/office/powerpoint/2010/main" val="40720858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4595"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(main):060:0&gt; </a:t>
            </a:r>
            <a:r>
              <a:rPr lang="en-US" altLang="en-US" sz="3600" b="1" dirty="0" err="1" smtClean="0">
                <a:ea typeface="Courier"/>
                <a:cs typeface="Courier"/>
              </a:rPr>
              <a:t>h.values</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["Gary", "</a:t>
            </a:r>
            <a:r>
              <a:rPr lang="en-US" altLang="en-US" sz="3600" dirty="0" err="1">
                <a:ea typeface="Courier"/>
                <a:cs typeface="Courier"/>
              </a:rPr>
              <a:t>Gygax</a:t>
            </a:r>
            <a:r>
              <a:rPr lang="en-US" altLang="en-US" sz="3600" dirty="0">
                <a:ea typeface="Courier"/>
                <a:cs typeface="Courier"/>
              </a:rPr>
              <a:t>", 33]</a:t>
            </a:r>
          </a:p>
        </p:txBody>
      </p:sp>
    </p:spTree>
    <p:extLst>
      <p:ext uri="{BB962C8B-B14F-4D97-AF65-F5344CB8AC3E}">
        <p14:creationId xmlns:p14="http://schemas.microsoft.com/office/powerpoint/2010/main" val="31372221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1"/>
          <p:cNvSpPr>
            <a:spLocks noGrp="1" noChangeArrowheads="1"/>
          </p:cNvSpPr>
          <p:nvPr>
            <p:ph type="title"/>
          </p:nvPr>
        </p:nvSpPr>
        <p:spPr/>
        <p:txBody>
          <a:bodyPr/>
          <a:lstStyle/>
          <a:p>
            <a:pPr eaLnBrk="1" hangingPunct="1">
              <a:defRPr/>
            </a:pPr>
            <a:r>
              <a:rPr lang="en-US">
                <a:sym typeface="Arial Bold" charset="0"/>
              </a:rPr>
              <a:t>Exercise: Hashes</a:t>
            </a:r>
          </a:p>
        </p:txBody>
      </p:sp>
      <p:sp>
        <p:nvSpPr>
          <p:cNvPr id="495619"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400" dirty="0" err="1">
                <a:ea typeface="Courier"/>
                <a:cs typeface="Courier"/>
              </a:rPr>
              <a:t>irb</a:t>
            </a:r>
            <a:r>
              <a:rPr lang="en-US" altLang="en-US" sz="3400" dirty="0">
                <a:ea typeface="Courier"/>
                <a:cs typeface="Courier"/>
              </a:rPr>
              <a:t>(main):061:0&gt; </a:t>
            </a:r>
            <a:r>
              <a:rPr lang="en-US" altLang="en-US" sz="3400" b="1" dirty="0" err="1">
                <a:ea typeface="Courier"/>
                <a:cs typeface="Courier"/>
              </a:rPr>
              <a:t>h.each</a:t>
            </a:r>
            <a:r>
              <a:rPr lang="en-US" altLang="en-US" sz="3400" b="1" dirty="0">
                <a:ea typeface="Courier"/>
                <a:cs typeface="Courier"/>
              </a:rPr>
              <a:t> { |k, v| puts "#{k}: #{v}" </a:t>
            </a:r>
            <a:r>
              <a:rPr lang="en-US" altLang="en-US" sz="3400" b="1" dirty="0" smtClean="0">
                <a:ea typeface="Courier"/>
                <a:cs typeface="Courier"/>
              </a:rPr>
              <a:t>}</a:t>
            </a:r>
          </a:p>
          <a:p>
            <a:pPr lvl="1" eaLnBrk="1" hangingPunct="1"/>
            <a:r>
              <a:rPr lang="en-US" altLang="en-US" sz="3400" dirty="0" err="1" smtClean="0">
                <a:ea typeface="Courier"/>
                <a:cs typeface="Courier"/>
              </a:rPr>
              <a:t>first_name</a:t>
            </a:r>
            <a:r>
              <a:rPr lang="en-US" altLang="en-US" sz="3400" dirty="0">
                <a:ea typeface="Courier"/>
                <a:cs typeface="Courier"/>
              </a:rPr>
              <a:t>: </a:t>
            </a:r>
            <a:r>
              <a:rPr lang="en-US" altLang="en-US" sz="3400" dirty="0" smtClean="0">
                <a:ea typeface="Courier"/>
                <a:cs typeface="Courier"/>
              </a:rPr>
              <a:t>Gary</a:t>
            </a:r>
          </a:p>
          <a:p>
            <a:pPr lvl="1" eaLnBrk="1" hangingPunct="1"/>
            <a:r>
              <a:rPr lang="en-US" altLang="en-US" sz="3400" dirty="0" err="1" smtClean="0">
                <a:ea typeface="Courier"/>
                <a:cs typeface="Courier"/>
              </a:rPr>
              <a:t>last_name</a:t>
            </a:r>
            <a:r>
              <a:rPr lang="en-US" altLang="en-US" sz="3400" dirty="0">
                <a:ea typeface="Courier"/>
                <a:cs typeface="Courier"/>
              </a:rPr>
              <a:t>: </a:t>
            </a:r>
            <a:r>
              <a:rPr lang="en-US" altLang="en-US" sz="3400" dirty="0" err="1" smtClean="0">
                <a:ea typeface="Courier"/>
                <a:cs typeface="Courier"/>
              </a:rPr>
              <a:t>Gygax</a:t>
            </a:r>
            <a:endParaRPr lang="en-US" altLang="en-US" sz="3400" dirty="0" smtClean="0">
              <a:ea typeface="Courier"/>
              <a:cs typeface="Courier"/>
            </a:endParaRPr>
          </a:p>
          <a:p>
            <a:pPr lvl="1" eaLnBrk="1" hangingPunct="1"/>
            <a:r>
              <a:rPr lang="en-US" altLang="en-US" sz="3400" dirty="0" smtClean="0">
                <a:ea typeface="Courier"/>
                <a:cs typeface="Courier"/>
              </a:rPr>
              <a:t>age</a:t>
            </a:r>
            <a:r>
              <a:rPr lang="en-US" altLang="en-US" sz="3400" dirty="0">
                <a:ea typeface="Courier"/>
                <a:cs typeface="Courier"/>
              </a:rPr>
              <a:t>: </a:t>
            </a:r>
            <a:r>
              <a:rPr lang="en-US" altLang="en-US" sz="3400" dirty="0" smtClean="0">
                <a:ea typeface="Courier"/>
                <a:cs typeface="Courier"/>
              </a:rPr>
              <a:t>33</a:t>
            </a:r>
          </a:p>
          <a:p>
            <a:pPr lvl="1" eaLnBrk="1" hangingPunct="1"/>
            <a:r>
              <a:rPr lang="en-US" altLang="en-US" sz="3400" dirty="0" smtClean="0">
                <a:ea typeface="Courier"/>
                <a:cs typeface="Courier"/>
              </a:rPr>
              <a:t>=&gt; </a:t>
            </a:r>
            <a:r>
              <a:rPr lang="en-US" altLang="en-US" sz="3400" dirty="0">
                <a:ea typeface="Courier"/>
                <a:cs typeface="Courier"/>
              </a:rPr>
              <a:t>{"</a:t>
            </a:r>
            <a:r>
              <a:rPr lang="en-US" altLang="en-US" sz="3400" dirty="0" err="1">
                <a:ea typeface="Courier"/>
                <a:cs typeface="Courier"/>
              </a:rPr>
              <a:t>first_name</a:t>
            </a:r>
            <a:r>
              <a:rPr lang="en-US" altLang="en-US" sz="3400" dirty="0">
                <a:ea typeface="Courier"/>
                <a:cs typeface="Courier"/>
              </a:rPr>
              <a:t>"=&gt;"Gary", "</a:t>
            </a:r>
            <a:r>
              <a:rPr lang="en-US" altLang="en-US" sz="3400" dirty="0" err="1">
                <a:ea typeface="Courier"/>
                <a:cs typeface="Courier"/>
              </a:rPr>
              <a:t>last_name</a:t>
            </a:r>
            <a:r>
              <a:rPr lang="en-US" altLang="en-US" sz="3400" dirty="0">
                <a:ea typeface="Courier"/>
                <a:cs typeface="Courier"/>
              </a:rPr>
              <a:t>"=&gt;"</a:t>
            </a:r>
            <a:r>
              <a:rPr lang="en-US" altLang="en-US" sz="3400" dirty="0" err="1">
                <a:ea typeface="Courier"/>
                <a:cs typeface="Courier"/>
              </a:rPr>
              <a:t>Gygax</a:t>
            </a:r>
            <a:r>
              <a:rPr lang="en-US" altLang="en-US" sz="3400" dirty="0">
                <a:ea typeface="Courier"/>
                <a:cs typeface="Courier"/>
              </a:rPr>
              <a:t>", "age"=&gt;33}</a:t>
            </a:r>
          </a:p>
        </p:txBody>
      </p:sp>
    </p:spTree>
    <p:extLst>
      <p:ext uri="{BB962C8B-B14F-4D97-AF65-F5344CB8AC3E}">
        <p14:creationId xmlns:p14="http://schemas.microsoft.com/office/powerpoint/2010/main" val="1984474452"/>
      </p:ext>
    </p:extLst>
  </p:cSld>
  <p:clrMapOvr>
    <a:masterClrMapping/>
  </p:clrMapOvr>
  <p:transition xmlns:p14="http://schemas.microsoft.com/office/powerpoint/2010/main"/>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all love </a:t>
            </a:r>
            <a:r>
              <a:rPr lang="en-US" dirty="0"/>
              <a:t>Regular Expressions</a:t>
            </a:r>
          </a:p>
        </p:txBody>
      </p:sp>
      <p:pic>
        <p:nvPicPr>
          <p:cNvPr id="2050" name="Picture 2" descr="Perl Probl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4" y="2133600"/>
            <a:ext cx="14055528"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05394" y="8896290"/>
            <a:ext cx="4706870" cy="400110"/>
          </a:xfrm>
          <a:prstGeom prst="rect">
            <a:avLst/>
          </a:prstGeom>
        </p:spPr>
        <p:txBody>
          <a:bodyPr wrap="square">
            <a:spAutoFit/>
          </a:bodyPr>
          <a:lstStyle/>
          <a:p>
            <a:r>
              <a:rPr lang="en-US" sz="2000" dirty="0">
                <a:hlinkClick r:id="rId3"/>
              </a:rPr>
              <a:t>http://xkcd.com/1171/</a:t>
            </a:r>
            <a:endParaRPr lang="en-US" sz="2000" dirty="0"/>
          </a:p>
        </p:txBody>
      </p:sp>
      <p:sp>
        <p:nvSpPr>
          <p:cNvPr id="3" name="TextBox 2"/>
          <p:cNvSpPr txBox="1"/>
          <p:nvPr/>
        </p:nvSpPr>
        <p:spPr>
          <a:xfrm>
            <a:off x="737394" y="7723909"/>
            <a:ext cx="6248400" cy="646331"/>
          </a:xfrm>
          <a:prstGeom prst="rect">
            <a:avLst/>
          </a:prstGeom>
          <a:noFill/>
        </p:spPr>
        <p:txBody>
          <a:bodyPr wrap="square" rtlCol="0">
            <a:spAutoFit/>
          </a:bodyPr>
          <a:lstStyle/>
          <a:p>
            <a:r>
              <a:rPr lang="en-US" sz="3600" dirty="0" smtClean="0">
                <a:hlinkClick r:id="rId4"/>
              </a:rPr>
              <a:t>www.rubular.com</a:t>
            </a:r>
            <a:r>
              <a:rPr lang="en-US" sz="3600" dirty="0" smtClean="0"/>
              <a:t> </a:t>
            </a:r>
            <a:endParaRPr lang="en-US" sz="3600" dirty="0"/>
          </a:p>
        </p:txBody>
      </p:sp>
    </p:spTree>
    <p:extLst>
      <p:ext uri="{BB962C8B-B14F-4D97-AF65-F5344CB8AC3E}">
        <p14:creationId xmlns:p14="http://schemas.microsoft.com/office/powerpoint/2010/main" val="3318987053"/>
      </p:ext>
    </p:extLst>
  </p:cSld>
  <p:clrMapOvr>
    <a:masterClrMapping/>
  </p:clrMapOvr>
  <p:transition xmlns:p14="http://schemas.microsoft.com/office/powerpoint/2010/main"/>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1"/>
          <p:cNvSpPr>
            <a:spLocks noGrp="1" noChangeArrowheads="1"/>
          </p:cNvSpPr>
          <p:nvPr>
            <p:ph type="title"/>
          </p:nvPr>
        </p:nvSpPr>
        <p:spPr/>
        <p:txBody>
          <a:bodyPr/>
          <a:lstStyle/>
          <a:p>
            <a:pPr eaLnBrk="1" hangingPunct="1">
              <a:defRPr/>
            </a:pPr>
            <a:r>
              <a:rPr lang="en-US" dirty="0">
                <a:sym typeface="Arial Bold" charset="0"/>
              </a:rPr>
              <a:t>Exercise: Regular Expressions</a:t>
            </a:r>
          </a:p>
        </p:txBody>
      </p:sp>
      <p:sp>
        <p:nvSpPr>
          <p:cNvPr id="496643"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(main):062:0&gt; </a:t>
            </a:r>
            <a:r>
              <a:rPr lang="en-US" altLang="en-US" sz="3600" b="1" dirty="0">
                <a:ea typeface="Courier"/>
                <a:cs typeface="Courier"/>
              </a:rPr>
              <a:t>x = "I want to </a:t>
            </a:r>
            <a:r>
              <a:rPr lang="en-US" altLang="en-US" sz="3600" b="1"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"I want to believe"</a:t>
            </a:r>
          </a:p>
          <a:p>
            <a:pPr lvl="1" eaLnBrk="1" hangingPunct="1"/>
            <a:r>
              <a:rPr lang="en-US" altLang="en-US" sz="3600" dirty="0" err="1">
                <a:ea typeface="Courier"/>
                <a:cs typeface="Courier"/>
              </a:rPr>
              <a:t>irb</a:t>
            </a:r>
            <a:r>
              <a:rPr lang="en-US" altLang="en-US" sz="3600" dirty="0">
                <a:ea typeface="Courier"/>
                <a:cs typeface="Courier"/>
              </a:rPr>
              <a:t>(main):063:0&gt; </a:t>
            </a:r>
            <a:r>
              <a:rPr lang="en-US" altLang="en-US" sz="3600" b="1" dirty="0">
                <a:ea typeface="Courier"/>
                <a:cs typeface="Courier"/>
              </a:rPr>
              <a:t>x =~ /I</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0</a:t>
            </a:r>
          </a:p>
          <a:p>
            <a:pPr lvl="1" eaLnBrk="1" hangingPunct="1"/>
            <a:r>
              <a:rPr lang="en-US" altLang="en-US" sz="3600" dirty="0" err="1">
                <a:ea typeface="Courier"/>
                <a:cs typeface="Courier"/>
              </a:rPr>
              <a:t>irb</a:t>
            </a:r>
            <a:r>
              <a:rPr lang="en-US" altLang="en-US" sz="3600" dirty="0">
                <a:ea typeface="Courier"/>
                <a:cs typeface="Courier"/>
              </a:rPr>
              <a:t>(main):064:0&gt; </a:t>
            </a:r>
            <a:r>
              <a:rPr lang="en-US" altLang="en-US" sz="3600" b="1" dirty="0">
                <a:ea typeface="Courier"/>
                <a:cs typeface="Courier"/>
              </a:rPr>
              <a:t>x =~ /lie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12</a:t>
            </a:r>
          </a:p>
          <a:p>
            <a:pPr lvl="1" eaLnBrk="1" hangingPunct="1"/>
            <a:r>
              <a:rPr lang="en-US" altLang="en-US" sz="3600" dirty="0" err="1">
                <a:ea typeface="Courier"/>
                <a:cs typeface="Courier"/>
              </a:rPr>
              <a:t>irb</a:t>
            </a:r>
            <a:r>
              <a:rPr lang="en-US" altLang="en-US" sz="3600" dirty="0">
                <a:ea typeface="Courier"/>
                <a:cs typeface="Courier"/>
              </a:rPr>
              <a:t>(main):065:0&gt;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(main):066:0&gt; </a:t>
            </a:r>
            <a:r>
              <a:rPr lang="en-US" altLang="en-US" sz="3600" b="1" dirty="0">
                <a:ea typeface="Courier"/>
                <a:cs typeface="Courier"/>
              </a:rPr>
              <a:t>x !~ /smile</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true</a:t>
            </a:r>
          </a:p>
        </p:txBody>
      </p:sp>
    </p:spTree>
    <p:extLst>
      <p:ext uri="{BB962C8B-B14F-4D97-AF65-F5344CB8AC3E}">
        <p14:creationId xmlns:p14="http://schemas.microsoft.com/office/powerpoint/2010/main" val="3543967045"/>
      </p:ext>
    </p:extLst>
  </p:cSld>
  <p:clrMapOvr>
    <a:masterClrMapping/>
  </p:clrMapOvr>
  <p:transition xmlns:p14="http://schemas.microsoft.com/office/powerpoint/2010/main"/>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1"/>
          <p:cNvSpPr>
            <a:spLocks noGrp="1" noChangeArrowheads="1"/>
          </p:cNvSpPr>
          <p:nvPr>
            <p:ph type="title"/>
          </p:nvPr>
        </p:nvSpPr>
        <p:spPr/>
        <p:txBody>
          <a:bodyPr/>
          <a:lstStyle/>
          <a:p>
            <a:pPr eaLnBrk="1" hangingPunct="1">
              <a:defRPr/>
            </a:pPr>
            <a:r>
              <a:rPr lang="en-US">
                <a:sym typeface="Arial Bold" charset="0"/>
              </a:rPr>
              <a:t>Exercise: Regular Expressions</a:t>
            </a:r>
          </a:p>
        </p:txBody>
      </p:sp>
      <p:sp>
        <p:nvSpPr>
          <p:cNvPr id="497667" name="Rectangle 2"/>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(main):067:0&gt; </a:t>
            </a:r>
            <a:r>
              <a:rPr lang="en-US" altLang="en-US" sz="3600" b="1" dirty="0" err="1">
                <a:ea typeface="Courier"/>
                <a:cs typeface="Courier"/>
              </a:rPr>
              <a:t>x.sub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(main):068:0&gt; puts </a:t>
            </a:r>
            <a:r>
              <a:rPr lang="en-US" altLang="en-US" sz="3600" dirty="0" smtClean="0">
                <a:ea typeface="Courier"/>
                <a:cs typeface="Courier"/>
              </a:rPr>
              <a:t>x</a:t>
            </a:r>
          </a:p>
          <a:p>
            <a:pPr lvl="1" eaLnBrk="1" hangingPunct="1"/>
            <a:r>
              <a:rPr lang="en-US" altLang="en-US" sz="3600" dirty="0" smtClean="0">
                <a:ea typeface="Courier"/>
                <a:cs typeface="Courier"/>
              </a:rPr>
              <a:t>I </a:t>
            </a:r>
            <a:r>
              <a:rPr lang="en-US" altLang="en-US" sz="3600" dirty="0">
                <a:ea typeface="Courier"/>
                <a:cs typeface="Courier"/>
              </a:rPr>
              <a:t>want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(main):069:0&gt; </a:t>
            </a:r>
            <a:r>
              <a:rPr lang="en-US" altLang="en-US" sz="3600" b="1" dirty="0" err="1">
                <a:ea typeface="Courier"/>
                <a:cs typeface="Courier"/>
              </a:rPr>
              <a:t>x.gsub</a:t>
            </a:r>
            <a:r>
              <a:rPr lang="en-US" altLang="en-US" sz="3600" b="1" dirty="0">
                <a:ea typeface="Courier"/>
                <a:cs typeface="Courier"/>
              </a:rPr>
              <a:t>!(/t/, "T</a:t>
            </a:r>
            <a:r>
              <a:rPr lang="en-US" altLang="en-US" sz="3600" b="1"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"I </a:t>
            </a:r>
            <a:r>
              <a:rPr lang="en-US" altLang="en-US" sz="3600" dirty="0" err="1">
                <a:ea typeface="Courier"/>
                <a:cs typeface="Courier"/>
              </a:rPr>
              <a:t>wanT</a:t>
            </a:r>
            <a:r>
              <a:rPr lang="en-US" altLang="en-US" sz="3600" dirty="0">
                <a:ea typeface="Courier"/>
                <a:cs typeface="Courier"/>
              </a:rPr>
              <a:t> To believe"</a:t>
            </a:r>
          </a:p>
          <a:p>
            <a:pPr lvl="1" eaLnBrk="1" hangingPunct="1"/>
            <a:r>
              <a:rPr lang="en-US" altLang="en-US" sz="3600" dirty="0" err="1">
                <a:ea typeface="Courier"/>
                <a:cs typeface="Courier"/>
              </a:rPr>
              <a:t>irb</a:t>
            </a:r>
            <a:r>
              <a:rPr lang="en-US" altLang="en-US" sz="3600" dirty="0">
                <a:ea typeface="Courier"/>
                <a:cs typeface="Courier"/>
              </a:rPr>
              <a:t>(main):070:0&gt; </a:t>
            </a:r>
            <a:r>
              <a:rPr lang="en-US" altLang="en-US" sz="3600" b="1" dirty="0">
                <a:ea typeface="Courier"/>
                <a:cs typeface="Courier"/>
              </a:rPr>
              <a:t>puts </a:t>
            </a:r>
            <a:r>
              <a:rPr lang="en-US" altLang="en-US" sz="3600" b="1" dirty="0" smtClean="0">
                <a:ea typeface="Courier"/>
                <a:cs typeface="Courier"/>
              </a:rPr>
              <a:t>x</a:t>
            </a:r>
          </a:p>
          <a:p>
            <a:pPr lvl="1" eaLnBrk="1" hangingPunct="1"/>
            <a:r>
              <a:rPr lang="en-US" altLang="en-US" sz="3600" dirty="0" smtClean="0">
                <a:ea typeface="Courier"/>
                <a:cs typeface="Courier"/>
              </a:rPr>
              <a:t>I </a:t>
            </a:r>
            <a:r>
              <a:rPr lang="en-US" altLang="en-US" sz="3600" dirty="0" err="1">
                <a:ea typeface="Courier"/>
                <a:cs typeface="Courier"/>
              </a:rPr>
              <a:t>wanT</a:t>
            </a:r>
            <a:r>
              <a:rPr lang="en-US" altLang="en-US" sz="3600" dirty="0">
                <a:ea typeface="Courier"/>
                <a:cs typeface="Courier"/>
              </a:rPr>
              <a:t> To </a:t>
            </a:r>
            <a:r>
              <a:rPr lang="en-US" altLang="en-US" sz="3600" dirty="0" smtClean="0">
                <a:ea typeface="Courier"/>
                <a:cs typeface="Courier"/>
              </a:rPr>
              <a:t>believe</a:t>
            </a:r>
          </a:p>
          <a:p>
            <a:pPr lvl="1" eaLnBrk="1" hangingPunct="1"/>
            <a:r>
              <a:rPr lang="en-US" altLang="en-US" sz="3600" dirty="0" smtClean="0">
                <a:ea typeface="Courier"/>
                <a:cs typeface="Courier"/>
              </a:rPr>
              <a:t>=&gt; </a:t>
            </a:r>
            <a:r>
              <a:rPr lang="en-US" altLang="en-US" sz="3600" dirty="0">
                <a:ea typeface="Courier"/>
                <a:cs typeface="Courier"/>
              </a:rPr>
              <a:t>nil</a:t>
            </a:r>
          </a:p>
        </p:txBody>
      </p:sp>
    </p:spTree>
    <p:extLst>
      <p:ext uri="{BB962C8B-B14F-4D97-AF65-F5344CB8AC3E}">
        <p14:creationId xmlns:p14="http://schemas.microsoft.com/office/powerpoint/2010/main" val="4034539087"/>
      </p:ext>
    </p:extLst>
  </p:cSld>
  <p:clrMapOvr>
    <a:masterClrMapping/>
  </p:clrMapOvr>
  <p:transition xmlns:p14="http://schemas.microsoft.com/office/powerpoint/2010/main"/>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(main):071:0&gt; </a:t>
            </a:r>
            <a:r>
              <a:rPr lang="en-US" altLang="en-US" sz="3600" b="1" dirty="0">
                <a:ea typeface="Courier"/>
                <a:cs typeface="Courier"/>
              </a:rPr>
              <a:t>x = "</a:t>
            </a:r>
            <a:r>
              <a:rPr lang="en-US" altLang="en-US" sz="3600" b="1" dirty="0" smtClean="0">
                <a:ea typeface="Courier"/>
                <a:cs typeface="Courier"/>
              </a:rPr>
              <a:t>happy“</a:t>
            </a:r>
          </a:p>
          <a:p>
            <a:pPr lvl="1" eaLnBrk="1" hangingPunct="1"/>
            <a:r>
              <a:rPr lang="en-US" altLang="en-US" sz="3600" dirty="0" smtClean="0">
                <a:ea typeface="Courier"/>
                <a:cs typeface="Courier"/>
              </a:rPr>
              <a:t>=&gt; </a:t>
            </a:r>
            <a:r>
              <a:rPr lang="en-US" altLang="en-US" sz="3600" dirty="0">
                <a:ea typeface="Courier"/>
                <a:cs typeface="Courier"/>
              </a:rPr>
              <a:t>"happy"</a:t>
            </a:r>
          </a:p>
          <a:p>
            <a:pPr lvl="1" eaLnBrk="1" hangingPunct="1"/>
            <a:r>
              <a:rPr lang="en-US" altLang="en-US" sz="3600" dirty="0" err="1">
                <a:ea typeface="Courier"/>
                <a:cs typeface="Courier"/>
              </a:rPr>
              <a:t>irb</a:t>
            </a:r>
            <a:r>
              <a:rPr lang="en-US" altLang="en-US" sz="3600" dirty="0">
                <a:ea typeface="Courier"/>
                <a:cs typeface="Courier"/>
              </a:rPr>
              <a:t>(main):072:0&gt; </a:t>
            </a:r>
            <a:r>
              <a:rPr lang="en-US" altLang="en-US" sz="3600" b="1" dirty="0">
                <a:ea typeface="Courier"/>
                <a:cs typeface="Courier"/>
              </a:rPr>
              <a:t>if x ==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):073:1&gt;   </a:t>
            </a:r>
            <a:r>
              <a:rPr lang="en-US" altLang="en-US" sz="3600" b="1" dirty="0">
                <a:ea typeface="Courier"/>
                <a:cs typeface="Courier"/>
              </a:rPr>
              <a:t>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):074:1&gt; </a:t>
            </a:r>
            <a:r>
              <a:rPr lang="en-US" altLang="en-US" sz="3600" b="1" dirty="0" err="1">
                <a:ea typeface="Courier"/>
                <a:cs typeface="Courier"/>
              </a:rPr>
              <a:t>elsif</a:t>
            </a:r>
            <a:r>
              <a:rPr lang="en-US" altLang="en-US" sz="3600" b="1" dirty="0">
                <a:ea typeface="Courier"/>
                <a:cs typeface="Courier"/>
              </a:rPr>
              <a:t> x == "</a:t>
            </a:r>
            <a:r>
              <a:rPr lang="en-US" altLang="en-US" sz="3600" b="1" dirty="0" smtClean="0">
                <a:ea typeface="Courier"/>
                <a:cs typeface="Courier"/>
              </a:rPr>
              <a:t>sad“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):075:1&gt;   </a:t>
            </a:r>
            <a:r>
              <a:rPr lang="en-US" altLang="en-US" sz="3600" b="1" dirty="0">
                <a:ea typeface="Courier"/>
                <a:cs typeface="Courier"/>
              </a:rPr>
              <a:t>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):076:1&gt;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):077:1*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):078:1&gt;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77218"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4012025840"/>
      </p:ext>
    </p:extLst>
  </p:cSld>
  <p:clrMapOvr>
    <a:masterClrMapping/>
  </p:clrMapOvr>
  <p:transition xmlns:p14="http://schemas.microsoft.com/office/powerpoint/2010/main"/>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(main):079:0&gt; </a:t>
            </a:r>
            <a:r>
              <a:rPr lang="en-US" altLang="en-US" sz="3600" b="1" dirty="0">
                <a:ea typeface="Courier"/>
                <a:cs typeface="Courier"/>
              </a:rPr>
              <a:t>case </a:t>
            </a:r>
            <a:r>
              <a:rPr lang="en-US" altLang="en-US" sz="3600" b="1" dirty="0" smtClean="0">
                <a:ea typeface="Courier"/>
                <a:cs typeface="Courier"/>
              </a:rPr>
              <a:t>x</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):080:1&gt; </a:t>
            </a:r>
            <a:r>
              <a:rPr lang="en-US" altLang="en-US" sz="3600" b="1" dirty="0">
                <a:ea typeface="Courier"/>
                <a:cs typeface="Courier"/>
              </a:rPr>
              <a:t>when "</a:t>
            </a:r>
            <a:r>
              <a:rPr lang="en-US" altLang="en-US" sz="3600" b="1" dirty="0" smtClean="0">
                <a:ea typeface="Courier"/>
                <a:cs typeface="Courier"/>
              </a:rPr>
              <a:t>happy“</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):081:1&gt;  </a:t>
            </a:r>
            <a:r>
              <a:rPr lang="en-US" altLang="en-US" sz="3600" b="1" dirty="0">
                <a:ea typeface="Courier"/>
                <a:cs typeface="Courier"/>
              </a:rPr>
              <a:t> puts "Sure Am</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):082:1&gt;  </a:t>
            </a:r>
            <a:r>
              <a:rPr lang="en-US" altLang="en-US" sz="3600" b="1" dirty="0">
                <a:ea typeface="Courier"/>
                <a:cs typeface="Courier"/>
              </a:rPr>
              <a:t> </a:t>
            </a:r>
            <a:r>
              <a:rPr lang="en-US" altLang="en-US" sz="3600" b="1" dirty="0" smtClean="0">
                <a:ea typeface="Courier"/>
                <a:cs typeface="Courier"/>
              </a:rPr>
              <a:t>1</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):083:1&gt; </a:t>
            </a:r>
            <a:r>
              <a:rPr lang="en-US" altLang="en-US" sz="3600" b="1" dirty="0">
                <a:ea typeface="Courier"/>
                <a:cs typeface="Courier"/>
              </a:rPr>
              <a:t>when “sad</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):085:1&gt;  </a:t>
            </a:r>
            <a:r>
              <a:rPr lang="en-US" altLang="en-US" sz="3600" b="1" dirty="0">
                <a:ea typeface="Courier"/>
                <a:cs typeface="Courier"/>
              </a:rPr>
              <a:t> puts "Boo</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):086:1&gt;  </a:t>
            </a:r>
            <a:r>
              <a:rPr lang="en-US" altLang="en-US" sz="3600" b="1" dirty="0">
                <a:ea typeface="Courier"/>
                <a:cs typeface="Courier"/>
              </a:rPr>
              <a:t> </a:t>
            </a:r>
            <a:r>
              <a:rPr lang="en-US" altLang="en-US" sz="3600" b="1" dirty="0" smtClean="0">
                <a:ea typeface="Courier"/>
                <a:cs typeface="Courier"/>
              </a:rPr>
              <a:t>2</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):087:1&gt; </a:t>
            </a:r>
            <a:r>
              <a:rPr lang="en-US" altLang="en-US" sz="3600" b="1" dirty="0" smtClean="0">
                <a:ea typeface="Courier"/>
                <a:cs typeface="Courier"/>
              </a:rPr>
              <a:t>else</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):088:1&gt;   </a:t>
            </a:r>
            <a:r>
              <a:rPr lang="en-US" altLang="en-US" sz="3600" b="1" dirty="0">
                <a:ea typeface="Courier"/>
                <a:cs typeface="Courier"/>
              </a:rPr>
              <a:t>puts "Therapy</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):089:1&gt;   </a:t>
            </a:r>
            <a:r>
              <a:rPr lang="en-US" altLang="en-US" sz="3600" b="1" dirty="0" smtClean="0">
                <a:ea typeface="Courier"/>
                <a:cs typeface="Courier"/>
              </a:rPr>
              <a:t>3</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):090:1&gt; </a:t>
            </a:r>
            <a:r>
              <a:rPr lang="en-US" altLang="en-US" sz="3600" b="1" dirty="0" smtClean="0">
                <a:ea typeface="Courier"/>
                <a:cs typeface="Courier"/>
              </a:rPr>
              <a:t>end</a:t>
            </a:r>
          </a:p>
          <a:p>
            <a:pPr lvl="1" eaLnBrk="1" hangingPunct="1"/>
            <a:r>
              <a:rPr lang="en-US" altLang="en-US" sz="3600" dirty="0" smtClean="0">
                <a:ea typeface="Courier"/>
                <a:cs typeface="Courier"/>
              </a:rPr>
              <a:t>Sure </a:t>
            </a:r>
            <a:r>
              <a:rPr lang="en-US" altLang="en-US" sz="3600" dirty="0">
                <a:ea typeface="Courier"/>
                <a:cs typeface="Courier"/>
              </a:rPr>
              <a:t>Am</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1</a:t>
            </a:r>
          </a:p>
        </p:txBody>
      </p:sp>
      <p:sp>
        <p:nvSpPr>
          <p:cNvPr id="779266" name="Rectangle 2"/>
          <p:cNvSpPr>
            <a:spLocks noGrp="1" noChangeArrowheads="1"/>
          </p:cNvSpPr>
          <p:nvPr>
            <p:ph type="title"/>
          </p:nvPr>
        </p:nvSpPr>
        <p:spPr/>
        <p:txBody>
          <a:bodyPr/>
          <a:lstStyle/>
          <a:p>
            <a:pPr eaLnBrk="1" hangingPunct="1">
              <a:defRPr/>
            </a:pPr>
            <a:r>
              <a:rPr lang="en-US">
                <a:sym typeface="Arial Bold" charset="0"/>
              </a:rPr>
              <a:t>Exercise: Conditionals</a:t>
            </a:r>
          </a:p>
        </p:txBody>
      </p:sp>
    </p:spTree>
    <p:extLst>
      <p:ext uri="{BB962C8B-B14F-4D97-AF65-F5344CB8AC3E}">
        <p14:creationId xmlns:p14="http://schemas.microsoft.com/office/powerpoint/2010/main" val="3657441365"/>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
          <p:cNvSpPr>
            <a:spLocks noGrp="1" noChangeArrowheads="1"/>
          </p:cNvSpPr>
          <p:nvPr>
            <p:ph type="title"/>
          </p:nvPr>
        </p:nvSpPr>
        <p:spPr>
          <a:ln/>
        </p:spPr>
        <p:txBody>
          <a:bodyPr/>
          <a:lstStyle/>
          <a:p>
            <a:r>
              <a:rPr lang="en-US"/>
              <a:t>Nodes</a:t>
            </a:r>
          </a:p>
        </p:txBody>
      </p:sp>
      <p:sp>
        <p:nvSpPr>
          <p:cNvPr id="172034" name="AutoShape 2"/>
          <p:cNvSpPr>
            <a:spLocks/>
          </p:cNvSpPr>
          <p:nvPr/>
        </p:nvSpPr>
        <p:spPr bwMode="auto">
          <a:xfrm>
            <a:off x="7620744"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5" name="AutoShape 3"/>
          <p:cNvSpPr>
            <a:spLocks/>
          </p:cNvSpPr>
          <p:nvPr/>
        </p:nvSpPr>
        <p:spPr bwMode="auto">
          <a:xfrm>
            <a:off x="7620744"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6" name="AutoShape 4"/>
          <p:cNvSpPr>
            <a:spLocks/>
          </p:cNvSpPr>
          <p:nvPr/>
        </p:nvSpPr>
        <p:spPr bwMode="auto">
          <a:xfrm>
            <a:off x="657448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7" name="AutoShape 5"/>
          <p:cNvSpPr>
            <a:spLocks/>
          </p:cNvSpPr>
          <p:nvPr/>
        </p:nvSpPr>
        <p:spPr bwMode="auto">
          <a:xfrm>
            <a:off x="8736866"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8" name="AutoShape 6"/>
          <p:cNvSpPr>
            <a:spLocks/>
          </p:cNvSpPr>
          <p:nvPr/>
        </p:nvSpPr>
        <p:spPr bwMode="auto">
          <a:xfrm>
            <a:off x="4507354" y="5889626"/>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39" name="AutoShape 7"/>
          <p:cNvSpPr>
            <a:spLocks/>
          </p:cNvSpPr>
          <p:nvPr/>
        </p:nvSpPr>
        <p:spPr bwMode="auto">
          <a:xfrm>
            <a:off x="5555206" y="58896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0" name="AutoShape 8"/>
          <p:cNvSpPr>
            <a:spLocks/>
          </p:cNvSpPr>
          <p:nvPr/>
        </p:nvSpPr>
        <p:spPr bwMode="auto">
          <a:xfrm>
            <a:off x="8736866" y="31115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1" name="AutoShape 9"/>
          <p:cNvSpPr>
            <a:spLocks/>
          </p:cNvSpPr>
          <p:nvPr/>
        </p:nvSpPr>
        <p:spPr bwMode="auto">
          <a:xfrm>
            <a:off x="9851400"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2" name="AutoShape 10"/>
          <p:cNvSpPr>
            <a:spLocks/>
          </p:cNvSpPr>
          <p:nvPr/>
        </p:nvSpPr>
        <p:spPr bwMode="auto">
          <a:xfrm>
            <a:off x="10899253" y="49260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3" name="AutoShape 11"/>
          <p:cNvSpPr>
            <a:spLocks/>
          </p:cNvSpPr>
          <p:nvPr/>
        </p:nvSpPr>
        <p:spPr bwMode="auto">
          <a:xfrm>
            <a:off x="8747980" y="67468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4" name="AutoShape 12"/>
          <p:cNvSpPr>
            <a:spLocks/>
          </p:cNvSpPr>
          <p:nvPr/>
        </p:nvSpPr>
        <p:spPr bwMode="auto">
          <a:xfrm>
            <a:off x="9883153" y="6772275"/>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5" name="AutoShape 13"/>
          <p:cNvSpPr>
            <a:spLocks/>
          </p:cNvSpPr>
          <p:nvPr/>
        </p:nvSpPr>
        <p:spPr bwMode="auto">
          <a:xfrm>
            <a:off x="7630270"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6" name="AutoShape 14"/>
          <p:cNvSpPr>
            <a:spLocks/>
          </p:cNvSpPr>
          <p:nvPr/>
        </p:nvSpPr>
        <p:spPr bwMode="auto">
          <a:xfrm>
            <a:off x="8747980"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7" name="AutoShape 15"/>
          <p:cNvSpPr>
            <a:spLocks/>
          </p:cNvSpPr>
          <p:nvPr/>
        </p:nvSpPr>
        <p:spPr bwMode="auto">
          <a:xfrm>
            <a:off x="9865689" y="4022726"/>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8" name="AutoShape 16"/>
          <p:cNvSpPr>
            <a:spLocks/>
          </p:cNvSpPr>
          <p:nvPr/>
        </p:nvSpPr>
        <p:spPr bwMode="auto">
          <a:xfrm>
            <a:off x="5528215" y="49657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49" name="AutoShape 17"/>
          <p:cNvSpPr>
            <a:spLocks/>
          </p:cNvSpPr>
          <p:nvPr/>
        </p:nvSpPr>
        <p:spPr bwMode="auto">
          <a:xfrm>
            <a:off x="6512561" y="4022726"/>
            <a:ext cx="852571"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0" name="AutoShape 18"/>
          <p:cNvSpPr>
            <a:spLocks/>
          </p:cNvSpPr>
          <p:nvPr/>
        </p:nvSpPr>
        <p:spPr bwMode="auto">
          <a:xfrm>
            <a:off x="8749568" y="5849939"/>
            <a:ext cx="850983"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1" name="AutoShape 19"/>
          <p:cNvSpPr>
            <a:spLocks/>
          </p:cNvSpPr>
          <p:nvPr/>
        </p:nvSpPr>
        <p:spPr bwMode="auto">
          <a:xfrm>
            <a:off x="9872039" y="5875339"/>
            <a:ext cx="852571" cy="693737"/>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2" name="AutoShape 20"/>
          <p:cNvSpPr>
            <a:spLocks/>
          </p:cNvSpPr>
          <p:nvPr/>
        </p:nvSpPr>
        <p:spPr bwMode="auto">
          <a:xfrm>
            <a:off x="7623920" y="7734301"/>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3" name="AutoShape 21"/>
          <p:cNvSpPr>
            <a:spLocks/>
          </p:cNvSpPr>
          <p:nvPr/>
        </p:nvSpPr>
        <p:spPr bwMode="auto">
          <a:xfrm>
            <a:off x="8733692" y="7734301"/>
            <a:ext cx="85257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4" name="AutoShape 22"/>
          <p:cNvSpPr>
            <a:spLocks/>
          </p:cNvSpPr>
          <p:nvPr/>
        </p:nvSpPr>
        <p:spPr bwMode="auto">
          <a:xfrm>
            <a:off x="7620744"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2055" name="AutoShape 23"/>
          <p:cNvSpPr>
            <a:spLocks/>
          </p:cNvSpPr>
          <p:nvPr/>
        </p:nvSpPr>
        <p:spPr bwMode="auto">
          <a:xfrm>
            <a:off x="6579243" y="67818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96844832"/>
      </p:ext>
    </p:extLst>
  </p:cSld>
  <p:clrMapOvr>
    <a:masterClrMapping/>
  </p:clrMapOvr>
  <p:transition xmlns:p14="http://schemas.microsoft.com/office/powerpoint/2010/main"/>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(main):091:0&gt; </a:t>
            </a:r>
            <a:r>
              <a:rPr lang="en-US" altLang="en-US" sz="3600" b="1" dirty="0" err="1">
                <a:ea typeface="Courier"/>
                <a:cs typeface="Courier"/>
              </a:rPr>
              <a:t>def</a:t>
            </a:r>
            <a:r>
              <a:rPr lang="en-US" altLang="en-US" sz="3600" b="1" dirty="0">
                <a:ea typeface="Courier"/>
                <a:cs typeface="Courier"/>
              </a:rPr>
              <a:t> metal(</a:t>
            </a:r>
            <a:r>
              <a:rPr lang="en-US" altLang="en-US" sz="3600" b="1" dirty="0" err="1">
                <a:ea typeface="Courier"/>
                <a:cs typeface="Courier"/>
              </a:rPr>
              <a:t>str</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):092:1&gt;  </a:t>
            </a:r>
            <a:r>
              <a:rPr lang="en-US" altLang="en-US" sz="3600" b="1" dirty="0">
                <a:ea typeface="Courier"/>
                <a:cs typeface="Courier"/>
              </a:rPr>
              <a:t> puts "!!#{</a:t>
            </a:r>
            <a:r>
              <a:rPr lang="en-US" altLang="en-US" sz="3600" b="1" dirty="0" err="1">
                <a:ea typeface="Courier"/>
                <a:cs typeface="Courier"/>
              </a:rPr>
              <a:t>str</a:t>
            </a:r>
            <a:r>
              <a:rPr lang="en-US" altLang="en-US" sz="3600" b="1" dirty="0">
                <a:ea typeface="Courier"/>
                <a:cs typeface="Courier"/>
              </a:rPr>
              <a:t>}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(main):094:0&gt; </a:t>
            </a:r>
            <a:r>
              <a:rPr lang="en-US" altLang="en-US" sz="3600" b="1" dirty="0">
                <a:ea typeface="Courier"/>
                <a:cs typeface="Courier"/>
              </a:rPr>
              <a:t>metal("</a:t>
            </a:r>
            <a:r>
              <a:rPr lang="en-US" altLang="en-US" sz="3600" b="1" dirty="0" err="1">
                <a:ea typeface="Courier"/>
                <a:cs typeface="Courier"/>
              </a:rPr>
              <a:t>ozzy</a:t>
            </a:r>
            <a:r>
              <a:rPr lang="en-US" altLang="en-US" sz="3600" b="1" dirty="0" smtClean="0">
                <a:ea typeface="Courier"/>
                <a:cs typeface="Courier"/>
              </a:rPr>
              <a:t>")</a:t>
            </a:r>
          </a:p>
          <a:p>
            <a:pPr lvl="1" eaLnBrk="1" hangingPunct="1"/>
            <a:r>
              <a:rPr lang="en-US" altLang="en-US" sz="3600" dirty="0" smtClean="0">
                <a:ea typeface="Courier"/>
                <a:cs typeface="Courier"/>
              </a:rPr>
              <a:t>!!</a:t>
            </a:r>
            <a:r>
              <a:rPr lang="en-US" altLang="en-US" sz="3600" dirty="0" err="1">
                <a:ea typeface="Courier"/>
                <a:cs typeface="Courier"/>
              </a:rPr>
              <a:t>ozzy</a:t>
            </a:r>
            <a:r>
              <a:rPr lang="en-US" altLang="en-US" sz="3600" dirty="0">
                <a:ea typeface="Courier"/>
                <a:cs typeface="Courier"/>
              </a:rPr>
              <a:t>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1314" name="Rectangle 2"/>
          <p:cNvSpPr>
            <a:spLocks noGrp="1" noChangeArrowheads="1"/>
          </p:cNvSpPr>
          <p:nvPr>
            <p:ph type="title"/>
          </p:nvPr>
        </p:nvSpPr>
        <p:spPr/>
        <p:txBody>
          <a:bodyPr/>
          <a:lstStyle/>
          <a:p>
            <a:pPr eaLnBrk="1" hangingPunct="1">
              <a:defRPr/>
            </a:pPr>
            <a:r>
              <a:rPr lang="en-US">
                <a:sym typeface="Arial Bold" charset="0"/>
              </a:rPr>
              <a:t>Exercise: Method Definition</a:t>
            </a:r>
          </a:p>
        </p:txBody>
      </p:sp>
    </p:spTree>
    <p:extLst>
      <p:ext uri="{BB962C8B-B14F-4D97-AF65-F5344CB8AC3E}">
        <p14:creationId xmlns:p14="http://schemas.microsoft.com/office/powerpoint/2010/main" val="1483939238"/>
      </p:ext>
    </p:extLst>
  </p:cSld>
  <p:clrMapOvr>
    <a:masterClrMapping/>
  </p:clrMapOvr>
  <p:transition xmlns:p14="http://schemas.microsoft.com/office/powerpoint/2010/main"/>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(main):095:0&gt; </a:t>
            </a:r>
            <a:r>
              <a:rPr lang="en-US" altLang="en-US" sz="3600" b="1" dirty="0">
                <a:ea typeface="Courier"/>
                <a:cs typeface="Courier"/>
              </a:rPr>
              <a:t>class </a:t>
            </a:r>
            <a:r>
              <a:rPr lang="en-US" altLang="en-US" sz="3600" b="1" dirty="0" smtClean="0">
                <a:ea typeface="Courier"/>
                <a:cs typeface="Courier"/>
              </a:rPr>
              <a:t>Person</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):096:1&gt;  </a:t>
            </a:r>
            <a:r>
              <a:rPr lang="en-US" altLang="en-US" sz="3600" b="1" dirty="0">
                <a:ea typeface="Courier"/>
                <a:cs typeface="Courier"/>
              </a:rPr>
              <a:t> </a:t>
            </a:r>
            <a:r>
              <a:rPr lang="en-US" altLang="en-US" sz="3600" b="1" dirty="0" err="1">
                <a:ea typeface="Courier"/>
                <a:cs typeface="Courier"/>
              </a:rPr>
              <a:t>attr_accessor</a:t>
            </a:r>
            <a:r>
              <a:rPr lang="en-US" altLang="en-US" sz="3600" b="1" dirty="0">
                <a:ea typeface="Courier"/>
                <a:cs typeface="Courier"/>
              </a:rPr>
              <a:t> :name,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):097:1&gt; </a:t>
            </a:r>
            <a:endParaRPr lang="en-US" altLang="en-US" sz="3600"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):098:1&gt;   </a:t>
            </a:r>
            <a:r>
              <a:rPr lang="en-US" altLang="en-US" sz="3600" b="1" dirty="0" err="1">
                <a:ea typeface="Courier"/>
                <a:cs typeface="Courier"/>
              </a:rPr>
              <a:t>def</a:t>
            </a:r>
            <a:r>
              <a:rPr lang="en-US" altLang="en-US" sz="3600" b="1" dirty="0">
                <a:ea typeface="Courier"/>
                <a:cs typeface="Courier"/>
              </a:rPr>
              <a:t> </a:t>
            </a:r>
            <a:r>
              <a:rPr lang="en-US" altLang="en-US" sz="3600" b="1" dirty="0" smtClean="0">
                <a:ea typeface="Courier"/>
                <a:cs typeface="Courier"/>
              </a:rPr>
              <a:t>metal</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):099:2&gt;     </a:t>
            </a:r>
            <a:r>
              <a:rPr lang="en-US" altLang="en-US" sz="3600" b="1" dirty="0">
                <a:ea typeface="Courier"/>
                <a:cs typeface="Courier"/>
              </a:rPr>
              <a:t>if @</a:t>
            </a:r>
            <a:r>
              <a:rPr lang="en-US" altLang="en-US" sz="3600" b="1" dirty="0" err="1" smtClean="0">
                <a:ea typeface="Courier"/>
                <a:cs typeface="Courier"/>
              </a:rPr>
              <a:t>is_metal</a:t>
            </a:r>
            <a:endParaRPr lang="en-US" altLang="en-US" sz="3600" b="1" dirty="0" smtClean="0">
              <a:ea typeface="Courier"/>
              <a:cs typeface="Courier"/>
            </a:endParaRP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):100:3&gt;      </a:t>
            </a:r>
            <a:r>
              <a:rPr lang="en-US" altLang="en-US" sz="3600" b="1" dirty="0">
                <a:ea typeface="Courier"/>
                <a:cs typeface="Courier"/>
              </a:rPr>
              <a:t> puts "!!#{@name} is metal</a:t>
            </a:r>
            <a:r>
              <a:rPr lang="en-US" altLang="en-US" sz="3600" b="1" dirty="0" smtClean="0">
                <a:ea typeface="Courier"/>
                <a:cs typeface="Courier"/>
              </a:rPr>
              <a:t>!!“</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):101:3&gt;    </a:t>
            </a:r>
            <a:r>
              <a:rPr lang="en-US" altLang="en-US" sz="3600" b="1" dirty="0">
                <a:ea typeface="Courier"/>
                <a:cs typeface="Courier"/>
              </a:rPr>
              <a: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):102:2&gt;   </a:t>
            </a:r>
            <a:r>
              <a:rPr lang="en-US" altLang="en-US" sz="3600" b="1" dirty="0" smtClean="0">
                <a:ea typeface="Courier"/>
                <a:cs typeface="Courier"/>
              </a:rPr>
              <a:t>end</a:t>
            </a:r>
          </a:p>
          <a:p>
            <a:pPr lvl="1" eaLnBrk="1" hangingPunct="1"/>
            <a:r>
              <a:rPr lang="en-US" altLang="en-US" sz="3600" dirty="0" err="1" smtClean="0">
                <a:ea typeface="Courier"/>
                <a:cs typeface="Courier"/>
              </a:rPr>
              <a:t>irb</a:t>
            </a:r>
            <a:r>
              <a:rPr lang="en-US" altLang="en-US" sz="3600" dirty="0" smtClean="0">
                <a:ea typeface="Courier"/>
                <a:cs typeface="Courier"/>
              </a:rPr>
              <a:t>(main</a:t>
            </a:r>
            <a:r>
              <a:rPr lang="en-US" altLang="en-US" sz="3600" dirty="0">
                <a:ea typeface="Courier"/>
                <a:cs typeface="Courier"/>
              </a:rPr>
              <a:t>):103:1&gt; </a:t>
            </a:r>
            <a:r>
              <a:rPr lang="en-US" altLang="en-US" sz="3600" b="1" dirty="0" smtClean="0">
                <a:ea typeface="Courier"/>
                <a:cs typeface="Courier"/>
              </a:rPr>
              <a:t>end</a:t>
            </a: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3362"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298072121"/>
      </p:ext>
    </p:extLst>
  </p:cSld>
  <p:clrMapOvr>
    <a:masterClrMapping/>
  </p:clrMapOvr>
  <p:transition xmlns:p14="http://schemas.microsoft.com/office/powerpoint/2010/main"/>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1"/>
          <p:cNvSpPr>
            <a:spLocks/>
          </p:cNvSpPr>
          <p:nvPr/>
        </p:nvSpPr>
        <p:spPr bwMode="auto">
          <a:xfrm>
            <a:off x="825581" y="1701800"/>
            <a:ext cx="14606427" cy="7086600"/>
          </a:xfrm>
          <a:prstGeom prst="rect">
            <a:avLst/>
          </a:prstGeom>
          <a:solidFill>
            <a:srgbClr val="000000"/>
          </a:solidFill>
          <a:ln w="25400">
            <a:solidFill>
              <a:srgbClr val="3C4A59"/>
            </a:solidFill>
            <a:prstDash val="sysDot"/>
            <a:miter lim="800000"/>
            <a:headEnd/>
            <a:tailEnd/>
          </a:ln>
        </p:spPr>
        <p:txBody>
          <a:bodyPr lIns="0" tIns="0" rIns="0" bIns="0" anchor="ctr"/>
          <a:lstStyle>
            <a:lvl1pPr eaLnBrk="0" hangingPunct="0">
              <a:defRPr sz="4800">
                <a:solidFill>
                  <a:srgbClr val="FFFFFF"/>
                </a:solidFill>
                <a:latin typeface="Courier"/>
                <a:ea typeface="ヒラギノ角ゴ ProN W3"/>
                <a:cs typeface="ヒラギノ角ゴ ProN W3"/>
                <a:sym typeface="Courier"/>
              </a:defRPr>
            </a:lvl1pPr>
            <a:lvl2pPr marL="742950" indent="-285750" eaLnBrk="0" hangingPunct="0">
              <a:defRPr sz="4800">
                <a:solidFill>
                  <a:srgbClr val="FFFFFF"/>
                </a:solidFill>
                <a:latin typeface="Courier"/>
                <a:ea typeface="ヒラギノ角ゴ ProN W3"/>
                <a:cs typeface="ヒラギノ角ゴ ProN W3"/>
                <a:sym typeface="Courier"/>
              </a:defRPr>
            </a:lvl2pPr>
            <a:lvl3pPr marL="1143000" indent="-228600" eaLnBrk="0" hangingPunct="0">
              <a:defRPr sz="4800">
                <a:solidFill>
                  <a:srgbClr val="FFFFFF"/>
                </a:solidFill>
                <a:latin typeface="Courier"/>
                <a:ea typeface="ヒラギノ角ゴ ProN W3"/>
                <a:cs typeface="ヒラギノ角ゴ ProN W3"/>
                <a:sym typeface="Courier"/>
              </a:defRPr>
            </a:lvl3pPr>
            <a:lvl4pPr marL="1600200" indent="-228600" eaLnBrk="0" hangingPunct="0">
              <a:defRPr sz="4800">
                <a:solidFill>
                  <a:srgbClr val="FFFFFF"/>
                </a:solidFill>
                <a:latin typeface="Courier"/>
                <a:ea typeface="ヒラギノ角ゴ ProN W3"/>
                <a:cs typeface="ヒラギノ角ゴ ProN W3"/>
                <a:sym typeface="Courier"/>
              </a:defRPr>
            </a:lvl4pPr>
            <a:lvl5pPr marL="2057400" indent="-228600" eaLnBrk="0" hangingPunct="0">
              <a:defRPr sz="4800">
                <a:solidFill>
                  <a:srgbClr val="FFFFFF"/>
                </a:solidFill>
                <a:latin typeface="Courier"/>
                <a:ea typeface="ヒラギノ角ゴ ProN W3"/>
                <a:cs typeface="ヒラギノ角ゴ ProN W3"/>
                <a:sym typeface="Courier"/>
              </a:defRPr>
            </a:lvl5pPr>
            <a:lvl6pPr marL="25146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6pPr>
            <a:lvl7pPr marL="29718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7pPr>
            <a:lvl8pPr marL="34290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8pPr>
            <a:lvl9pPr marL="3886200" indent="-228600" eaLnBrk="0" fontAlgn="base" hangingPunct="0">
              <a:spcBef>
                <a:spcPct val="0"/>
              </a:spcBef>
              <a:spcAft>
                <a:spcPct val="0"/>
              </a:spcAft>
              <a:defRPr sz="4800">
                <a:solidFill>
                  <a:srgbClr val="FFFFFF"/>
                </a:solidFill>
                <a:latin typeface="Courier"/>
                <a:ea typeface="ヒラギノ角ゴ ProN W3"/>
                <a:cs typeface="ヒラギノ角ゴ ProN W3"/>
                <a:sym typeface="Courier"/>
              </a:defRPr>
            </a:lvl9pPr>
          </a:lstStyle>
          <a:p>
            <a:pPr lvl="1" eaLnBrk="1" hangingPunct="1"/>
            <a:r>
              <a:rPr lang="en-US" altLang="en-US" sz="3600" dirty="0" err="1">
                <a:ea typeface="Courier"/>
                <a:cs typeface="Courier"/>
              </a:rPr>
              <a:t>irb</a:t>
            </a:r>
            <a:r>
              <a:rPr lang="en-US" altLang="en-US" sz="3600" dirty="0">
                <a:ea typeface="Courier"/>
                <a:cs typeface="Courier"/>
              </a:rPr>
              <a:t>(main):104:0&gt; </a:t>
            </a:r>
            <a:r>
              <a:rPr lang="en-US" altLang="en-US" sz="3600" b="1" dirty="0">
                <a:ea typeface="Courier"/>
                <a:cs typeface="Courier"/>
              </a:rPr>
              <a:t>p = </a:t>
            </a:r>
            <a:r>
              <a:rPr lang="en-US" altLang="en-US" sz="3600" b="1" dirty="0" err="1" smtClean="0">
                <a:ea typeface="Courier"/>
                <a:cs typeface="Courier"/>
              </a:rPr>
              <a:t>Person.new</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#&lt;Person:0x891ab4c&gt;</a:t>
            </a:r>
          </a:p>
          <a:p>
            <a:pPr lvl="1" eaLnBrk="1" hangingPunct="1"/>
            <a:r>
              <a:rPr lang="en-US" altLang="en-US" sz="3600" dirty="0" err="1">
                <a:ea typeface="Courier"/>
                <a:cs typeface="Courier"/>
              </a:rPr>
              <a:t>irb</a:t>
            </a:r>
            <a:r>
              <a:rPr lang="en-US" altLang="en-US" sz="3600" dirty="0">
                <a:ea typeface="Courier"/>
                <a:cs typeface="Courier"/>
              </a:rPr>
              <a:t>(main):105:0&gt; p</a:t>
            </a:r>
            <a:r>
              <a:rPr lang="en-US" altLang="en-US" sz="3600" b="1" dirty="0">
                <a:ea typeface="Courier"/>
                <a:cs typeface="Courier"/>
              </a:rPr>
              <a:t>.name = "Adam </a:t>
            </a:r>
            <a:r>
              <a:rPr lang="en-US" altLang="en-US" sz="3600" b="1" dirty="0" smtClean="0">
                <a:ea typeface="Courier"/>
                <a:cs typeface="Courier"/>
              </a:rPr>
              <a:t>Jacob“</a:t>
            </a:r>
          </a:p>
          <a:p>
            <a:pPr lvl="1" eaLnBrk="1" hangingPunct="1"/>
            <a:r>
              <a:rPr lang="en-US" altLang="en-US" sz="3600" dirty="0" smtClean="0">
                <a:ea typeface="Courier"/>
                <a:cs typeface="Courier"/>
              </a:rPr>
              <a:t>=&gt; </a:t>
            </a:r>
            <a:r>
              <a:rPr lang="en-US" altLang="en-US" sz="3600" dirty="0">
                <a:ea typeface="Courier"/>
                <a:cs typeface="Courier"/>
              </a:rPr>
              <a:t>"Adam Jacob"</a:t>
            </a:r>
          </a:p>
          <a:p>
            <a:pPr lvl="1" eaLnBrk="1" hangingPunct="1"/>
            <a:r>
              <a:rPr lang="en-US" altLang="en-US" sz="3600" dirty="0" err="1">
                <a:ea typeface="Courier"/>
                <a:cs typeface="Courier"/>
              </a:rPr>
              <a:t>irb</a:t>
            </a:r>
            <a:r>
              <a:rPr lang="en-US" altLang="en-US" sz="3600" dirty="0">
                <a:ea typeface="Courier"/>
                <a:cs typeface="Courier"/>
              </a:rPr>
              <a:t>(main):106:0&gt;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true</a:t>
            </a:r>
          </a:p>
          <a:p>
            <a:pPr lvl="1" eaLnBrk="1" hangingPunct="1"/>
            <a:r>
              <a:rPr lang="en-US" altLang="en-US" sz="3600" dirty="0" smtClean="0">
                <a:ea typeface="Courier"/>
                <a:cs typeface="Courier"/>
              </a:rPr>
              <a:t>=&gt; </a:t>
            </a:r>
            <a:r>
              <a:rPr lang="en-US" altLang="en-US" sz="3600" dirty="0">
                <a:ea typeface="Courier"/>
                <a:cs typeface="Courier"/>
              </a:rPr>
              <a:t>true</a:t>
            </a:r>
          </a:p>
          <a:p>
            <a:pPr lvl="1" eaLnBrk="1" hangingPunct="1"/>
            <a:r>
              <a:rPr lang="en-US" altLang="en-US" sz="3600" dirty="0" err="1">
                <a:ea typeface="Courier"/>
                <a:cs typeface="Courier"/>
              </a:rPr>
              <a:t>irb</a:t>
            </a:r>
            <a:r>
              <a:rPr lang="en-US" altLang="en-US" sz="3600" dirty="0">
                <a:ea typeface="Courier"/>
                <a:cs typeface="Courier"/>
              </a:rPr>
              <a:t>(main):107:0&gt;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a:t>
            </a:r>
            <a:r>
              <a:rPr lang="en-US" altLang="en-US" sz="3600" dirty="0">
                <a:ea typeface="Courier"/>
                <a:cs typeface="Courier"/>
              </a:rPr>
              <a:t>Adam Jacob is metal</a:t>
            </a:r>
            <a:r>
              <a:rPr lang="en-US" altLang="en-US" sz="3600" dirty="0" smtClean="0">
                <a:ea typeface="Courier"/>
                <a:cs typeface="Courier"/>
              </a:rPr>
              <a:t>!!</a:t>
            </a:r>
          </a:p>
          <a:p>
            <a:pPr lvl="1" eaLnBrk="1" hangingPunct="1"/>
            <a:r>
              <a:rPr lang="en-US" altLang="en-US" sz="3600" dirty="0" smtClean="0">
                <a:ea typeface="Courier"/>
                <a:cs typeface="Courier"/>
              </a:rPr>
              <a:t>=&gt; </a:t>
            </a:r>
            <a:r>
              <a:rPr lang="en-US" altLang="en-US" sz="3600" dirty="0">
                <a:ea typeface="Courier"/>
                <a:cs typeface="Courier"/>
              </a:rPr>
              <a:t>nil</a:t>
            </a:r>
          </a:p>
          <a:p>
            <a:pPr lvl="1" eaLnBrk="1" hangingPunct="1"/>
            <a:r>
              <a:rPr lang="en-US" altLang="en-US" sz="3600" dirty="0" err="1">
                <a:ea typeface="Courier"/>
                <a:cs typeface="Courier"/>
              </a:rPr>
              <a:t>irb</a:t>
            </a:r>
            <a:r>
              <a:rPr lang="en-US" altLang="en-US" sz="3600" dirty="0">
                <a:ea typeface="Courier"/>
                <a:cs typeface="Courier"/>
              </a:rPr>
              <a:t>(main):108:0&gt; </a:t>
            </a:r>
            <a:r>
              <a:rPr lang="en-US" altLang="en-US" sz="3600" b="1" dirty="0" err="1">
                <a:ea typeface="Courier"/>
                <a:cs typeface="Courier"/>
              </a:rPr>
              <a:t>p.is_metal</a:t>
            </a:r>
            <a:r>
              <a:rPr lang="en-US" altLang="en-US" sz="3600" b="1" dirty="0">
                <a:ea typeface="Courier"/>
                <a:cs typeface="Courier"/>
              </a:rPr>
              <a:t> = </a:t>
            </a:r>
            <a:r>
              <a:rPr lang="en-US" altLang="en-US" sz="3600" b="1" dirty="0" smtClean="0">
                <a:ea typeface="Courier"/>
                <a:cs typeface="Courier"/>
              </a:rPr>
              <a:t>false</a:t>
            </a:r>
          </a:p>
          <a:p>
            <a:pPr lvl="1" eaLnBrk="1" hangingPunct="1"/>
            <a:r>
              <a:rPr lang="en-US" altLang="en-US" sz="3600" dirty="0" smtClean="0">
                <a:ea typeface="Courier"/>
                <a:cs typeface="Courier"/>
              </a:rPr>
              <a:t>=&gt; </a:t>
            </a:r>
            <a:r>
              <a:rPr lang="en-US" altLang="en-US" sz="3600" dirty="0">
                <a:ea typeface="Courier"/>
                <a:cs typeface="Courier"/>
              </a:rPr>
              <a:t>false</a:t>
            </a:r>
          </a:p>
          <a:p>
            <a:pPr lvl="1" eaLnBrk="1" hangingPunct="1"/>
            <a:r>
              <a:rPr lang="en-US" altLang="en-US" sz="3600" dirty="0" err="1">
                <a:ea typeface="Courier"/>
                <a:cs typeface="Courier"/>
              </a:rPr>
              <a:t>irb</a:t>
            </a:r>
            <a:r>
              <a:rPr lang="en-US" altLang="en-US" sz="3600" dirty="0">
                <a:ea typeface="Courier"/>
                <a:cs typeface="Courier"/>
              </a:rPr>
              <a:t>(main):109:0&gt; </a:t>
            </a:r>
            <a:r>
              <a:rPr lang="en-US" altLang="en-US" sz="3600" b="1" dirty="0" err="1" smtClean="0">
                <a:ea typeface="Courier"/>
                <a:cs typeface="Courier"/>
              </a:rPr>
              <a:t>p.metal</a:t>
            </a:r>
            <a:endParaRPr lang="en-US" altLang="en-US" sz="3600" b="1" dirty="0" smtClean="0">
              <a:ea typeface="Courier"/>
              <a:cs typeface="Courier"/>
            </a:endParaRPr>
          </a:p>
          <a:p>
            <a:pPr lvl="1" eaLnBrk="1" hangingPunct="1"/>
            <a:r>
              <a:rPr lang="en-US" altLang="en-US" sz="3600" dirty="0" smtClean="0">
                <a:ea typeface="Courier"/>
                <a:cs typeface="Courier"/>
              </a:rPr>
              <a:t>=&gt; </a:t>
            </a:r>
            <a:r>
              <a:rPr lang="en-US" altLang="en-US" sz="3600" dirty="0">
                <a:ea typeface="Courier"/>
                <a:cs typeface="Courier"/>
              </a:rPr>
              <a:t>nil</a:t>
            </a:r>
          </a:p>
        </p:txBody>
      </p:sp>
      <p:sp>
        <p:nvSpPr>
          <p:cNvPr id="785410" name="Rectangle 2"/>
          <p:cNvSpPr>
            <a:spLocks noGrp="1" noChangeArrowheads="1"/>
          </p:cNvSpPr>
          <p:nvPr>
            <p:ph type="title"/>
          </p:nvPr>
        </p:nvSpPr>
        <p:spPr/>
        <p:txBody>
          <a:bodyPr/>
          <a:lstStyle/>
          <a:p>
            <a:pPr eaLnBrk="1" hangingPunct="1">
              <a:defRPr/>
            </a:pPr>
            <a:r>
              <a:rPr lang="en-US">
                <a:sym typeface="Arial Bold" charset="0"/>
              </a:rPr>
              <a:t>Exercise: Classes</a:t>
            </a:r>
          </a:p>
        </p:txBody>
      </p:sp>
    </p:spTree>
    <p:extLst>
      <p:ext uri="{BB962C8B-B14F-4D97-AF65-F5344CB8AC3E}">
        <p14:creationId xmlns:p14="http://schemas.microsoft.com/office/powerpoint/2010/main" val="3544674449"/>
      </p:ext>
    </p:extLst>
  </p:cSld>
  <p:clrMapOvr>
    <a:masterClrMapping/>
  </p:clrMapOvr>
  <p:transition xmlns:p14="http://schemas.microsoft.com/office/powerpoint/2010/main"/>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1"/>
          <p:cNvSpPr>
            <a:spLocks noGrp="1" noChangeArrowheads="1"/>
          </p:cNvSpPr>
          <p:nvPr>
            <p:ph type="title"/>
          </p:nvPr>
        </p:nvSpPr>
        <p:spPr/>
        <p:txBody>
          <a:bodyPr/>
          <a:lstStyle/>
          <a:p>
            <a:pPr eaLnBrk="1" hangingPunct="1">
              <a:defRPr/>
            </a:pPr>
            <a:r>
              <a:rPr lang="en-US">
                <a:sym typeface="Arial Bold" charset="0"/>
              </a:rPr>
              <a:t>Questions</a:t>
            </a:r>
          </a:p>
        </p:txBody>
      </p:sp>
      <p:sp>
        <p:nvSpPr>
          <p:cNvPr id="503811" name="Rectangle 2"/>
          <p:cNvSpPr>
            <a:spLocks noGrp="1" noChangeArrowheads="1"/>
          </p:cNvSpPr>
          <p:nvPr>
            <p:ph type="body" idx="1"/>
          </p:nvPr>
        </p:nvSpPr>
        <p:spPr>
          <a:xfrm>
            <a:off x="800178" y="1676400"/>
            <a:ext cx="13653216" cy="6985000"/>
          </a:xfrm>
        </p:spPr>
        <p:txBody>
          <a:bodyPr/>
          <a:lstStyle/>
          <a:p>
            <a:pPr eaLnBrk="1" hangingPunct="1"/>
            <a:r>
              <a:rPr lang="en-US" altLang="en-US" sz="4200" dirty="0" smtClean="0"/>
              <a:t>What is </a:t>
            </a:r>
            <a:r>
              <a:rPr lang="en-US" altLang="en-US" sz="4200" dirty="0" err="1" smtClean="0"/>
              <a:t>irb</a:t>
            </a:r>
            <a:r>
              <a:rPr lang="en-US" altLang="en-US" sz="4200" dirty="0" smtClean="0"/>
              <a:t>?</a:t>
            </a:r>
          </a:p>
          <a:p>
            <a:pPr eaLnBrk="1" hangingPunct="1">
              <a:spcBef>
                <a:spcPts val="1063"/>
              </a:spcBef>
            </a:pPr>
            <a:r>
              <a:rPr lang="en-US" altLang="en-US" sz="4200" dirty="0" smtClean="0"/>
              <a:t>What is true in ruby? What is false?</a:t>
            </a:r>
          </a:p>
          <a:p>
            <a:pPr eaLnBrk="1" hangingPunct="1">
              <a:spcBef>
                <a:spcPts val="1063"/>
              </a:spcBef>
            </a:pPr>
            <a:r>
              <a:rPr lang="en-US" altLang="en-US" sz="4200" dirty="0" smtClean="0"/>
              <a:t>How do you press for the truth?</a:t>
            </a:r>
          </a:p>
          <a:p>
            <a:pPr eaLnBrk="1" hangingPunct="1">
              <a:spcBef>
                <a:spcPts val="1063"/>
              </a:spcBef>
            </a:pPr>
            <a:r>
              <a:rPr lang="en-US" altLang="en-US" sz="4200" dirty="0" smtClean="0"/>
              <a:t>What does &gt;= do?</a:t>
            </a:r>
          </a:p>
          <a:p>
            <a:pPr eaLnBrk="1" hangingPunct="1">
              <a:spcBef>
                <a:spcPts val="1063"/>
              </a:spcBef>
            </a:pPr>
            <a:r>
              <a:rPr lang="en-US" altLang="en-US" sz="4200" dirty="0" smtClean="0"/>
              <a:t>How do you define a method?</a:t>
            </a:r>
          </a:p>
          <a:p>
            <a:pPr eaLnBrk="1" hangingPunct="1">
              <a:spcBef>
                <a:spcPts val="1063"/>
              </a:spcBef>
            </a:pPr>
            <a:r>
              <a:rPr lang="en-US" altLang="en-US" sz="4200" dirty="0" smtClean="0"/>
              <a:t>What is a class?</a:t>
            </a:r>
          </a:p>
          <a:p>
            <a:pPr eaLnBrk="1" hangingPunct="1">
              <a:spcBef>
                <a:spcPts val="1063"/>
              </a:spcBef>
            </a:pPr>
            <a:r>
              <a:rPr lang="en-US" altLang="en-US" sz="4200" dirty="0" smtClean="0"/>
              <a:t>What is an object?</a:t>
            </a:r>
          </a:p>
          <a:p>
            <a:pPr eaLnBrk="1" hangingPunct="1">
              <a:spcBef>
                <a:spcPts val="1063"/>
              </a:spcBef>
            </a:pPr>
            <a:r>
              <a:rPr lang="en-US" altLang="en-US" sz="4200" dirty="0" smtClean="0"/>
              <a:t>The book you want: “Programming Ruby 1.9” </a:t>
            </a:r>
            <a:r>
              <a:rPr lang="en-US" altLang="en-US" sz="4200" u="sng" dirty="0" smtClean="0">
                <a:hlinkClick r:id="rId2"/>
              </a:rPr>
              <a:t>http://pragprog.com/book/ruby3/programming-ruby-1-9</a:t>
            </a:r>
            <a:endParaRPr lang="en-US" altLang="en-US" sz="4200" u="sng" dirty="0" smtClean="0"/>
          </a:p>
        </p:txBody>
      </p:sp>
    </p:spTree>
    <p:extLst>
      <p:ext uri="{BB962C8B-B14F-4D97-AF65-F5344CB8AC3E}">
        <p14:creationId xmlns:p14="http://schemas.microsoft.com/office/powerpoint/2010/main" val="2699807442"/>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p:nvPr>
        </p:nvSpPr>
        <p:spPr>
          <a:ln/>
        </p:spPr>
        <p:txBody>
          <a:bodyPr/>
          <a:lstStyle/>
          <a:p>
            <a:r>
              <a:rPr lang="en-US"/>
              <a:t>Nodes</a:t>
            </a:r>
          </a:p>
        </p:txBody>
      </p:sp>
      <p:sp>
        <p:nvSpPr>
          <p:cNvPr id="174082" name="Rectangle 2"/>
          <p:cNvSpPr>
            <a:spLocks noGrp="1" noChangeArrowheads="1"/>
          </p:cNvSpPr>
          <p:nvPr>
            <p:ph type="body" idx="1"/>
          </p:nvPr>
        </p:nvSpPr>
        <p:spPr>
          <a:ln/>
        </p:spPr>
        <p:txBody>
          <a:bodyPr/>
          <a:lstStyle/>
          <a:p>
            <a:r>
              <a:rPr lang="en-US"/>
              <a:t>Nodes represent the servers in your infrastructure</a:t>
            </a:r>
          </a:p>
          <a:p>
            <a:pPr lvl="1"/>
            <a:r>
              <a:rPr lang="en-US"/>
              <a:t>Could be physical servers or virtual servers</a:t>
            </a:r>
          </a:p>
          <a:p>
            <a:pPr lvl="1"/>
            <a:r>
              <a:rPr lang="en-US"/>
              <a:t>May represent hardware that you own or compute instances in a public or private cloud</a:t>
            </a:r>
          </a:p>
          <a:p>
            <a:r>
              <a:rPr lang="en-US"/>
              <a:t>Could also be network hardware - switches, routers, etc</a:t>
            </a:r>
          </a:p>
        </p:txBody>
      </p:sp>
    </p:spTree>
    <p:extLst>
      <p:ext uri="{BB962C8B-B14F-4D97-AF65-F5344CB8AC3E}">
        <p14:creationId xmlns:p14="http://schemas.microsoft.com/office/powerpoint/2010/main" val="2522280331"/>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ChangeArrowheads="1"/>
          </p:cNvSpPr>
          <p:nvPr>
            <p:ph type="title"/>
          </p:nvPr>
        </p:nvSpPr>
        <p:spPr>
          <a:ln/>
        </p:spPr>
        <p:txBody>
          <a:bodyPr/>
          <a:lstStyle/>
          <a:p>
            <a:r>
              <a:rPr lang="en-US"/>
              <a:t>Node</a:t>
            </a:r>
          </a:p>
        </p:txBody>
      </p:sp>
      <p:sp>
        <p:nvSpPr>
          <p:cNvPr id="176130" name="Rectangle 2"/>
          <p:cNvSpPr>
            <a:spLocks noGrp="1" noChangeArrowheads="1"/>
          </p:cNvSpPr>
          <p:nvPr>
            <p:ph type="body" idx="1"/>
          </p:nvPr>
        </p:nvSpPr>
        <p:spPr>
          <a:ln/>
        </p:spPr>
        <p:txBody>
          <a:bodyPr/>
          <a:lstStyle/>
          <a:p>
            <a:r>
              <a:rPr lang="en-US"/>
              <a:t>Each Node will</a:t>
            </a:r>
          </a:p>
          <a:p>
            <a:pPr lvl="1"/>
            <a:r>
              <a:rPr lang="en-US"/>
              <a:t>Belong to one Organization</a:t>
            </a:r>
          </a:p>
          <a:p>
            <a:pPr lvl="1"/>
            <a:r>
              <a:rPr lang="en-US"/>
              <a:t>Belong to one Environment</a:t>
            </a:r>
          </a:p>
          <a:p>
            <a:pPr lvl="1"/>
            <a:r>
              <a:rPr lang="en-US"/>
              <a:t>Have zero or more Roles</a:t>
            </a:r>
          </a:p>
        </p:txBody>
      </p:sp>
    </p:spTree>
    <p:extLst>
      <p:ext uri="{BB962C8B-B14F-4D97-AF65-F5344CB8AC3E}">
        <p14:creationId xmlns:p14="http://schemas.microsoft.com/office/powerpoint/2010/main" val="3571844324"/>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ln/>
        </p:spPr>
        <p:txBody>
          <a:bodyPr/>
          <a:lstStyle/>
          <a:p>
            <a:r>
              <a:rPr lang="en-US"/>
              <a:t>Nodes Adhere to Policy</a:t>
            </a:r>
          </a:p>
        </p:txBody>
      </p:sp>
      <p:sp>
        <p:nvSpPr>
          <p:cNvPr id="177154" name="Rectangle 2"/>
          <p:cNvSpPr>
            <a:spLocks noGrp="1" noChangeArrowheads="1"/>
          </p:cNvSpPr>
          <p:nvPr>
            <p:ph idx="1"/>
          </p:nvPr>
        </p:nvSpPr>
        <p:spPr>
          <a:ln/>
        </p:spPr>
        <p:txBody>
          <a:bodyPr/>
          <a:lstStyle/>
          <a:p>
            <a:r>
              <a:rPr lang="en-US" dirty="0"/>
              <a:t>The chef-client application runs on each node, which </a:t>
            </a:r>
          </a:p>
          <a:p>
            <a:pPr lvl="1"/>
            <a:r>
              <a:rPr lang="en-US" dirty="0"/>
              <a:t>Gathers the current system configuration of the node</a:t>
            </a:r>
          </a:p>
          <a:p>
            <a:pPr lvl="1"/>
            <a:r>
              <a:rPr lang="en-US" dirty="0"/>
              <a:t>Downloads the desired system configuration policies from the Chef server for that node</a:t>
            </a:r>
          </a:p>
          <a:p>
            <a:pPr lvl="1"/>
            <a:r>
              <a:rPr lang="en-US" dirty="0"/>
              <a:t>Configures the node such that it adheres to those policies</a:t>
            </a:r>
          </a:p>
        </p:txBody>
      </p:sp>
    </p:spTree>
    <p:extLst>
      <p:ext uri="{BB962C8B-B14F-4D97-AF65-F5344CB8AC3E}">
        <p14:creationId xmlns:p14="http://schemas.microsoft.com/office/powerpoint/2010/main" val="2625283019"/>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ChangeArrowheads="1"/>
          </p:cNvSpPr>
          <p:nvPr>
            <p:ph type="title"/>
          </p:nvPr>
        </p:nvSpPr>
        <p:spPr>
          <a:ln/>
        </p:spPr>
        <p:txBody>
          <a:bodyPr/>
          <a:lstStyle/>
          <a:p>
            <a:r>
              <a:rPr lang="en-US"/>
              <a:t>Resources</a:t>
            </a:r>
          </a:p>
        </p:txBody>
      </p:sp>
      <p:sp>
        <p:nvSpPr>
          <p:cNvPr id="178178" name="Rectangle 2"/>
          <p:cNvSpPr>
            <a:spLocks noGrp="1" noChangeArrowheads="1"/>
          </p:cNvSpPr>
          <p:nvPr>
            <p:ph type="body" idx="1"/>
          </p:nvPr>
        </p:nvSpPr>
        <p:spPr>
          <a:ln/>
        </p:spPr>
        <p:txBody>
          <a:bodyPr/>
          <a:lstStyle/>
          <a:p>
            <a:r>
              <a:rPr lang="en-US" dirty="0"/>
              <a:t>A Resource represents a piece of the system and its desired state</a:t>
            </a:r>
          </a:p>
          <a:p>
            <a:pPr lvl="1"/>
            <a:r>
              <a:rPr lang="en-US" dirty="0"/>
              <a:t>A package that should be installed</a:t>
            </a:r>
          </a:p>
          <a:p>
            <a:pPr lvl="1"/>
            <a:r>
              <a:rPr lang="en-US" dirty="0"/>
              <a:t>A service that should be running</a:t>
            </a:r>
          </a:p>
          <a:p>
            <a:pPr lvl="1"/>
            <a:r>
              <a:rPr lang="en-US" dirty="0"/>
              <a:t>A file that should be generated</a:t>
            </a:r>
          </a:p>
          <a:p>
            <a:pPr lvl="1"/>
            <a:r>
              <a:rPr lang="en-US" dirty="0"/>
              <a:t>A </a:t>
            </a:r>
            <a:r>
              <a:rPr lang="en-US" dirty="0" smtClean="0"/>
              <a:t>scheduled job </a:t>
            </a:r>
            <a:r>
              <a:rPr lang="en-US" dirty="0"/>
              <a:t>that should be configured</a:t>
            </a:r>
          </a:p>
          <a:p>
            <a:pPr lvl="1"/>
            <a:r>
              <a:rPr lang="en-US" dirty="0"/>
              <a:t>A user that should be managed</a:t>
            </a:r>
          </a:p>
          <a:p>
            <a:pPr lvl="1"/>
            <a:r>
              <a:rPr lang="en-US" dirty="0"/>
              <a:t>and more</a:t>
            </a:r>
          </a:p>
        </p:txBody>
      </p:sp>
    </p:spTree>
    <p:extLst>
      <p:ext uri="{BB962C8B-B14F-4D97-AF65-F5344CB8AC3E}">
        <p14:creationId xmlns:p14="http://schemas.microsoft.com/office/powerpoint/2010/main" val="258216615"/>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1"/>
          <p:cNvSpPr>
            <a:spLocks noGrp="1" noChangeArrowheads="1"/>
          </p:cNvSpPr>
          <p:nvPr>
            <p:ph type="title"/>
          </p:nvPr>
        </p:nvSpPr>
        <p:spPr>
          <a:ln/>
        </p:spPr>
        <p:txBody>
          <a:bodyPr/>
          <a:lstStyle/>
          <a:p>
            <a:r>
              <a:rPr lang="en-US"/>
              <a:t>Resources in Recipes</a:t>
            </a:r>
          </a:p>
        </p:txBody>
      </p:sp>
      <p:sp>
        <p:nvSpPr>
          <p:cNvPr id="179202" name="Rectangle 2"/>
          <p:cNvSpPr>
            <a:spLocks noGrp="1" noChangeArrowheads="1"/>
          </p:cNvSpPr>
          <p:nvPr>
            <p:ph type="body" idx="1"/>
          </p:nvPr>
        </p:nvSpPr>
        <p:spPr>
          <a:ln/>
        </p:spPr>
        <p:txBody>
          <a:bodyPr/>
          <a:lstStyle/>
          <a:p>
            <a:r>
              <a:rPr lang="en-US"/>
              <a:t>Resources are the fundamental building blocks of Chef configuration</a:t>
            </a:r>
          </a:p>
          <a:p>
            <a:r>
              <a:rPr lang="en-US"/>
              <a:t>Resources are gathered into Recipes</a:t>
            </a:r>
          </a:p>
          <a:p>
            <a:r>
              <a:rPr lang="en-US"/>
              <a:t>Recipes ensure the system is in the desired state</a:t>
            </a:r>
          </a:p>
        </p:txBody>
      </p:sp>
    </p:spTree>
    <p:extLst>
      <p:ext uri="{BB962C8B-B14F-4D97-AF65-F5344CB8AC3E}">
        <p14:creationId xmlns:p14="http://schemas.microsoft.com/office/powerpoint/2010/main" val="357006733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sz="3600" b="1" dirty="0"/>
              <a:t>Name: </a:t>
            </a:r>
            <a:r>
              <a:rPr lang="en-US" sz="3600" dirty="0"/>
              <a:t>Sean </a:t>
            </a:r>
            <a:r>
              <a:rPr lang="en-US" sz="3600" dirty="0" err="1"/>
              <a:t>Carolan</a:t>
            </a:r>
            <a:endParaRPr lang="en-US" sz="3600" dirty="0"/>
          </a:p>
          <a:p>
            <a:r>
              <a:rPr lang="en-US" sz="3600" b="1" dirty="0"/>
              <a:t>Current job role: </a:t>
            </a:r>
            <a:r>
              <a:rPr lang="en-US" sz="3600" dirty="0"/>
              <a:t>Chef Consultant</a:t>
            </a:r>
          </a:p>
          <a:p>
            <a:r>
              <a:rPr lang="en-US" sz="3600" b="1" dirty="0"/>
              <a:t>Previous job roles/background: </a:t>
            </a:r>
            <a:r>
              <a:rPr lang="en-US" sz="3600" dirty="0"/>
              <a:t>In my previous life I was a Unix system administrator for EA (Electronic Arts).  Before that I was also a </a:t>
            </a:r>
            <a:r>
              <a:rPr lang="en-US" sz="3600" dirty="0" err="1"/>
              <a:t>sysadmin</a:t>
            </a:r>
            <a:r>
              <a:rPr lang="en-US" sz="3600" dirty="0"/>
              <a:t> at </a:t>
            </a:r>
            <a:r>
              <a:rPr lang="en-US" sz="3600" dirty="0" err="1"/>
              <a:t>Peoplefluent</a:t>
            </a:r>
            <a:r>
              <a:rPr lang="en-US" sz="3600" dirty="0"/>
              <a:t>, an HR </a:t>
            </a:r>
            <a:r>
              <a:rPr lang="en-US" sz="3600" dirty="0" err="1"/>
              <a:t>SaaS</a:t>
            </a:r>
            <a:r>
              <a:rPr lang="en-US" sz="3600" dirty="0"/>
              <a:t> company.</a:t>
            </a:r>
          </a:p>
          <a:p>
            <a:r>
              <a:rPr lang="en-US" sz="3600" b="1" dirty="0"/>
              <a:t>Experience with Chef/</a:t>
            </a:r>
            <a:r>
              <a:rPr lang="en-US" sz="3600" b="1" dirty="0" err="1"/>
              <a:t>Config</a:t>
            </a:r>
            <a:r>
              <a:rPr lang="en-US" sz="3600" b="1" dirty="0"/>
              <a:t> Management: </a:t>
            </a:r>
            <a:r>
              <a:rPr lang="en-US" sz="3600" dirty="0"/>
              <a:t>I used </a:t>
            </a:r>
            <a:r>
              <a:rPr lang="en-US" sz="3600" dirty="0" err="1"/>
              <a:t>CFengine</a:t>
            </a:r>
            <a:r>
              <a:rPr lang="en-US" sz="3600" dirty="0"/>
              <a:t> for about four years, then moved up to Puppet for about three years, and am now a happy Chef user.  I have worked with several Fortune 500 companies helping them automate their infrastructure with Chef.</a:t>
            </a:r>
          </a:p>
          <a:p>
            <a:r>
              <a:rPr lang="en-US" sz="3600" b="1" dirty="0"/>
              <a:t>Favorite Text Editor: </a:t>
            </a:r>
            <a:r>
              <a:rPr lang="en-US" sz="3600" dirty="0"/>
              <a:t>Vim, pimped out with about two dozen plugins</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1"/>
          <p:cNvSpPr>
            <a:spLocks noGrp="1" noChangeArrowheads="1"/>
          </p:cNvSpPr>
          <p:nvPr>
            <p:ph type="title"/>
          </p:nvPr>
        </p:nvSpPr>
        <p:spPr>
          <a:ln/>
        </p:spPr>
        <p:txBody>
          <a:bodyPr/>
          <a:lstStyle/>
          <a:p>
            <a:r>
              <a:rPr lang="en-US"/>
              <a:t>Recipes</a:t>
            </a:r>
          </a:p>
        </p:txBody>
      </p:sp>
      <p:sp>
        <p:nvSpPr>
          <p:cNvPr id="180226" name="Rectangle 2"/>
          <p:cNvSpPr>
            <a:spLocks noGrp="1" noChangeArrowheads="1"/>
          </p:cNvSpPr>
          <p:nvPr>
            <p:ph type="body" idx="1"/>
          </p:nvPr>
        </p:nvSpPr>
        <p:spPr>
          <a:ln/>
        </p:spPr>
        <p:txBody>
          <a:bodyPr/>
          <a:lstStyle/>
          <a:p>
            <a:r>
              <a:rPr lang="en-US"/>
              <a:t>Configuration files that describe resources and their desired state</a:t>
            </a:r>
          </a:p>
          <a:p>
            <a:r>
              <a:rPr lang="en-US"/>
              <a:t>Recipes can:</a:t>
            </a:r>
          </a:p>
          <a:p>
            <a:pPr lvl="1"/>
            <a:r>
              <a:rPr lang="en-US"/>
              <a:t>Install and configure software components</a:t>
            </a:r>
          </a:p>
          <a:p>
            <a:pPr lvl="1"/>
            <a:r>
              <a:rPr lang="en-US"/>
              <a:t>Manage files</a:t>
            </a:r>
          </a:p>
          <a:p>
            <a:pPr lvl="1"/>
            <a:r>
              <a:rPr lang="en-US"/>
              <a:t>Deploy applications</a:t>
            </a:r>
          </a:p>
          <a:p>
            <a:pPr lvl="1"/>
            <a:r>
              <a:rPr lang="en-US"/>
              <a:t>Execute other recipes</a:t>
            </a:r>
          </a:p>
          <a:p>
            <a:pPr lvl="1"/>
            <a:r>
              <a:rPr lang="en-US"/>
              <a:t>and more</a:t>
            </a:r>
          </a:p>
        </p:txBody>
      </p:sp>
    </p:spTree>
    <p:extLst>
      <p:ext uri="{BB962C8B-B14F-4D97-AF65-F5344CB8AC3E}">
        <p14:creationId xmlns:p14="http://schemas.microsoft.com/office/powerpoint/2010/main" val="843937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1"/>
          <p:cNvSpPr>
            <a:spLocks/>
          </p:cNvSpPr>
          <p:nvPr/>
        </p:nvSpPr>
        <p:spPr bwMode="auto">
          <a:xfrm>
            <a:off x="66367" y="1905000"/>
            <a:ext cx="15453827" cy="2286000"/>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algn="l">
              <a:lnSpc>
                <a:spcPct val="120000"/>
              </a:lnSpc>
            </a:pPr>
            <a:r>
              <a:rPr lang="en-US" sz="2600" dirty="0">
                <a:solidFill>
                  <a:srgbClr val="FFFFFF"/>
                </a:solidFill>
                <a:latin typeface="Courier"/>
                <a:ea typeface="Menlo Bold" charset="0"/>
                <a:cs typeface="Courier"/>
                <a:sym typeface="Menlo Bold" charset="0"/>
              </a:rPr>
              <a:t>  action :install</a:t>
            </a:r>
          </a:p>
          <a:p>
            <a:pPr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81924" name="Rectangle 3"/>
          <p:cNvSpPr>
            <a:spLocks/>
          </p:cNvSpPr>
          <p:nvPr/>
        </p:nvSpPr>
        <p:spPr bwMode="auto">
          <a:xfrm>
            <a:off x="10071735" y="7315200"/>
            <a:ext cx="6185504" cy="141564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"W3SVC" do</a:t>
            </a:r>
          </a:p>
          <a:p>
            <a:pPr algn="l">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81925" name="Rectangle 4"/>
          <p:cNvSpPr>
            <a:spLocks/>
          </p:cNvSpPr>
          <p:nvPr/>
        </p:nvSpPr>
        <p:spPr bwMode="auto">
          <a:xfrm>
            <a:off x="965994" y="4953000"/>
            <a:ext cx="15087599" cy="1582444"/>
          </a:xfrm>
          <a:prstGeom prst="rect">
            <a:avLst/>
          </a:prstGeom>
          <a:solidFill>
            <a:srgbClr val="000000"/>
          </a:solidFill>
          <a:ln>
            <a:noFill/>
          </a:ln>
          <a:extLst/>
        </p:spPr>
        <p:txBody>
          <a:bodyPr lIns="91440" tIns="0" rIns="0" bIns="0" anchor="ctr"/>
          <a:lstStyle/>
          <a:p>
            <a:pPr algn="l">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algn="l">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algn="l">
              <a:lnSpc>
                <a:spcPct val="120000"/>
              </a:lnSpc>
            </a:pPr>
            <a:r>
              <a:rPr lang="en-US" sz="2600" dirty="0" smtClean="0">
                <a:solidFill>
                  <a:srgbClr val="FFFFFF"/>
                </a:solidFill>
                <a:latin typeface="Courier"/>
                <a:ea typeface="Menlo Bold" charset="0"/>
                <a:cs typeface="Courier"/>
                <a:sym typeface="Menlo Bold" charset="0"/>
              </a:rPr>
              <a:t>end</a:t>
            </a:r>
            <a:endParaRPr lang="en-US" sz="2600" dirty="0">
              <a:solidFill>
                <a:schemeClr val="tx1"/>
              </a:solidFill>
              <a:latin typeface="Courier"/>
              <a:ea typeface="ヒラギノ角ゴ ProN W6" charset="0"/>
              <a:cs typeface="Courier"/>
              <a:sym typeface="Menlo Bold"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3028258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Tree>
    <p:extLst>
      <p:ext uri="{BB962C8B-B14F-4D97-AF65-F5344CB8AC3E}">
        <p14:creationId xmlns:p14="http://schemas.microsoft.com/office/powerpoint/2010/main" val="27928231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2057400"/>
            <a:ext cx="15544800" cy="2514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33580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4800600"/>
            <a:ext cx="15544800" cy="1600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
          <p:cNvSpPr>
            <a:spLocks/>
          </p:cNvSpPr>
          <p:nvPr/>
        </p:nvSpPr>
        <p:spPr bwMode="auto">
          <a:xfrm>
            <a:off x="218767" y="1828800"/>
            <a:ext cx="15834827" cy="7010400"/>
          </a:xfrm>
          <a:prstGeom prst="rect">
            <a:avLst/>
          </a:prstGeom>
          <a:solidFill>
            <a:srgbClr val="000000"/>
          </a:solidFill>
          <a:ln>
            <a:noFill/>
          </a:ln>
          <a:extLst/>
        </p:spPr>
        <p:txBody>
          <a:bodyPr lIns="91440" tIns="0" rIns="0" bIns="0" anchor="ctr"/>
          <a:lstStyle/>
          <a:p>
            <a:pPr marL="180975" algn="l">
              <a:lnSpc>
                <a:spcPct val="120000"/>
              </a:lnSpc>
            </a:pPr>
            <a:r>
              <a:rPr lang="en-US" sz="2600" dirty="0" err="1">
                <a:solidFill>
                  <a:srgbClr val="FFFFFF"/>
                </a:solidFill>
                <a:latin typeface="Courier"/>
                <a:ea typeface="Menlo Bold" charset="0"/>
                <a:cs typeface="Courier"/>
                <a:sym typeface="Menlo Bold" charset="0"/>
              </a:rPr>
              <a:t>windows_package</a:t>
            </a:r>
            <a:r>
              <a:rPr lang="en-US" sz="2600" dirty="0">
                <a:solidFill>
                  <a:srgbClr val="FFFFFF"/>
                </a:solidFill>
                <a:latin typeface="Courier"/>
                <a:ea typeface="Menlo Bold" charset="0"/>
                <a:cs typeface="Courier"/>
                <a:sym typeface="Menlo Bold" charset="0"/>
              </a:rPr>
              <a:t> "Microsoft .NET Framework 4.0" do</a:t>
            </a:r>
          </a:p>
          <a:p>
            <a:pPr marL="180975" algn="l">
              <a:lnSpc>
                <a:spcPct val="120000"/>
              </a:lnSpc>
            </a:pPr>
            <a:r>
              <a:rPr lang="en-US" sz="2600" dirty="0">
                <a:solidFill>
                  <a:srgbClr val="FFFFFF"/>
                </a:solidFill>
                <a:latin typeface="Courier"/>
                <a:ea typeface="Menlo Bold" charset="0"/>
                <a:cs typeface="Courier"/>
                <a:sym typeface="Menlo Bold" charset="0"/>
              </a:rPr>
              <a:t>  action :install</a:t>
            </a:r>
          </a:p>
          <a:p>
            <a:pPr marL="180975" algn="l">
              <a:lnSpc>
                <a:spcPct val="120000"/>
              </a:lnSpc>
            </a:pPr>
            <a:r>
              <a:rPr lang="en-US" sz="2600" dirty="0">
                <a:solidFill>
                  <a:srgbClr val="FFFFFF"/>
                </a:solidFill>
                <a:latin typeface="Courier"/>
                <a:ea typeface="Menlo Bold" charset="0"/>
                <a:cs typeface="Courier"/>
                <a:sym typeface="Menlo Bold" charset="0"/>
              </a:rPr>
              <a:t>  source "http</a:t>
            </a:r>
            <a:r>
              <a:rPr lang="en-US" sz="2600" dirty="0" smtClean="0">
                <a:solidFill>
                  <a:srgbClr val="FFFFFF"/>
                </a:solidFill>
                <a:latin typeface="Courier"/>
                <a:ea typeface="Menlo Bold" charset="0"/>
                <a:cs typeface="Courier"/>
                <a:sym typeface="Menlo Bold" charset="0"/>
              </a:rPr>
              <a:t>://download.microsoft.com/download/dotNetFx40_Full_x86_x64.exe</a:t>
            </a:r>
            <a:r>
              <a:rPr lang="en-US" sz="2600" dirty="0">
                <a:solidFill>
                  <a:srgbClr val="FFFFFF"/>
                </a:solidFill>
                <a:latin typeface="Courier"/>
                <a:ea typeface="Menlo Bold" charset="0"/>
                <a:cs typeface="Courier"/>
                <a:sym typeface="Menlo Bold" charset="0"/>
              </a:rPr>
              <a:t>"</a:t>
            </a:r>
          </a:p>
          <a:p>
            <a:pPr marL="180975" algn="l">
              <a:lnSpc>
                <a:spcPct val="120000"/>
              </a:lnSpc>
            </a:pPr>
            <a:r>
              <a:rPr lang="en-US" sz="2600" dirty="0">
                <a:solidFill>
                  <a:srgbClr val="FFFFFF"/>
                </a:solidFill>
                <a:latin typeface="Courier"/>
                <a:ea typeface="Menlo Bold" charset="0"/>
                <a:cs typeface="Courier"/>
                <a:sym typeface="Menlo Bold" charset="0"/>
              </a:rPr>
              <a:t>  options </a:t>
            </a:r>
            <a:r>
              <a:rPr lang="en-US" sz="2600" dirty="0" smtClean="0">
                <a:solidFill>
                  <a:srgbClr val="FFFFFF"/>
                </a:solidFill>
                <a:latin typeface="Courier"/>
                <a:ea typeface="Menlo Bold" charset="0"/>
                <a:cs typeface="Courier"/>
                <a:sym typeface="Menlo Bold" charset="0"/>
              </a:rPr>
              <a:t>"/quiet /</a:t>
            </a:r>
            <a:r>
              <a:rPr lang="en-US" sz="2600" dirty="0" err="1" smtClean="0">
                <a:solidFill>
                  <a:srgbClr val="FFFFFF"/>
                </a:solidFill>
                <a:latin typeface="Courier"/>
                <a:ea typeface="Menlo Bold" charset="0"/>
                <a:cs typeface="Courier"/>
                <a:sym typeface="Menlo Bold" charset="0"/>
              </a:rPr>
              <a:t>norestart</a:t>
            </a:r>
            <a:r>
              <a:rPr lang="en-US" sz="2600" dirty="0" smtClean="0">
                <a:solidFill>
                  <a:srgbClr val="FFFFFF"/>
                </a:solidFill>
                <a:latin typeface="Courier"/>
                <a:ea typeface="Menlo Bold" charset="0"/>
                <a:cs typeface="Courier"/>
                <a:sym typeface="Menlo Bold" charset="0"/>
              </a:rPr>
              <a:t>"</a:t>
            </a:r>
            <a:endParaRPr lang="en-US" sz="2600" dirty="0">
              <a:solidFill>
                <a:srgbClr val="FFFFFF"/>
              </a:solidFill>
              <a:latin typeface="Courier"/>
              <a:ea typeface="Menlo Bold" charset="0"/>
              <a:cs typeface="Courier"/>
              <a:sym typeface="Menlo Bold" charset="0"/>
            </a:endParaRPr>
          </a:p>
          <a:p>
            <a:pPr marL="180975" algn="l">
              <a:lnSpc>
                <a:spcPct val="120000"/>
              </a:lnSpc>
            </a:pPr>
            <a:r>
              <a:rPr lang="en-US" sz="2600" dirty="0" smtClean="0">
                <a:solidFill>
                  <a:srgbClr val="FFFFFF"/>
                </a:solidFill>
                <a:latin typeface="Courier"/>
                <a:ea typeface="Menlo Bold" charset="0"/>
                <a:cs typeface="Courier"/>
                <a:sym typeface="Menlo Bold" charset="0"/>
              </a:rPr>
              <a:t>end</a:t>
            </a:r>
          </a:p>
          <a:p>
            <a:pPr marL="180975" algn="l">
              <a:lnSpc>
                <a:spcPct val="120000"/>
              </a:lnSpc>
            </a:pPr>
            <a:endParaRPr lang="en-US" sz="2600" dirty="0">
              <a:solidFill>
                <a:srgbClr val="FFFFFF"/>
              </a:solidFill>
              <a:latin typeface="Courier"/>
              <a:ea typeface="Menlo Bold" charset="0"/>
              <a:cs typeface="Courier"/>
              <a:sym typeface="Menlo Bold" charset="0"/>
            </a:endParaRPr>
          </a:p>
          <a:p>
            <a:pPr marL="180975">
              <a:lnSpc>
                <a:spcPct val="120000"/>
              </a:lnSpc>
            </a:pPr>
            <a:r>
              <a:rPr lang="en-US" sz="2600" dirty="0" err="1">
                <a:solidFill>
                  <a:srgbClr val="FFFFFF"/>
                </a:solidFill>
                <a:latin typeface="Courier"/>
                <a:ea typeface="Menlo Bold" charset="0"/>
                <a:cs typeface="Courier"/>
                <a:sym typeface="Menlo Bold" charset="0"/>
              </a:rPr>
              <a:t>windows_registry</a:t>
            </a:r>
            <a:r>
              <a:rPr lang="en-US" sz="2600" dirty="0">
                <a:solidFill>
                  <a:srgbClr val="FFFFFF"/>
                </a:solidFill>
                <a:latin typeface="Courier"/>
                <a:ea typeface="Menlo Bold" charset="0"/>
                <a:cs typeface="Courier"/>
                <a:sym typeface="Menlo Bold" charset="0"/>
              </a:rPr>
              <a:t> "HKLM\SYSTEM\</a:t>
            </a:r>
            <a:r>
              <a:rPr lang="en-US" sz="2600" dirty="0" err="1">
                <a:solidFill>
                  <a:srgbClr val="FFFFFF"/>
                </a:solidFill>
                <a:latin typeface="Courier"/>
                <a:ea typeface="Menlo Bold" charset="0"/>
                <a:cs typeface="Courier"/>
                <a:sym typeface="Menlo Bold" charset="0"/>
              </a:rPr>
              <a:t>CurrentControlSet</a:t>
            </a:r>
            <a:r>
              <a:rPr lang="en-US" sz="2600" dirty="0">
                <a:solidFill>
                  <a:srgbClr val="FFFFFF"/>
                </a:solidFill>
                <a:latin typeface="Courier"/>
                <a:ea typeface="Menlo Bold" charset="0"/>
                <a:cs typeface="Courier"/>
                <a:sym typeface="Menlo Bold" charset="0"/>
              </a:rPr>
              <a:t>\Control\Terminal Server" do</a:t>
            </a:r>
          </a:p>
          <a:p>
            <a:pPr marL="180975">
              <a:lnSpc>
                <a:spcPct val="120000"/>
              </a:lnSpc>
            </a:pPr>
            <a:r>
              <a:rPr lang="en-US" sz="2600" dirty="0">
                <a:solidFill>
                  <a:srgbClr val="FFFFFF"/>
                </a:solidFill>
                <a:latin typeface="Courier"/>
                <a:ea typeface="Menlo Bold" charset="0"/>
                <a:cs typeface="Courier"/>
                <a:sym typeface="Menlo Bold" charset="0"/>
              </a:rPr>
              <a:t>  values "</a:t>
            </a:r>
            <a:r>
              <a:rPr lang="en-US" sz="2600" dirty="0" err="1">
                <a:solidFill>
                  <a:srgbClr val="FFFFFF"/>
                </a:solidFill>
                <a:latin typeface="Courier"/>
                <a:ea typeface="Menlo Bold" charset="0"/>
                <a:cs typeface="Courier"/>
                <a:sym typeface="Menlo Bold" charset="0"/>
              </a:rPr>
              <a:t>FdenyTSConnections</a:t>
            </a:r>
            <a:r>
              <a:rPr lang="en-US" sz="2600" dirty="0">
                <a:solidFill>
                  <a:srgbClr val="FFFFFF"/>
                </a:solidFill>
                <a:latin typeface="Courier"/>
                <a:ea typeface="Menlo Bold" charset="0"/>
                <a:cs typeface="Courier"/>
                <a:sym typeface="Menlo Bold" charset="0"/>
              </a:rPr>
              <a:t>" =&gt; 0</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latin typeface="Courier"/>
              <a:ea typeface="ヒラギノ角ゴ ProN W6" charset="0"/>
              <a:cs typeface="Courier"/>
              <a:sym typeface="Menlo Bold" charset="0"/>
            </a:endParaRPr>
          </a:p>
          <a:p>
            <a:pPr marL="180975">
              <a:lnSpc>
                <a:spcPct val="120000"/>
              </a:lnSpc>
            </a:pPr>
            <a:r>
              <a:rPr lang="en-US" sz="2600" dirty="0">
                <a:solidFill>
                  <a:srgbClr val="FFFFFF"/>
                </a:solidFill>
                <a:latin typeface="Courier"/>
                <a:ea typeface="Menlo Bold" charset="0"/>
                <a:cs typeface="Courier"/>
                <a:sym typeface="Menlo Bold" charset="0"/>
              </a:rPr>
              <a:t>service "W3SVC" do</a:t>
            </a:r>
          </a:p>
          <a:p>
            <a:pPr marL="180975">
              <a:lnSpc>
                <a:spcPct val="120000"/>
              </a:lnSpc>
            </a:pP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disable,:stop</a:t>
            </a:r>
            <a:r>
              <a:rPr lang="en-US" sz="2600" dirty="0">
                <a:solidFill>
                  <a:srgbClr val="FFFFFF"/>
                </a:solidFill>
                <a:latin typeface="Courier"/>
                <a:ea typeface="Menlo Bold" charset="0"/>
                <a:cs typeface="Courier"/>
                <a:sym typeface="Menlo Bold" charset="0"/>
              </a:rPr>
              <a:t>]</a:t>
            </a:r>
          </a:p>
          <a:p>
            <a:pPr marL="180975">
              <a:lnSpc>
                <a:spcPct val="120000"/>
              </a:lnSpc>
            </a:pPr>
            <a:r>
              <a:rPr lang="en-US" sz="2600" dirty="0">
                <a:solidFill>
                  <a:srgbClr val="FFFFFF"/>
                </a:solidFill>
                <a:latin typeface="Courier"/>
                <a:ea typeface="Menlo Bold" charset="0"/>
                <a:cs typeface="Courier"/>
                <a:sym typeface="Menlo Bold" charset="0"/>
              </a:rPr>
              <a:t>end</a:t>
            </a:r>
            <a:endParaRPr lang="en-US" sz="2600" dirty="0">
              <a:latin typeface="Courier"/>
              <a:ea typeface="ヒラギノ角ゴ ProN W6" charset="0"/>
              <a:cs typeface="Courier"/>
              <a:sym typeface="Menlo Bold" charset="0"/>
            </a:endParaRPr>
          </a:p>
          <a:p>
            <a:pPr marL="180975" algn="l">
              <a:lnSpc>
                <a:spcPct val="120000"/>
              </a:lnSpc>
            </a:pPr>
            <a:endParaRPr lang="en-US" sz="2600" dirty="0">
              <a:solidFill>
                <a:schemeClr val="tx1"/>
              </a:solidFill>
              <a:latin typeface="Courier"/>
              <a:ea typeface="ヒラギノ角ゴ ProN W6" charset="0"/>
              <a:cs typeface="Courier"/>
              <a:sym typeface="Menlo Bold" charset="0"/>
            </a:endParaRPr>
          </a:p>
        </p:txBody>
      </p:sp>
      <p:sp>
        <p:nvSpPr>
          <p:cNvPr id="107522" name="Rectangle 2"/>
          <p:cNvSpPr>
            <a:spLocks/>
          </p:cNvSpPr>
          <p:nvPr/>
        </p:nvSpPr>
        <p:spPr bwMode="auto">
          <a:xfrm>
            <a:off x="3581822" y="-63500"/>
            <a:ext cx="12485319"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defRPr/>
            </a:pPr>
            <a:endParaRPr lang="en-US" sz="6400" dirty="0">
              <a:solidFill>
                <a:srgbClr val="EBE7D6"/>
              </a:solidFill>
              <a:latin typeface="Rockwell" charset="0"/>
              <a:ea typeface="Rockwell" charset="0"/>
              <a:cs typeface="Rockwell" charset="0"/>
              <a:sym typeface="Rockwell" charset="0"/>
            </a:endParaRPr>
          </a:p>
        </p:txBody>
      </p:sp>
      <p:sp>
        <p:nvSpPr>
          <p:cNvPr id="2" name="Title 1"/>
          <p:cNvSpPr>
            <a:spLocks noGrp="1"/>
          </p:cNvSpPr>
          <p:nvPr>
            <p:ph type="title"/>
          </p:nvPr>
        </p:nvSpPr>
        <p:spPr/>
        <p:txBody>
          <a:bodyPr/>
          <a:lstStyle/>
          <a:p>
            <a:pPr>
              <a:defRPr/>
            </a:pPr>
            <a:r>
              <a:rPr lang="en-US" sz="7200" dirty="0">
                <a:latin typeface="Arial Bold" charset="0"/>
                <a:ea typeface="ヒラギノ角ゴ ProN W3" charset="0"/>
                <a:cs typeface="Arial Bold" charset="0"/>
                <a:sym typeface="Rockwell" charset="0"/>
              </a:rPr>
              <a:t>Example Recipe</a:t>
            </a:r>
          </a:p>
        </p:txBody>
      </p:sp>
      <p:sp>
        <p:nvSpPr>
          <p:cNvPr id="7" name="Rectangle 5"/>
          <p:cNvSpPr>
            <a:spLocks/>
          </p:cNvSpPr>
          <p:nvPr/>
        </p:nvSpPr>
        <p:spPr bwMode="auto">
          <a:xfrm>
            <a:off x="356394" y="6705600"/>
            <a:ext cx="5562600" cy="17526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Tree>
    <p:extLst>
      <p:ext uri="{BB962C8B-B14F-4D97-AF65-F5344CB8AC3E}">
        <p14:creationId xmlns:p14="http://schemas.microsoft.com/office/powerpoint/2010/main" val="1307495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1"/>
          <p:cNvSpPr>
            <a:spLocks/>
          </p:cNvSpPr>
          <p:nvPr/>
        </p:nvSpPr>
        <p:spPr bwMode="auto">
          <a:xfrm>
            <a:off x="241599" y="1524005"/>
            <a:ext cx="5067795" cy="1600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
        <p:nvSpPr>
          <p:cNvPr id="82948" name="Rectangle 3"/>
          <p:cNvSpPr>
            <a:spLocks/>
          </p:cNvSpPr>
          <p:nvPr/>
        </p:nvSpPr>
        <p:spPr bwMode="auto">
          <a:xfrm>
            <a:off x="2285613" y="3276600"/>
            <a:ext cx="10745250" cy="3886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template </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etc</a:t>
            </a:r>
            <a:r>
              <a:rPr lang="en-US" sz="2600" dirty="0" smtClean="0">
                <a:solidFill>
                  <a:srgbClr val="FFFFFF"/>
                </a:solidFill>
                <a:latin typeface="Courier"/>
                <a:ea typeface="Menlo Bold" charset="0"/>
                <a:cs typeface="Courier"/>
                <a:sym typeface="Menlo Bold" charset="0"/>
              </a:rPr>
              <a:t>/</a:t>
            </a:r>
            <a:r>
              <a:rPr lang="en-US" sz="2600" dirty="0" err="1" smtClean="0">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owner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group "root"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mode 0644</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gn="l">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gn="l">
              <a:lnSpc>
                <a:spcPct val="120000"/>
              </a:lnSpc>
            </a:pPr>
            <a:r>
              <a:rPr lang="en-US" sz="2600" dirty="0">
                <a:solidFill>
                  <a:srgbClr val="FFFFFF"/>
                </a:solidFill>
                <a:latin typeface="Courier"/>
                <a:ea typeface="Monaco" charset="0"/>
                <a:cs typeface="Courier"/>
                <a:sym typeface="Menlo Bold" charset="0"/>
              </a:rPr>
              <a:t>end</a:t>
            </a: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
        <p:nvSpPr>
          <p:cNvPr id="82947" name="Rectangle 2"/>
          <p:cNvSpPr>
            <a:spLocks/>
          </p:cNvSpPr>
          <p:nvPr/>
        </p:nvSpPr>
        <p:spPr bwMode="auto">
          <a:xfrm>
            <a:off x="10280099" y="7391400"/>
            <a:ext cx="5969583" cy="1383915"/>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endParaRPr lang="en-US" sz="2600" dirty="0">
              <a:solidFill>
                <a:srgbClr val="FFFFFF"/>
              </a:solidFill>
              <a:latin typeface="Courier"/>
              <a:ea typeface="Menlo Bold" charset="0"/>
              <a:cs typeface="Courier"/>
              <a:sym typeface="Menlo Bold" charset="0"/>
            </a:endParaRPr>
          </a:p>
        </p:txBody>
      </p:sp>
    </p:spTree>
    <p:extLst>
      <p:ext uri="{BB962C8B-B14F-4D97-AF65-F5344CB8AC3E}">
        <p14:creationId xmlns:p14="http://schemas.microsoft.com/office/powerpoint/2010/main" val="2029534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p:cNvSpPr>
          <p:nvPr/>
        </p:nvSpPr>
        <p:spPr bwMode="auto">
          <a:xfrm>
            <a:off x="241599" y="1828800"/>
            <a:ext cx="15202395" cy="6934200"/>
          </a:xfrm>
          <a:prstGeom prst="rect">
            <a:avLst/>
          </a:prstGeom>
          <a:solidFill>
            <a:srgbClr val="000000"/>
          </a:solidFill>
          <a:ln>
            <a:noFill/>
          </a:ln>
          <a:extLst/>
        </p:spPr>
        <p:txBody>
          <a:bodyPr lIns="91440" tIns="0" rIns="0" bIns="0" anchor="ctr"/>
          <a:lstStyle/>
          <a:p>
            <a:pPr algn="l">
              <a:lnSpc>
                <a:spcPct val="120000"/>
              </a:lnSpc>
            </a:pPr>
            <a:r>
              <a:rPr lang="en-US" sz="2600" dirty="0">
                <a:solidFill>
                  <a:srgbClr val="FFFFFF"/>
                </a:solidFill>
                <a:latin typeface="Courier"/>
                <a:ea typeface="Menlo Bold" charset="0"/>
                <a:cs typeface="Courier"/>
                <a:sym typeface="Menlo Bold" charset="0"/>
              </a:rPr>
              <a:t>package "net-</a:t>
            </a:r>
            <a:r>
              <a:rPr lang="en-US" sz="2600" dirty="0" err="1">
                <a:solidFill>
                  <a:srgbClr val="FFFFFF"/>
                </a:solidFill>
                <a:latin typeface="Courier"/>
                <a:ea typeface="Menlo Bold" charset="0"/>
                <a:cs typeface="Courier"/>
                <a:sym typeface="Menlo Bold" charset="0"/>
              </a:rPr>
              <a:t>snmp</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:install</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template "/</a:t>
            </a:r>
            <a:r>
              <a:rPr lang="en-US" sz="2600" dirty="0" err="1">
                <a:solidFill>
                  <a:srgbClr val="FFFFFF"/>
                </a:solidFill>
                <a:latin typeface="Courier"/>
                <a:ea typeface="Menlo Bold" charset="0"/>
                <a:cs typeface="Courier"/>
                <a:sym typeface="Menlo Bold" charset="0"/>
              </a:rPr>
              <a:t>etc</a:t>
            </a:r>
            <a:r>
              <a:rPr lang="en-US" sz="2600" dirty="0">
                <a:solidFill>
                  <a:srgbClr val="FFFFFF"/>
                </a:solidFill>
                <a:latin typeface="Courier"/>
                <a:ea typeface="Menlo Bold" charset="0"/>
                <a:cs typeface="Courier"/>
                <a:sym typeface="Menlo Bold" charset="0"/>
              </a:rPr>
              <a:t>/</a:t>
            </a:r>
            <a:r>
              <a:rPr lang="en-US" sz="2600" dirty="0" err="1">
                <a:solidFill>
                  <a:srgbClr val="FFFFFF"/>
                </a:solidFill>
                <a:latin typeface="Courier"/>
                <a:ea typeface="Menlo Bold" charset="0"/>
                <a:cs typeface="Courier"/>
                <a:sym typeface="Menlo Bold" charset="0"/>
              </a:rPr>
              <a:t>snmpd.conf</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source "</a:t>
            </a:r>
            <a:r>
              <a:rPr lang="en-US" sz="2600" dirty="0" err="1">
                <a:solidFill>
                  <a:srgbClr val="FFFFFF"/>
                </a:solidFill>
                <a:latin typeface="Courier"/>
                <a:ea typeface="Menlo Bold" charset="0"/>
                <a:cs typeface="Courier"/>
                <a:sym typeface="Menlo Bold" charset="0"/>
              </a:rPr>
              <a:t>snmpd.conf.erb</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smtClean="0">
                <a:solidFill>
                  <a:srgbClr val="FFFFFF"/>
                </a:solidFill>
                <a:latin typeface="Courier"/>
                <a:ea typeface="Menlo Bold" charset="0"/>
                <a:cs typeface="Courier"/>
                <a:sym typeface="Menlo Bold" charset="0"/>
              </a:rPr>
              <a:t> </a:t>
            </a:r>
            <a:r>
              <a:rPr lang="en-US" sz="2600" dirty="0" smtClean="0">
                <a:solidFill>
                  <a:srgbClr val="FF7F00"/>
                </a:solidFill>
                <a:latin typeface="Courier"/>
                <a:ea typeface="Menlo Bold" charset="0"/>
                <a:cs typeface="Courier"/>
                <a:sym typeface="Menlo Bold" charset="0"/>
              </a:rPr>
              <a:t> </a:t>
            </a:r>
            <a:r>
              <a:rPr lang="en-US" sz="2600" dirty="0">
                <a:solidFill>
                  <a:srgbClr val="FF7F00"/>
                </a:solidFill>
                <a:latin typeface="Courier"/>
                <a:ea typeface="Menlo Bold" charset="0"/>
                <a:cs typeface="Courier"/>
                <a:sym typeface="Menlo Bold" charset="0"/>
              </a:rPr>
              <a:t>variables(:</a:t>
            </a:r>
            <a:r>
              <a:rPr lang="en-US" sz="2600" dirty="0" err="1">
                <a:solidFill>
                  <a:srgbClr val="FF7F00"/>
                </a:solidFill>
                <a:latin typeface="Courier"/>
                <a:ea typeface="Menlo Bold" charset="0"/>
                <a:cs typeface="Courier"/>
                <a:sym typeface="Menlo Bold" charset="0"/>
              </a:rPr>
              <a:t>community_string</a:t>
            </a:r>
            <a:r>
              <a:rPr lang="en-US" sz="2600" dirty="0">
                <a:solidFill>
                  <a:srgbClr val="FF7F00"/>
                </a:solidFill>
                <a:latin typeface="Courier"/>
                <a:ea typeface="Menlo Bold" charset="0"/>
                <a:cs typeface="Courier"/>
                <a:sym typeface="Menlo Bold" charset="0"/>
              </a:rPr>
              <a:t> =&gt; “</a:t>
            </a:r>
            <a:r>
              <a:rPr lang="en-US" sz="2600" dirty="0" err="1">
                <a:solidFill>
                  <a:srgbClr val="FF7F00"/>
                </a:solidFill>
                <a:latin typeface="Courier"/>
                <a:ea typeface="Menlo Bold" charset="0"/>
                <a:cs typeface="Courier"/>
                <a:sym typeface="Menlo Bold" charset="0"/>
              </a:rPr>
              <a:t>not_public</a:t>
            </a:r>
            <a:r>
              <a:rPr lang="en-US" sz="2600" dirty="0">
                <a:solidFill>
                  <a:srgbClr val="FF7F00"/>
                </a:solidFill>
                <a:latin typeface="Courier"/>
                <a:ea typeface="Menlo Bold" charset="0"/>
                <a:cs typeface="Courier"/>
                <a:sym typeface="Menlo Bold" charset="0"/>
              </a:rPr>
              <a:t>”)</a:t>
            </a:r>
          </a:p>
          <a:p>
            <a:pPr marL="0" lvl="1">
              <a:lnSpc>
                <a:spcPct val="120000"/>
              </a:lnSpc>
            </a:pPr>
            <a:r>
              <a:rPr lang="en-US" sz="2600" dirty="0">
                <a:solidFill>
                  <a:srgbClr val="FF7F00"/>
                </a:solidFill>
                <a:latin typeface="Courier"/>
                <a:ea typeface="Menlo Bold" charset="0"/>
                <a:cs typeface="Courier"/>
                <a:sym typeface="Menlo Bold" charset="0"/>
              </a:rPr>
              <a:t>  notifies :restart, “service[</a:t>
            </a:r>
            <a:r>
              <a:rPr lang="en-US" sz="2600" dirty="0" err="1">
                <a:solidFill>
                  <a:srgbClr val="FF7F00"/>
                </a:solidFill>
                <a:latin typeface="Courier"/>
                <a:ea typeface="Menlo Bold" charset="0"/>
                <a:cs typeface="Courier"/>
                <a:sym typeface="Menlo Bold" charset="0"/>
              </a:rPr>
              <a:t>snmpd</a:t>
            </a:r>
            <a:r>
              <a:rPr lang="en-US" sz="2600" dirty="0">
                <a:solidFill>
                  <a:srgbClr val="FF7F00"/>
                </a:solidFill>
                <a:latin typeface="Courier"/>
                <a:ea typeface="Menlo Bold" charset="0"/>
                <a:cs typeface="Courier"/>
                <a:sym typeface="Menlo Bold" charset="0"/>
              </a:rPr>
              <a:t>]”</a:t>
            </a:r>
            <a:endParaRPr lang="en-US" sz="2600" dirty="0">
              <a:solidFill>
                <a:srgbClr val="FFFFFF"/>
              </a:solidFill>
              <a:latin typeface="Courier"/>
              <a:ea typeface="Monaco" charset="0"/>
              <a:cs typeface="Courier"/>
              <a:sym typeface="Menlo Bold" charset="0"/>
            </a:endParaRPr>
          </a:p>
          <a:p>
            <a:pPr>
              <a:lnSpc>
                <a:spcPct val="120000"/>
              </a:lnSpc>
            </a:pPr>
            <a:r>
              <a:rPr lang="en-US" sz="2600" dirty="0">
                <a:solidFill>
                  <a:srgbClr val="FFFFFF"/>
                </a:solidFill>
                <a:latin typeface="Courier"/>
                <a:ea typeface="Monaco" charset="0"/>
                <a:cs typeface="Courier"/>
                <a:sym typeface="Menlo Bold" charset="0"/>
              </a:rPr>
              <a:t>end</a:t>
            </a:r>
          </a:p>
          <a:p>
            <a:pPr algn="l">
              <a:lnSpc>
                <a:spcPct val="120000"/>
              </a:lnSpc>
            </a:pPr>
            <a:endParaRPr lang="en-US" sz="2600" dirty="0" smtClean="0">
              <a:solidFill>
                <a:srgbClr val="FFFFFF"/>
              </a:solidFill>
              <a:latin typeface="Courier"/>
              <a:ea typeface="Menlo Bold" charset="0"/>
              <a:cs typeface="Courier"/>
              <a:sym typeface="Menlo Bold" charset="0"/>
            </a:endParaRPr>
          </a:p>
          <a:p>
            <a:pPr>
              <a:lnSpc>
                <a:spcPct val="120000"/>
              </a:lnSpc>
            </a:pPr>
            <a:r>
              <a:rPr lang="en-US" sz="2600" dirty="0">
                <a:solidFill>
                  <a:srgbClr val="FFFFFF"/>
                </a:solidFill>
                <a:latin typeface="Courier"/>
                <a:ea typeface="Menlo Bold" charset="0"/>
                <a:cs typeface="Courier"/>
                <a:sym typeface="Menlo Bold" charset="0"/>
              </a:rPr>
              <a:t>service "</a:t>
            </a:r>
            <a:r>
              <a:rPr lang="en-US" sz="2600" dirty="0" err="1">
                <a:solidFill>
                  <a:srgbClr val="FFFFFF"/>
                </a:solidFill>
                <a:latin typeface="Courier"/>
                <a:ea typeface="Menlo Bold" charset="0"/>
                <a:cs typeface="Courier"/>
                <a:sym typeface="Menlo Bold" charset="0"/>
              </a:rPr>
              <a:t>snmpd</a:t>
            </a:r>
            <a:r>
              <a:rPr lang="en-US" sz="2600" dirty="0">
                <a:solidFill>
                  <a:srgbClr val="FFFFFF"/>
                </a:solidFill>
                <a:latin typeface="Courier"/>
                <a:ea typeface="Menlo Bold" charset="0"/>
                <a:cs typeface="Courier"/>
                <a:sym typeface="Menlo Bold" charset="0"/>
              </a:rPr>
              <a:t>" do</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  action [:</a:t>
            </a:r>
            <a:r>
              <a:rPr lang="en-US" sz="2600" dirty="0" err="1">
                <a:solidFill>
                  <a:srgbClr val="FFFFFF"/>
                </a:solidFill>
                <a:latin typeface="Courier"/>
                <a:ea typeface="Menlo Bold" charset="0"/>
                <a:cs typeface="Courier"/>
                <a:sym typeface="Menlo Bold" charset="0"/>
              </a:rPr>
              <a:t>enable,:start</a:t>
            </a:r>
            <a:r>
              <a:rPr lang="en-US" sz="2600" dirty="0">
                <a:solidFill>
                  <a:srgbClr val="FFFFFF"/>
                </a:solidFill>
                <a:latin typeface="Courier"/>
                <a:ea typeface="Menlo Bold" charset="0"/>
                <a:cs typeface="Courier"/>
                <a:sym typeface="Menlo Bold" charset="0"/>
              </a:rPr>
              <a:t>]</a:t>
            </a:r>
            <a:br>
              <a:rPr lang="en-US" sz="2600" dirty="0">
                <a:solidFill>
                  <a:srgbClr val="FFFFFF"/>
                </a:solidFill>
                <a:latin typeface="Courier"/>
                <a:ea typeface="Menlo Bold" charset="0"/>
                <a:cs typeface="Courier"/>
                <a:sym typeface="Menlo Bold" charset="0"/>
              </a:rPr>
            </a:br>
            <a:r>
              <a:rPr lang="en-US" sz="2600" dirty="0">
                <a:solidFill>
                  <a:srgbClr val="FFFFFF"/>
                </a:solidFill>
                <a:latin typeface="Courier"/>
                <a:ea typeface="Menlo Bold" charset="0"/>
                <a:cs typeface="Courier"/>
                <a:sym typeface="Menlo Bold" charset="0"/>
              </a:rPr>
              <a:t>end</a:t>
            </a:r>
          </a:p>
          <a:p>
            <a:pPr algn="l">
              <a:lnSpc>
                <a:spcPct val="120000"/>
              </a:lnSpc>
            </a:pPr>
            <a:endParaRPr lang="en-US" sz="2600" dirty="0">
              <a:solidFill>
                <a:srgbClr val="FFFFFF"/>
              </a:solidFill>
              <a:latin typeface="Courier"/>
              <a:ea typeface="Menlo Bold" charset="0"/>
              <a:cs typeface="Courier"/>
              <a:sym typeface="Menlo Bold" charset="0"/>
            </a:endParaRPr>
          </a:p>
        </p:txBody>
      </p:sp>
      <p:sp>
        <p:nvSpPr>
          <p:cNvPr id="109572" name="Rectangle 4"/>
          <p:cNvSpPr>
            <a:spLocks/>
          </p:cNvSpPr>
          <p:nvPr/>
        </p:nvSpPr>
        <p:spPr bwMode="auto">
          <a:xfrm>
            <a:off x="889794" y="0"/>
            <a:ext cx="15558347" cy="1422400"/>
          </a:xfrm>
          <a:prstGeom prst="rect">
            <a:avLst/>
          </a:prstGeom>
          <a:noFill/>
          <a:ln>
            <a:noFill/>
          </a:ln>
          <a:effectLst>
            <a:outerShdw blurRad="50800"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defRPr/>
            </a:pPr>
            <a:r>
              <a:rPr lang="en-US" sz="7200" dirty="0" smtClean="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rPr>
              <a:t>Or in Linux</a:t>
            </a:r>
            <a:endParaRPr lang="en-US" sz="7200" dirty="0">
              <a:solidFill>
                <a:srgbClr val="FFFFFF"/>
              </a:solidFill>
              <a:effectLst>
                <a:outerShdw blurRad="38100" dist="38100" dir="2700000" algn="tl">
                  <a:srgbClr val="C0C0C0"/>
                </a:outerShdw>
              </a:effectLst>
              <a:latin typeface="Arial Bold" charset="0"/>
              <a:ea typeface="ヒラギノ角ゴ ProN W3" charset="0"/>
              <a:cs typeface="Arial Bold" charset="0"/>
              <a:sym typeface="Rockwell" charset="0"/>
            </a:endParaRPr>
          </a:p>
        </p:txBody>
      </p:sp>
    </p:spTree>
    <p:extLst>
      <p:ext uri="{BB962C8B-B14F-4D97-AF65-F5344CB8AC3E}">
        <p14:creationId xmlns:p14="http://schemas.microsoft.com/office/powerpoint/2010/main" val="212607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1"/>
          <p:cNvSpPr>
            <a:spLocks noGrp="1" noChangeArrowheads="1"/>
          </p:cNvSpPr>
          <p:nvPr>
            <p:ph type="title"/>
          </p:nvPr>
        </p:nvSpPr>
        <p:spPr>
          <a:ln/>
        </p:spPr>
        <p:txBody>
          <a:bodyPr/>
          <a:lstStyle/>
          <a:p>
            <a:r>
              <a:rPr lang="en-US"/>
              <a:t>Cookbooks</a:t>
            </a:r>
          </a:p>
        </p:txBody>
      </p:sp>
      <p:sp>
        <p:nvSpPr>
          <p:cNvPr id="183298" name="Rectangle 2"/>
          <p:cNvSpPr>
            <a:spLocks noGrp="1" noChangeArrowheads="1"/>
          </p:cNvSpPr>
          <p:nvPr>
            <p:ph type="body" idx="1"/>
          </p:nvPr>
        </p:nvSpPr>
        <p:spPr>
          <a:xfrm>
            <a:off x="800178" y="1879600"/>
            <a:ext cx="7925574" cy="6731000"/>
          </a:xfrm>
          <a:ln/>
        </p:spPr>
        <p:txBody>
          <a:bodyPr/>
          <a:lstStyle/>
          <a:p>
            <a:r>
              <a:rPr lang="en-US"/>
              <a:t>Recipes are stored in Cookbooks</a:t>
            </a:r>
          </a:p>
          <a:p>
            <a:r>
              <a:rPr lang="en-US"/>
              <a:t>Cookbooks contain recipes, templates, files, custom resources, etc</a:t>
            </a:r>
          </a:p>
          <a:p>
            <a:r>
              <a:rPr lang="en-US"/>
              <a:t>Code re-use and modularity</a:t>
            </a:r>
          </a:p>
        </p:txBody>
      </p:sp>
      <p:pic>
        <p:nvPicPr>
          <p:cNvPr id="183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997" y="2351088"/>
            <a:ext cx="706189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300" name="Rectangle 4"/>
          <p:cNvSpPr>
            <a:spLocks/>
          </p:cNvSpPr>
          <p:nvPr/>
        </p:nvSpPr>
        <p:spPr bwMode="auto">
          <a:xfrm>
            <a:off x="10338810" y="8274637"/>
            <a:ext cx="4694043" cy="31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l">
              <a:lnSpc>
                <a:spcPts val="2600"/>
              </a:lnSpc>
              <a:spcBef>
                <a:spcPts val="1200"/>
              </a:spcBef>
            </a:pPr>
            <a:r>
              <a:rPr lang="en-US" sz="1500" u="sng" dirty="0">
                <a:solidFill>
                  <a:schemeClr val="tx1"/>
                </a:solidFill>
                <a:latin typeface="Arial" charset="0"/>
                <a:ea typeface="ＭＳ Ｐゴシック" charset="0"/>
                <a:cs typeface="Arial" charset="0"/>
                <a:sym typeface="Arial" charset="0"/>
                <a:hlinkClick r:id="rId4"/>
              </a:rPr>
              <a:t>http://www.flickr.com/photos/shutterhacks/4474421855/</a:t>
            </a:r>
            <a:endParaRPr lang="en-US" sz="1500" u="sng" dirty="0">
              <a:solidFill>
                <a:schemeClr val="tx1"/>
              </a:solidFill>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1472388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1"/>
          <p:cNvSpPr>
            <a:spLocks noGrp="1" noChangeArrowheads="1"/>
          </p:cNvSpPr>
          <p:nvPr>
            <p:ph type="title"/>
          </p:nvPr>
        </p:nvSpPr>
        <p:spPr>
          <a:ln/>
        </p:spPr>
        <p:txBody>
          <a:bodyPr/>
          <a:lstStyle/>
          <a:p>
            <a:r>
              <a:rPr lang="en-US"/>
              <a:t>Run List</a:t>
            </a:r>
          </a:p>
        </p:txBody>
      </p:sp>
      <p:sp>
        <p:nvSpPr>
          <p:cNvPr id="185346"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Node</a:t>
            </a:r>
          </a:p>
        </p:txBody>
      </p:sp>
      <p:sp>
        <p:nvSpPr>
          <p:cNvPr id="185347"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5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5349" name="Rectangle 5"/>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5350" name="Line 6"/>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1853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53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65200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Michael Goetz</a:t>
            </a:r>
          </a:p>
          <a:p>
            <a:r>
              <a:rPr lang="en-US" b="1" dirty="0"/>
              <a:t>Current Job Role:</a:t>
            </a:r>
            <a:r>
              <a:rPr lang="en-US" dirty="0"/>
              <a:t> Automation Consulting Engineer</a:t>
            </a:r>
          </a:p>
          <a:p>
            <a:r>
              <a:rPr lang="en-US" b="1" dirty="0"/>
              <a:t>Previous Job Roles/Background: </a:t>
            </a:r>
            <a:r>
              <a:rPr lang="en-US" dirty="0"/>
              <a:t>Technical Architect, Build/Release Engineer, Technical Project Manager</a:t>
            </a:r>
          </a:p>
          <a:p>
            <a:r>
              <a:rPr lang="en-US" b="1" dirty="0"/>
              <a:t>Experience with Chef/</a:t>
            </a:r>
            <a:r>
              <a:rPr lang="en-US" b="1" dirty="0" err="1"/>
              <a:t>Config</a:t>
            </a:r>
            <a:r>
              <a:rPr lang="en-US" b="1" dirty="0"/>
              <a:t> Management: </a:t>
            </a:r>
            <a:r>
              <a:rPr lang="en-US" dirty="0"/>
              <a:t>3+ years with Chef, Maven &amp; Ant (yes, as CM tools)</a:t>
            </a:r>
          </a:p>
          <a:p>
            <a:r>
              <a:rPr lang="en-US" b="1" dirty="0"/>
              <a:t>Favorite Text Editor: </a:t>
            </a:r>
            <a:r>
              <a:rPr lang="en-US" dirty="0"/>
              <a:t>Sublime Text</a:t>
            </a:r>
          </a:p>
        </p:txBody>
      </p:sp>
    </p:spTree>
    <p:extLst>
      <p:ext uri="{BB962C8B-B14F-4D97-AF65-F5344CB8AC3E}">
        <p14:creationId xmlns:p14="http://schemas.microsoft.com/office/powerpoint/2010/main" val="2626869838"/>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Grp="1" noChangeArrowheads="1"/>
          </p:cNvSpPr>
          <p:nvPr>
            <p:ph type="title"/>
          </p:nvPr>
        </p:nvSpPr>
        <p:spPr>
          <a:ln/>
        </p:spPr>
        <p:txBody>
          <a:bodyPr/>
          <a:lstStyle/>
          <a:p>
            <a:r>
              <a:rPr lang="en-US"/>
              <a:t>Run List</a:t>
            </a:r>
          </a:p>
        </p:txBody>
      </p:sp>
      <p:sp>
        <p:nvSpPr>
          <p:cNvPr id="187394" name="AutoShape 2"/>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Node</a:t>
            </a:r>
          </a:p>
        </p:txBody>
      </p:sp>
      <p:sp>
        <p:nvSpPr>
          <p:cNvPr id="187395" name="AutoShape 3"/>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187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7397"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398"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7399"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7400" name="Rectangle 8"/>
          <p:cNvSpPr>
            <a:spLocks/>
          </p:cNvSpPr>
          <p:nvPr/>
        </p:nvSpPr>
        <p:spPr bwMode="auto">
          <a:xfrm>
            <a:off x="8497131" y="73673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smtClean="0">
                <a:solidFill>
                  <a:schemeClr val="tx1"/>
                </a:solidFill>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74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740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254" y="5791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2762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1"/>
          <p:cNvSpPr>
            <a:spLocks noGrp="1" noChangeArrowheads="1"/>
          </p:cNvSpPr>
          <p:nvPr>
            <p:ph type="title"/>
          </p:nvPr>
        </p:nvSpPr>
        <p:spPr>
          <a:ln/>
        </p:spPr>
        <p:txBody>
          <a:bodyPr/>
          <a:lstStyle/>
          <a:p>
            <a:r>
              <a:rPr lang="en-US"/>
              <a:t>Run List</a:t>
            </a:r>
          </a:p>
        </p:txBody>
      </p:sp>
      <p:sp>
        <p:nvSpPr>
          <p:cNvPr id="189442" name="AutoShape 2"/>
          <p:cNvSpPr>
            <a:spLocks/>
          </p:cNvSpPr>
          <p:nvPr/>
        </p:nvSpPr>
        <p:spPr bwMode="auto">
          <a:xfrm>
            <a:off x="2057601" y="18542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189443" name="AutoShape 3"/>
          <p:cNvSpPr>
            <a:spLocks/>
          </p:cNvSpPr>
          <p:nvPr/>
        </p:nvSpPr>
        <p:spPr bwMode="auto">
          <a:xfrm>
            <a:off x="13463315" y="4521200"/>
            <a:ext cx="1600356" cy="1498600"/>
          </a:xfrm>
          <a:prstGeom prst="roundRect">
            <a:avLst>
              <a:gd name="adj" fmla="val 12708"/>
            </a:avLst>
          </a:prstGeom>
          <a:solidFill>
            <a:srgbClr val="E3A020"/>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89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3083" y="2667000"/>
            <a:ext cx="224812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9445" name="Line 5"/>
          <p:cNvSpPr>
            <a:spLocks noChangeShapeType="1"/>
          </p:cNvSpPr>
          <p:nvPr/>
        </p:nvSpPr>
        <p:spPr bwMode="auto">
          <a:xfrm flipH="1">
            <a:off x="3734165" y="3911600"/>
            <a:ext cx="9897442" cy="4178300"/>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6" name="Rectangle 6"/>
          <p:cNvSpPr>
            <a:spLocks/>
          </p:cNvSpPr>
          <p:nvPr/>
        </p:nvSpPr>
        <p:spPr bwMode="auto">
          <a:xfrm rot="269796">
            <a:off x="6798550" y="2540456"/>
            <a:ext cx="44307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Gill Sans" charset="0"/>
              </a:rPr>
              <a:t>What policy should I follow?</a:t>
            </a:r>
          </a:p>
        </p:txBody>
      </p:sp>
      <p:sp>
        <p:nvSpPr>
          <p:cNvPr id="189447" name="Line 7"/>
          <p:cNvSpPr>
            <a:spLocks noChangeShapeType="1"/>
          </p:cNvSpPr>
          <p:nvPr/>
        </p:nvSpPr>
        <p:spPr bwMode="auto">
          <a:xfrm>
            <a:off x="4483539" y="2921001"/>
            <a:ext cx="8919446" cy="715963"/>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9448" name="Rectangle 8"/>
          <p:cNvSpPr>
            <a:spLocks/>
          </p:cNvSpPr>
          <p:nvPr/>
        </p:nvSpPr>
        <p:spPr bwMode="auto">
          <a:xfrm>
            <a:off x="12395994" y="6364069"/>
            <a:ext cx="358809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dirty="0">
                <a:solidFill>
                  <a:schemeClr val="tx1"/>
                </a:solidFill>
                <a:ea typeface="ＭＳ Ｐゴシック" charset="0"/>
                <a:cs typeface="Gill Sans" charset="0"/>
              </a:rPr>
              <a:t>"recipe[</a:t>
            </a:r>
            <a:r>
              <a:rPr lang="en-US" dirty="0" err="1">
                <a:solidFill>
                  <a:schemeClr val="tx1"/>
                </a:solidFill>
                <a:ea typeface="ＭＳ Ｐゴシック" charset="0"/>
                <a:cs typeface="Gill Sans" charset="0"/>
              </a:rPr>
              <a:t>ntp</a:t>
            </a:r>
            <a:r>
              <a:rPr lang="en-US" dirty="0">
                <a:solidFill>
                  <a:schemeClr val="tx1"/>
                </a:solidFill>
                <a:ea typeface="ＭＳ Ｐゴシック" charset="0"/>
                <a:cs typeface="Gill Sans" charset="0"/>
              </a:rPr>
              <a:t>::client]"</a:t>
            </a:r>
          </a:p>
          <a:p>
            <a:r>
              <a:rPr lang="en-US" dirty="0">
                <a:solidFill>
                  <a:schemeClr val="tx1"/>
                </a:solidFill>
                <a:ea typeface="ＭＳ Ｐゴシック" charset="0"/>
                <a:cs typeface="Gill Sans" charset="0"/>
              </a:rPr>
              <a:t>"recipe</a:t>
            </a:r>
            <a:r>
              <a:rPr lang="en-US" dirty="0">
                <a:ea typeface="ＭＳ Ｐゴシック" charset="0"/>
                <a:cs typeface="Gill Sans" charset="0"/>
              </a:rPr>
              <a:t>[users::default]</a:t>
            </a:r>
            <a:r>
              <a:rPr lang="en-US" dirty="0">
                <a:solidFill>
                  <a:schemeClr val="tx1"/>
                </a:solidFill>
                <a:ea typeface="ＭＳ Ｐゴシック" charset="0"/>
                <a:cs typeface="Gill Sans" charset="0"/>
              </a:rPr>
              <a:t>"</a:t>
            </a:r>
          </a:p>
          <a:p>
            <a:r>
              <a:rPr lang="en-US" dirty="0">
                <a:solidFill>
                  <a:schemeClr val="tx1"/>
                </a:solidFill>
                <a:ea typeface="ＭＳ Ｐゴシック" charset="0"/>
                <a:cs typeface="Gill Sans" charset="0"/>
              </a:rPr>
              <a:t>"role[webserver]"</a:t>
            </a:r>
          </a:p>
        </p:txBody>
      </p:sp>
      <p:pic>
        <p:nvPicPr>
          <p:cNvPr id="18944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7547" y="75692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959" y="5981700"/>
            <a:ext cx="48502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8145" y="4711700"/>
            <a:ext cx="984346"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945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02100"/>
            <a:ext cx="647922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7122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1"/>
          <p:cNvSpPr>
            <a:spLocks noGrp="1" noChangeArrowheads="1"/>
          </p:cNvSpPr>
          <p:nvPr>
            <p:ph type="title"/>
          </p:nvPr>
        </p:nvSpPr>
        <p:spPr>
          <a:ln/>
        </p:spPr>
        <p:txBody>
          <a:bodyPr/>
          <a:lstStyle/>
          <a:p>
            <a:r>
              <a:rPr lang="en-US"/>
              <a:t>Run List Specifies Policy</a:t>
            </a:r>
          </a:p>
        </p:txBody>
      </p:sp>
      <p:sp>
        <p:nvSpPr>
          <p:cNvPr id="191490" name="Rectangle 2"/>
          <p:cNvSpPr>
            <a:spLocks noGrp="1" noChangeArrowheads="1"/>
          </p:cNvSpPr>
          <p:nvPr>
            <p:ph type="body" idx="1"/>
          </p:nvPr>
        </p:nvSpPr>
        <p:spPr>
          <a:ln/>
        </p:spPr>
        <p:txBody>
          <a:bodyPr/>
          <a:lstStyle/>
          <a:p>
            <a:r>
              <a:rPr lang="en-US"/>
              <a:t>The Run List is an ordered collection of policies that the Node should follow</a:t>
            </a:r>
          </a:p>
          <a:p>
            <a:r>
              <a:rPr lang="en-US"/>
              <a:t>Chef-client obtains the Run List from the Chef Server</a:t>
            </a:r>
          </a:p>
          <a:p>
            <a:r>
              <a:rPr lang="en-US"/>
              <a:t>Chef-client ensures the Node complies with the policy in the Run List</a:t>
            </a:r>
          </a:p>
        </p:txBody>
      </p:sp>
    </p:spTree>
    <p:extLst>
      <p:ext uri="{BB962C8B-B14F-4D97-AF65-F5344CB8AC3E}">
        <p14:creationId xmlns:p14="http://schemas.microsoft.com/office/powerpoint/2010/main" val="34252980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3" name="Picture 1"/>
          <p:cNvPicPr>
            <a:picLocks noChangeAspect="1" noChangeArrowheads="1"/>
          </p:cNvPicPr>
          <p:nvPr/>
        </p:nvPicPr>
        <p:blipFill>
          <a:blip r:embed="rId3">
            <a:alphaModFix amt="29000"/>
            <a:extLst>
              <a:ext uri="{28A0092B-C50C-407E-A947-70E740481C1C}">
                <a14:useLocalDpi xmlns:a14="http://schemas.microsoft.com/office/drawing/2010/main" val="0"/>
              </a:ext>
            </a:extLst>
          </a:blip>
          <a:srcRect/>
          <a:stretch>
            <a:fillRect/>
          </a:stretch>
        </p:blipFill>
        <p:spPr bwMode="auto">
          <a:xfrm>
            <a:off x="0" y="1425576"/>
            <a:ext cx="16346497" cy="10901363"/>
          </a:xfrm>
          <a:prstGeom prst="rect">
            <a:avLst/>
          </a:prstGeom>
          <a:noFill/>
          <a:ln>
            <a:noFill/>
          </a:ln>
          <a:extLst>
            <a:ext uri="{909E8E84-426E-40dd-AFC4-6F175D3DCCD1}">
              <a14:hiddenFill xmlns:a14="http://schemas.microsoft.com/office/drawing/2010/main">
                <a:solidFill>
                  <a:srgbClr val="FFFFFF">
                    <a:alpha val="28999"/>
                  </a:srgbClr>
                </a:solidFill>
              </a14:hiddenFill>
            </a:ext>
            <a:ext uri="{91240B29-F687-4f45-9708-019B960494DF}">
              <a14:hiddenLine xmlns:a14="http://schemas.microsoft.com/office/drawing/2010/main" w="12700" cap="flat">
                <a:solidFill>
                  <a:schemeClr val="tx1">
                    <a:alpha val="28999"/>
                  </a:schemeClr>
                </a:solidFill>
                <a:miter lim="800000"/>
                <a:headEnd/>
                <a:tailEnd/>
              </a14:hiddenLine>
            </a:ext>
          </a:extLst>
        </p:spPr>
      </p:pic>
      <p:sp>
        <p:nvSpPr>
          <p:cNvPr id="192514" name="Rectangle 2"/>
          <p:cNvSpPr>
            <a:spLocks noGrp="1" noChangeArrowheads="1"/>
          </p:cNvSpPr>
          <p:nvPr>
            <p:ph type="title"/>
          </p:nvPr>
        </p:nvSpPr>
        <p:spPr>
          <a:ln/>
        </p:spPr>
        <p:txBody>
          <a:bodyPr/>
          <a:lstStyle/>
          <a:p>
            <a:r>
              <a:rPr lang="en-US" dirty="0"/>
              <a:t>Search</a:t>
            </a:r>
          </a:p>
        </p:txBody>
      </p:sp>
      <p:sp>
        <p:nvSpPr>
          <p:cNvPr id="192515" name="Rectangle 3"/>
          <p:cNvSpPr>
            <a:spLocks noGrp="1" noChangeArrowheads="1"/>
          </p:cNvSpPr>
          <p:nvPr>
            <p:ph type="body" idx="1"/>
          </p:nvPr>
        </p:nvSpPr>
        <p:spPr>
          <a:ln/>
        </p:spPr>
        <p:txBody>
          <a:bodyPr/>
          <a:lstStyle/>
          <a:p>
            <a:r>
              <a:rPr lang="en-US" dirty="0"/>
              <a:t>Search for nodes with Roles</a:t>
            </a:r>
          </a:p>
          <a:p>
            <a:r>
              <a:rPr lang="en-US" dirty="0"/>
              <a:t>Find Topology Data</a:t>
            </a:r>
          </a:p>
          <a:p>
            <a:endParaRPr lang="en-US" dirty="0"/>
          </a:p>
          <a:p>
            <a:r>
              <a:rPr lang="en-US" dirty="0"/>
              <a:t>IP addresses</a:t>
            </a:r>
          </a:p>
          <a:p>
            <a:r>
              <a:rPr lang="en-US" dirty="0"/>
              <a:t>Hostnames</a:t>
            </a:r>
          </a:p>
          <a:p>
            <a:r>
              <a:rPr lang="en-US" dirty="0"/>
              <a:t>FQDNs</a:t>
            </a:r>
          </a:p>
        </p:txBody>
      </p:sp>
      <p:sp>
        <p:nvSpPr>
          <p:cNvPr id="192516" name="Rectangle 4"/>
          <p:cNvSpPr>
            <a:spLocks/>
          </p:cNvSpPr>
          <p:nvPr/>
        </p:nvSpPr>
        <p:spPr bwMode="auto">
          <a:xfrm>
            <a:off x="12594868" y="8770922"/>
            <a:ext cx="3817940" cy="200055"/>
          </a:xfrm>
          <a:prstGeom prst="rect">
            <a:avLst/>
          </a:prstGeom>
          <a:solidFill>
            <a:srgbClr val="000000">
              <a:alpha val="16862"/>
            </a:srgbClr>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300" u="sng">
                <a:solidFill>
                  <a:srgbClr val="FFFFFF"/>
                </a:solidFill>
                <a:ea typeface="ＭＳ Ｐゴシック" charset="0"/>
                <a:cs typeface="Gill Sans" charset="0"/>
                <a:hlinkClick r:id="rId4"/>
              </a:rPr>
              <a:t>http://www.flickr.com/photos/kathycsus/2686772625</a:t>
            </a:r>
            <a:endParaRPr lang="en-US" sz="1300" u="sng">
              <a:solidFill>
                <a:srgbClr val="FFFFFF"/>
              </a:solidFill>
              <a:ea typeface="ＭＳ Ｐゴシック" charset="0"/>
              <a:cs typeface="Gill Sans" charset="0"/>
            </a:endParaRPr>
          </a:p>
        </p:txBody>
      </p:sp>
    </p:spTree>
    <p:extLst>
      <p:ext uri="{BB962C8B-B14F-4D97-AF65-F5344CB8AC3E}">
        <p14:creationId xmlns:p14="http://schemas.microsoft.com/office/powerpoint/2010/main" val="17205132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922537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2071077"/>
            <a:ext cx="15000165" cy="6467231"/>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marL="704088" lvl="1">
              <a:lnSpc>
                <a:spcPct val="120000"/>
              </a:lnSpc>
              <a:spcBef>
                <a:spcPts val="1800"/>
              </a:spcBef>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marL="704088" lvl="1">
              <a:lnSpc>
                <a:spcPct val="120000"/>
              </a:lnSpc>
              <a:spcBef>
                <a:spcPts val="1800"/>
              </a:spcBef>
            </a:pP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template "C:\Monitoring App\cfg\servers.list" do</a:t>
            </a:r>
          </a:p>
          <a:p>
            <a:pPr marL="704088" lvl="1">
              <a:lnSpc>
                <a:spcPct val="120000"/>
              </a:lnSpc>
              <a:spcBef>
                <a:spcPts val="1800"/>
              </a:spcBef>
            </a:pPr>
            <a:r>
              <a:rPr lang="en-US" dirty="0">
                <a:solidFill>
                  <a:srgbClr val="FFFFFF"/>
                </a:solidFill>
                <a:latin typeface="Menlo Bold"/>
                <a:ea typeface="Menlo Bold"/>
                <a:cs typeface="Menlo Bold"/>
                <a:sym typeface="Menlo Bold"/>
              </a:rPr>
              <a:t>   source "servers.list.erb“</a:t>
            </a:r>
          </a:p>
          <a:p>
            <a:pPr marL="704088" lvl="1">
              <a:lnSpc>
                <a:spcPct val="120000"/>
              </a:lnSpc>
              <a:spcBef>
                <a:spcPts val="1800"/>
              </a:spcBef>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marL="704088" lvl="1">
              <a:lnSpc>
                <a:spcPct val="120000"/>
              </a:lnSpc>
              <a:spcBef>
                <a:spcPts val="1800"/>
              </a:spcBef>
            </a:pPr>
            <a:r>
              <a:rPr lang="en-US" dirty="0">
                <a:solidFill>
                  <a:srgbClr val="FFFFFF"/>
                </a:solidFill>
                <a:latin typeface="Menlo Bold"/>
                <a:ea typeface="Menlo Bold"/>
                <a:cs typeface="Menlo Bold"/>
                <a:sym typeface="Menlo Bold"/>
              </a:rPr>
              <a:t>   notifies :restart, "service[monitoring_svc]“</a:t>
            </a:r>
          </a:p>
          <a:p>
            <a:pPr marL="704088" lvl="1">
              <a:lnSpc>
                <a:spcPct val="120000"/>
              </a:lnSpc>
              <a:spcBef>
                <a:spcPts val="1800"/>
              </a:spcBef>
            </a:pPr>
            <a:r>
              <a:rPr lang="en-US" dirty="0">
                <a:solidFill>
                  <a:srgbClr val="FFFFFF"/>
                </a:solidFill>
                <a:latin typeface="Menlo Bold"/>
                <a:ea typeface="Menlo Bold"/>
                <a:cs typeface="Menlo Bold"/>
                <a:sym typeface="Menlo Bold"/>
              </a:rPr>
              <a:t>end</a:t>
            </a:r>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
        <p:nvSpPr>
          <p:cNvPr id="4" name="Rectangle 2"/>
          <p:cNvSpPr>
            <a:spLocks/>
          </p:cNvSpPr>
          <p:nvPr/>
        </p:nvSpPr>
        <p:spPr bwMode="auto">
          <a:xfrm>
            <a:off x="615091" y="2901462"/>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Tree>
    <p:extLst>
      <p:ext uri="{BB962C8B-B14F-4D97-AF65-F5344CB8AC3E}">
        <p14:creationId xmlns:p14="http://schemas.microsoft.com/office/powerpoint/2010/main" val="756641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4"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3235"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6"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7"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38" name="Rectangle 6"/>
          <p:cNvSpPr>
            <a:spLocks noGrp="1" noChangeArrowheads="1"/>
          </p:cNvSpPr>
          <p:nvPr>
            <p:ph type="title"/>
          </p:nvPr>
        </p:nvSpPr>
        <p:spPr>
          <a:ln/>
        </p:spPr>
        <p:txBody>
          <a:bodyPr/>
          <a:lstStyle/>
          <a:p>
            <a:r>
              <a:rPr lang="en-US" dirty="0" smtClean="0"/>
              <a:t>Load Balancer Configuration</a:t>
            </a:r>
            <a:endParaRPr lang="en-US" dirty="0"/>
          </a:p>
        </p:txBody>
      </p:sp>
      <p:sp>
        <p:nvSpPr>
          <p:cNvPr id="223239"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0"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1" name="Line 9"/>
          <p:cNvSpPr>
            <a:spLocks noChangeShapeType="1"/>
          </p:cNvSpPr>
          <p:nvPr/>
        </p:nvSpPr>
        <p:spPr bwMode="auto">
          <a:xfrm>
            <a:off x="11864390" y="4521200"/>
            <a:ext cx="428667" cy="3198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2" name="Line 10"/>
          <p:cNvSpPr>
            <a:spLocks noChangeShapeType="1"/>
          </p:cNvSpPr>
          <p:nvPr/>
        </p:nvSpPr>
        <p:spPr bwMode="auto">
          <a:xfrm>
            <a:off x="11867565" y="4510089"/>
            <a:ext cx="1568603" cy="318452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3243"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32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8053180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63" name="Rectangle 7"/>
          <p:cNvSpPr>
            <a:spLocks noGrp="1" noChangeArrowheads="1"/>
          </p:cNvSpPr>
          <p:nvPr>
            <p:ph type="title"/>
          </p:nvPr>
        </p:nvSpPr>
        <p:spPr>
          <a:ln/>
        </p:spPr>
        <p:txBody>
          <a:bodyPr/>
          <a:lstStyle/>
          <a:p>
            <a:r>
              <a:rPr lang="en-US" dirty="0"/>
              <a:t>Load Balancer Configuration</a:t>
            </a:r>
          </a:p>
        </p:txBody>
      </p:sp>
      <p:sp>
        <p:nvSpPr>
          <p:cNvPr id="224265"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426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426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4268"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15"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6"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7"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49482104"/>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7" name="Rectangle 7"/>
          <p:cNvSpPr>
            <a:spLocks noGrp="1" noChangeArrowheads="1"/>
          </p:cNvSpPr>
          <p:nvPr>
            <p:ph type="title"/>
          </p:nvPr>
        </p:nvSpPr>
        <p:spPr>
          <a:ln/>
        </p:spPr>
        <p:txBody>
          <a:bodyPr/>
          <a:lstStyle/>
          <a:p>
            <a:r>
              <a:rPr lang="en-US" dirty="0"/>
              <a:t>Load Balancer Configuration</a:t>
            </a:r>
          </a:p>
        </p:txBody>
      </p:sp>
      <p:sp>
        <p:nvSpPr>
          <p:cNvPr id="225289"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sp>
        <p:nvSpPr>
          <p:cNvPr id="22529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529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252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52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8"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0"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778068891"/>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1" name="Rectangle 7"/>
          <p:cNvSpPr>
            <a:spLocks noGrp="1" noChangeArrowheads="1"/>
          </p:cNvSpPr>
          <p:nvPr>
            <p:ph type="title"/>
          </p:nvPr>
        </p:nvSpPr>
        <p:spPr>
          <a:ln/>
        </p:spPr>
        <p:txBody>
          <a:bodyPr/>
          <a:lstStyle/>
          <a:p>
            <a:r>
              <a:rPr lang="en-US" dirty="0"/>
              <a:t>Load Balancer Configuration</a:t>
            </a:r>
          </a:p>
        </p:txBody>
      </p:sp>
      <p:sp>
        <p:nvSpPr>
          <p:cNvPr id="226313"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631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631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6319"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19"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2"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4"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28"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839074074"/>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Introduction</a:t>
            </a:r>
          </a:p>
        </p:txBody>
      </p:sp>
      <p:sp>
        <p:nvSpPr>
          <p:cNvPr id="3" name="Content Placeholder 2"/>
          <p:cNvSpPr>
            <a:spLocks noGrp="1"/>
          </p:cNvSpPr>
          <p:nvPr>
            <p:ph idx="1"/>
          </p:nvPr>
        </p:nvSpPr>
        <p:spPr/>
        <p:txBody>
          <a:bodyPr/>
          <a:lstStyle/>
          <a:p>
            <a:r>
              <a:rPr lang="en-US" b="1" dirty="0"/>
              <a:t>Name: </a:t>
            </a:r>
            <a:r>
              <a:rPr lang="en-US" dirty="0"/>
              <a:t>Julian Dunn</a:t>
            </a:r>
          </a:p>
          <a:p>
            <a:r>
              <a:rPr lang="en-US" b="1" dirty="0"/>
              <a:t>Current Job Role:</a:t>
            </a:r>
            <a:r>
              <a:rPr lang="en-US" dirty="0"/>
              <a:t> Consulting Engineer with Chef</a:t>
            </a:r>
          </a:p>
          <a:p>
            <a:r>
              <a:rPr lang="en-US" b="1" dirty="0"/>
              <a:t>Previous Experience: </a:t>
            </a:r>
            <a:r>
              <a:rPr lang="en-US" dirty="0"/>
              <a:t>15 years first as a software developer, then in operations</a:t>
            </a:r>
          </a:p>
          <a:p>
            <a:r>
              <a:rPr lang="en-US" b="1" dirty="0"/>
              <a:t>Previous Experience with Chef:</a:t>
            </a:r>
            <a:r>
              <a:rPr lang="en-US" dirty="0"/>
              <a:t> My last company used Chef and they let me make lots of mistakes while learning it</a:t>
            </a:r>
          </a:p>
          <a:p>
            <a:r>
              <a:rPr lang="en-US" b="1" dirty="0"/>
              <a:t>Favorite Text Editor:</a:t>
            </a:r>
            <a:r>
              <a:rPr lang="en-US" dirty="0"/>
              <a:t> vi</a:t>
            </a:r>
          </a:p>
        </p:txBody>
      </p:sp>
    </p:spTree>
    <p:extLst>
      <p:ext uri="{BB962C8B-B14F-4D97-AF65-F5344CB8AC3E}">
        <p14:creationId xmlns:p14="http://schemas.microsoft.com/office/powerpoint/2010/main" val="2683667021"/>
      </p:ext>
    </p:extLst>
  </p:cSld>
  <p:clrMapOvr>
    <a:masterClrMapping/>
  </p:clrMapOvr>
  <p:transition xmlns:p14="http://schemas.microsoft.com/office/powerpoint/2010/mai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5" name="Rectangle 7"/>
          <p:cNvSpPr>
            <a:spLocks noGrp="1" noChangeArrowheads="1"/>
          </p:cNvSpPr>
          <p:nvPr>
            <p:ph type="title"/>
          </p:nvPr>
        </p:nvSpPr>
        <p:spPr>
          <a:ln/>
        </p:spPr>
        <p:txBody>
          <a:bodyPr/>
          <a:lstStyle/>
          <a:p>
            <a:r>
              <a:rPr lang="en-US" dirty="0"/>
              <a:t>Load Balancer Configuration</a:t>
            </a:r>
          </a:p>
        </p:txBody>
      </p:sp>
      <p:sp>
        <p:nvSpPr>
          <p:cNvPr id="227337"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734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734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7344" name="Line 16"/>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7345"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1"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4"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6"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0"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1"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573290601"/>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9" name="Line 17"/>
          <p:cNvSpPr>
            <a:spLocks noChangeShapeType="1"/>
          </p:cNvSpPr>
          <p:nvPr/>
        </p:nvSpPr>
        <p:spPr bwMode="auto">
          <a:xfrm flipH="1">
            <a:off x="7328694" y="4343400"/>
            <a:ext cx="4229100" cy="13716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Line 17"/>
          <p:cNvSpPr>
            <a:spLocks noChangeShapeType="1"/>
          </p:cNvSpPr>
          <p:nvPr/>
        </p:nvSpPr>
        <p:spPr bwMode="auto">
          <a:xfrm flipH="1">
            <a:off x="2489443" y="6999288"/>
            <a:ext cx="754137" cy="3302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4" name="Rectangle 15"/>
          <p:cNvSpPr>
            <a:spLocks/>
          </p:cNvSpPr>
          <p:nvPr/>
        </p:nvSpPr>
        <p:spPr bwMode="auto">
          <a:xfrm>
            <a:off x="3328194" y="5257800"/>
            <a:ext cx="3962400" cy="3886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lgn="l"/>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"web01"</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"10.1.1.1"</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"web02"</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b="1" dirty="0" smtClean="0">
                <a:solidFill>
                  <a:srgbClr val="008000"/>
                </a:solidFill>
                <a:latin typeface="Courier" charset="0"/>
                <a:ea typeface="ＭＳ Ｐゴシック" charset="0"/>
                <a:cs typeface="Courier" charset="0"/>
                <a:sym typeface="Courier" charset="0"/>
              </a:rPr>
              <a:t>    "</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"10.1.1.2"</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"web03"</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"10.1.1.3"</a:t>
            </a:r>
          </a:p>
          <a:p>
            <a:pPr marL="0" lvl="4" algn="l"/>
            <a:r>
              <a:rPr lang="en-US" sz="1400" dirty="0">
                <a:solidFill>
                  <a:srgbClr val="BA2121"/>
                </a:solidFill>
                <a:latin typeface="Courier" charset="0"/>
                <a:ea typeface="ＭＳ Ｐゴシック" charset="0"/>
                <a:cs typeface="Courier" charset="0"/>
                <a:sym typeface="Courier" charset="0"/>
              </a:rPr>
              <a:t> </a:t>
            </a:r>
            <a:r>
              <a:rPr lang="en-US" sz="1400" dirty="0" smtClean="0">
                <a:solidFill>
                  <a:srgbClr val="BA2121"/>
                </a:solidFill>
                <a:latin typeface="Courier" charset="0"/>
                <a:ea typeface="ＭＳ Ｐゴシック" charset="0"/>
                <a:cs typeface="Courier" charset="0"/>
                <a:sym typeface="Courier" charset="0"/>
              </a:rPr>
              <a:t>  </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b="1" dirty="0">
                <a:latin typeface="Courier" charset="0"/>
                <a:ea typeface="ＭＳ Ｐゴシック" charset="0"/>
                <a:cs typeface="Courier" charset="0"/>
                <a:sym typeface="Courier" charset="0"/>
              </a:rPr>
              <a:t> </a:t>
            </a:r>
            <a:r>
              <a:rPr lang="en-US" sz="1400" b="1" dirty="0" smtClean="0">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"hostname"</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"web04"</a:t>
            </a:r>
            <a:r>
              <a:rPr lang="en-US" sz="1400" dirty="0" smtClean="0">
                <a:solidFill>
                  <a:schemeClr val="tx1"/>
                </a:solidFill>
                <a:latin typeface="Courier" charset="0"/>
                <a:ea typeface="ＭＳ Ｐゴシック" charset="0"/>
                <a:cs typeface="Courier" charset="0"/>
                <a:sym typeface="Courier" charset="0"/>
              </a:rPr>
              <a:t>,</a:t>
            </a:r>
          </a:p>
          <a:p>
            <a:pPr marL="0" lvl="4" algn="l"/>
            <a:r>
              <a:rPr lang="en-US" sz="1400" dirty="0" smtClean="0">
                <a:solidFill>
                  <a:schemeClr val="tx1"/>
                </a:solidFill>
                <a:latin typeface="Courier" charset="0"/>
                <a:ea typeface="ＭＳ Ｐゴシック" charset="0"/>
                <a:cs typeface="Courier" charset="0"/>
                <a:sym typeface="Courier" charset="0"/>
              </a:rPr>
              <a:t>    </a:t>
            </a:r>
            <a:r>
              <a:rPr lang="en-US" sz="1400" b="1" dirty="0" smtClean="0">
                <a:solidFill>
                  <a:srgbClr val="008000"/>
                </a:solidFill>
                <a:latin typeface="Courier" charset="0"/>
                <a:ea typeface="ＭＳ Ｐゴシック" charset="0"/>
                <a:cs typeface="Courier" charset="0"/>
                <a:sym typeface="Courier" charset="0"/>
              </a:rPr>
              <a:t>"</a:t>
            </a:r>
            <a:r>
              <a:rPr lang="en-US" sz="1400" b="1" dirty="0" err="1" smtClean="0">
                <a:solidFill>
                  <a:srgbClr val="008000"/>
                </a:solidFill>
                <a:latin typeface="Courier" charset="0"/>
                <a:ea typeface="ＭＳ Ｐゴシック" charset="0"/>
                <a:cs typeface="Courier" charset="0"/>
                <a:sym typeface="Courier" charset="0"/>
              </a:rPr>
              <a:t>ipaddress</a:t>
            </a:r>
            <a:r>
              <a:rPr lang="en-US" sz="1400" b="1" dirty="0" smtClean="0">
                <a:solidFill>
                  <a:srgbClr val="008000"/>
                </a:solidFill>
                <a:latin typeface="Courier" charset="0"/>
                <a:ea typeface="ＭＳ Ｐゴシック" charset="0"/>
                <a:cs typeface="Courier" charset="0"/>
                <a:sym typeface="Courier" charset="0"/>
              </a:rPr>
              <a:t>"</a:t>
            </a:r>
            <a:r>
              <a:rPr lang="en-US" sz="1400" dirty="0" smtClean="0">
                <a:solidFill>
                  <a:schemeClr val="tx1"/>
                </a:solidFill>
                <a:latin typeface="Courier" charset="0"/>
                <a:ea typeface="ＭＳ Ｐゴシック" charset="0"/>
                <a:cs typeface="Courier" charset="0"/>
                <a:sym typeface="Courier" charset="0"/>
              </a:rPr>
              <a:t> : </a:t>
            </a:r>
            <a:r>
              <a:rPr lang="en-US" sz="1400" dirty="0" smtClean="0">
                <a:solidFill>
                  <a:srgbClr val="BA2121"/>
                </a:solidFill>
                <a:latin typeface="Courier" charset="0"/>
                <a:ea typeface="ＭＳ Ｐゴシック" charset="0"/>
                <a:cs typeface="Courier" charset="0"/>
                <a:sym typeface="Courier" charset="0"/>
              </a:rPr>
              <a:t>"10.1.1.4"</a:t>
            </a:r>
            <a:r>
              <a:rPr lang="en-US" sz="1400" dirty="0" smtClean="0">
                <a:solidFill>
                  <a:schemeClr val="tx1"/>
                </a:solidFill>
                <a:latin typeface="Courier" charset="0"/>
                <a:ea typeface="ＭＳ Ｐゴシック" charset="0"/>
                <a:cs typeface="Courier" charset="0"/>
                <a:sym typeface="Courier" charset="0"/>
              </a:rPr>
              <a:t>}  </a:t>
            </a:r>
          </a:p>
          <a:p>
            <a:pPr marL="0" lvl="4" algn="l"/>
            <a:r>
              <a:rPr lang="en-US" sz="1400" dirty="0" smtClean="0">
                <a:solidFill>
                  <a:schemeClr val="tx1"/>
                </a:solidFill>
                <a:latin typeface="Courier" charset="0"/>
                <a:ea typeface="ＭＳ Ｐゴシック" charset="0"/>
                <a:cs typeface="Courier" charset="0"/>
                <a:sym typeface="Courier" charset="0"/>
              </a:rPr>
              <a:t>}</a:t>
            </a:r>
            <a:endParaRPr lang="en-US" sz="14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3284560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Rectangle 7"/>
          <p:cNvSpPr>
            <a:spLocks noGrp="1" noChangeArrowheads="1"/>
          </p:cNvSpPr>
          <p:nvPr>
            <p:ph type="title"/>
          </p:nvPr>
        </p:nvSpPr>
        <p:spPr>
          <a:ln/>
        </p:spPr>
        <p:txBody>
          <a:bodyPr/>
          <a:lstStyle/>
          <a:p>
            <a:r>
              <a:rPr lang="en-US" dirty="0"/>
              <a:t>Load Balancer Configuration</a:t>
            </a:r>
          </a:p>
        </p:txBody>
      </p:sp>
      <p:sp>
        <p:nvSpPr>
          <p:cNvPr id="228361" name="AutoShape 9"/>
          <p:cNvSpPr>
            <a:spLocks/>
          </p:cNvSpPr>
          <p:nvPr/>
        </p:nvSpPr>
        <p:spPr bwMode="auto">
          <a:xfrm>
            <a:off x="2083003" y="3022600"/>
            <a:ext cx="2362431"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FFFFF"/>
                </a:solidFill>
                <a:effectLst>
                  <a:outerShdw blurRad="38100" dist="38100" dir="2700000" algn="tl">
                    <a:srgbClr val="000000"/>
                  </a:outerShdw>
                </a:effectLst>
                <a:ea typeface="ＭＳ Ｐゴシック" charset="0"/>
                <a:cs typeface="Gill Sans" charset="0"/>
              </a:rPr>
              <a:t>Enterprise Chef</a:t>
            </a:r>
          </a:p>
        </p:txBody>
      </p:sp>
      <p:pic>
        <p:nvPicPr>
          <p:cNvPr id="22836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47" y="6405563"/>
            <a:ext cx="2260821"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836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801" y="7185025"/>
            <a:ext cx="1168514"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28367" name="Line 15"/>
          <p:cNvSpPr>
            <a:spLocks noChangeShapeType="1"/>
          </p:cNvSpPr>
          <p:nvPr/>
        </p:nvSpPr>
        <p:spPr bwMode="auto">
          <a:xfrm rot="10800000" flipH="1">
            <a:off x="1130411" y="4090988"/>
            <a:ext cx="976408" cy="2976562"/>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8368" name="Line 16"/>
          <p:cNvSpPr>
            <a:spLocks noChangeShapeType="1"/>
          </p:cNvSpPr>
          <p:nvPr/>
        </p:nvSpPr>
        <p:spPr bwMode="auto">
          <a:xfrm flipH="1">
            <a:off x="2489442" y="4343400"/>
            <a:ext cx="9068351" cy="2986088"/>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Rectangle 10"/>
          <p:cNvSpPr>
            <a:spLocks/>
          </p:cNvSpPr>
          <p:nvPr/>
        </p:nvSpPr>
        <p:spPr bwMode="auto">
          <a:xfrm rot="120000">
            <a:off x="6686373" y="3529080"/>
            <a:ext cx="2248120" cy="34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3" name="Line 11"/>
          <p:cNvSpPr>
            <a:spLocks noChangeShapeType="1"/>
          </p:cNvSpPr>
          <p:nvPr/>
        </p:nvSpPr>
        <p:spPr bwMode="auto">
          <a:xfrm>
            <a:off x="4508940" y="3886200"/>
            <a:ext cx="6820254" cy="304800"/>
          </a:xfrm>
          <a:prstGeom prst="line">
            <a:avLst/>
          </a:prstGeom>
          <a:noFill/>
          <a:ln w="1016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5"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6"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7"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8"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Rectangle 15"/>
          <p:cNvSpPr>
            <a:spLocks/>
          </p:cNvSpPr>
          <p:nvPr/>
        </p:nvSpPr>
        <p:spPr bwMode="auto">
          <a:xfrm>
            <a:off x="11786394" y="4419600"/>
            <a:ext cx="3962400" cy="3048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35" name="Rectangle 12"/>
          <p:cNvSpPr>
            <a:spLocks/>
          </p:cNvSpPr>
          <p:nvPr/>
        </p:nvSpPr>
        <p:spPr bwMode="auto">
          <a:xfrm>
            <a:off x="787476" y="1701800"/>
            <a:ext cx="15113717" cy="10922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algn="l">
              <a:spcBef>
                <a:spcPts val="1200"/>
              </a:spcBef>
            </a:pPr>
            <a:r>
              <a:rPr lang="en-US" sz="4000" dirty="0" err="1" smtClean="0">
                <a:latin typeface="Courier" charset="0"/>
                <a:ea typeface="ＭＳ Ｐゴシック" charset="0"/>
                <a:cs typeface="Courier" charset="0"/>
                <a:sym typeface="Courier" charset="0"/>
              </a:rPr>
              <a:t>my_webservers</a:t>
            </a:r>
            <a:r>
              <a:rPr lang="en-US" sz="4000" dirty="0" smtClean="0">
                <a:latin typeface="Courier" charset="0"/>
                <a:ea typeface="ＭＳ Ｐゴシック" charset="0"/>
                <a:cs typeface="Courier" charset="0"/>
                <a:sym typeface="Courier" charset="0"/>
              </a:rPr>
              <a:t> </a:t>
            </a:r>
            <a:r>
              <a:rPr lang="en-US" sz="4000" dirty="0" smtClean="0">
                <a:solidFill>
                  <a:srgbClr val="666666"/>
                </a:solidFill>
                <a:latin typeface="Courier" charset="0"/>
                <a:ea typeface="ＭＳ Ｐゴシック" charset="0"/>
                <a:cs typeface="Courier" charset="0"/>
                <a:sym typeface="Courier" charset="0"/>
              </a:rPr>
              <a:t>=</a:t>
            </a:r>
            <a:r>
              <a:rPr lang="en-US" sz="4000" dirty="0" smtClean="0">
                <a:solidFill>
                  <a:schemeClr val="tx1"/>
                </a:solidFill>
                <a:latin typeface="Courier" charset="0"/>
                <a:ea typeface="ＭＳ Ｐゴシック" charset="0"/>
                <a:cs typeface="Courier" charset="0"/>
                <a:sym typeface="Courier" charset="0"/>
              </a:rPr>
              <a:t> </a:t>
            </a:r>
            <a:r>
              <a:rPr lang="en-US" sz="4000" dirty="0">
                <a:solidFill>
                  <a:schemeClr val="tx1"/>
                </a:solidFill>
                <a:latin typeface="Courier" charset="0"/>
                <a:ea typeface="ＭＳ Ｐゴシック" charset="0"/>
                <a:cs typeface="Courier" charset="0"/>
                <a:sym typeface="Courier" charset="0"/>
              </a:rPr>
              <a:t>search(</a:t>
            </a:r>
            <a:r>
              <a:rPr lang="en-US" sz="4000" dirty="0">
                <a:solidFill>
                  <a:srgbClr val="BA2121"/>
                </a:solidFill>
                <a:latin typeface="Courier" charset="0"/>
                <a:ea typeface="ＭＳ Ｐゴシック" charset="0"/>
                <a:cs typeface="Courier" charset="0"/>
                <a:sym typeface="Courier" charset="0"/>
              </a:rPr>
              <a:t>"node"</a:t>
            </a:r>
            <a:r>
              <a:rPr lang="en-US" sz="4000" dirty="0">
                <a:solidFill>
                  <a:schemeClr val="tx1"/>
                </a:solidFill>
                <a:latin typeface="Courier" charset="0"/>
                <a:ea typeface="ＭＳ Ｐゴシック" charset="0"/>
                <a:cs typeface="Courier" charset="0"/>
                <a:sym typeface="Courier" charset="0"/>
              </a:rPr>
              <a:t>,</a:t>
            </a:r>
            <a:r>
              <a:rPr lang="en-US" sz="4000" dirty="0">
                <a:solidFill>
                  <a:srgbClr val="BA2121"/>
                </a:solidFill>
                <a:latin typeface="Courier" charset="0"/>
                <a:ea typeface="ＭＳ Ｐゴシック" charset="0"/>
                <a:cs typeface="Courier" charset="0"/>
                <a:sym typeface="Courier" charset="0"/>
              </a:rPr>
              <a:t>"</a:t>
            </a:r>
            <a:r>
              <a:rPr lang="en-US" sz="4000" dirty="0" err="1">
                <a:solidFill>
                  <a:srgbClr val="BA2121"/>
                </a:solidFill>
                <a:latin typeface="Courier" charset="0"/>
                <a:ea typeface="ＭＳ Ｐゴシック" charset="0"/>
                <a:cs typeface="Courier" charset="0"/>
                <a:sym typeface="Courier" charset="0"/>
              </a:rPr>
              <a:t>role:webserver</a:t>
            </a:r>
            <a:r>
              <a:rPr lang="en-US" sz="4000" dirty="0">
                <a:solidFill>
                  <a:srgbClr val="BA2121"/>
                </a:solidFill>
                <a:latin typeface="Courier" charset="0"/>
                <a:ea typeface="ＭＳ Ｐゴシック" charset="0"/>
                <a:cs typeface="Courier" charset="0"/>
                <a:sym typeface="Courier" charset="0"/>
              </a:rPr>
              <a:t>"</a:t>
            </a:r>
            <a:r>
              <a:rPr lang="en-US" sz="4000" dirty="0">
                <a:solidFill>
                  <a:schemeClr val="tx1"/>
                </a:solidFill>
                <a:latin typeface="Courier" charset="0"/>
                <a:ea typeface="ＭＳ Ｐゴシック" charset="0"/>
                <a:cs typeface="Courier" charset="0"/>
                <a:sym typeface="Courier" charset="0"/>
              </a:rPr>
              <a:t>)</a:t>
            </a:r>
          </a:p>
        </p:txBody>
      </p:sp>
      <p:sp>
        <p:nvSpPr>
          <p:cNvPr id="36"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ea typeface="ＭＳ Ｐゴシック" charset="0"/>
                <a:cs typeface="Gill Sans" charset="0"/>
              </a:rPr>
              <a:t>LB</a:t>
            </a:r>
            <a:endParaRPr lang="en-US" dirty="0">
              <a:solidFill>
                <a:schemeClr val="tx1"/>
              </a:solidFill>
              <a:ea typeface="ＭＳ Ｐゴシック" charset="0"/>
              <a:cs typeface="Gill Sans" charset="0"/>
            </a:endParaRPr>
          </a:p>
        </p:txBody>
      </p:sp>
    </p:spTree>
    <p:extLst>
      <p:ext uri="{BB962C8B-B14F-4D97-AF65-F5344CB8AC3E}">
        <p14:creationId xmlns:p14="http://schemas.microsoft.com/office/powerpoint/2010/main" val="1780271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p:cNvSpPr>
          <p:nvPr/>
        </p:nvSpPr>
        <p:spPr bwMode="auto">
          <a:xfrm>
            <a:off x="622432" y="3321050"/>
            <a:ext cx="15000165" cy="42672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 search("node","role:webserver”)</a:t>
            </a:r>
          </a:p>
          <a:p>
            <a:pPr lvl="1">
              <a:lnSpc>
                <a:spcPct val="120000"/>
              </a:lnSpc>
            </a:pP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template "C:\Monitoring App\cfg\servers.list" do</a:t>
            </a:r>
          </a:p>
          <a:p>
            <a:pPr lvl="1">
              <a:lnSpc>
                <a:spcPct val="120000"/>
              </a:lnSpc>
            </a:pPr>
            <a:r>
              <a:rPr lang="en-US" dirty="0">
                <a:solidFill>
                  <a:srgbClr val="FFFFFF"/>
                </a:solidFill>
                <a:latin typeface="Menlo Bold"/>
                <a:ea typeface="Menlo Bold"/>
                <a:cs typeface="Menlo Bold"/>
                <a:sym typeface="Menlo Bold"/>
              </a:rPr>
              <a:t>   source "servers.list.erb“</a:t>
            </a:r>
          </a:p>
          <a:p>
            <a:pPr lvl="1">
              <a:lnSpc>
                <a:spcPct val="120000"/>
              </a:lnSpc>
            </a:pPr>
            <a:r>
              <a:rPr lang="en-US" dirty="0">
                <a:solidFill>
                  <a:srgbClr val="FFFFFF"/>
                </a:solidFill>
                <a:latin typeface="Menlo Bold"/>
                <a:ea typeface="Menlo Bold"/>
                <a:cs typeface="Menlo Bold"/>
                <a:sym typeface="Menlo Bold"/>
              </a:rPr>
              <a:t>   variables </a:t>
            </a:r>
            <a:r>
              <a:rPr lang="en-US" dirty="0" smtClean="0">
                <a:solidFill>
                  <a:srgbClr val="FFFFFF"/>
                </a:solidFill>
                <a:latin typeface="Menlo Bold"/>
                <a:ea typeface="Menlo Bold"/>
                <a:cs typeface="Menlo Bold"/>
                <a:sym typeface="Menlo Bold"/>
              </a:rPr>
              <a:t>:</a:t>
            </a:r>
            <a:r>
              <a:rPr lang="en-US" dirty="0" err="1" smtClean="0">
                <a:solidFill>
                  <a:srgbClr val="FFFFFF"/>
                </a:solidFill>
                <a:latin typeface="Menlo Bold"/>
                <a:ea typeface="Menlo Bold"/>
                <a:cs typeface="Menlo Bold"/>
                <a:sym typeface="Menlo Bold"/>
              </a:rPr>
              <a:t>my_webservers</a:t>
            </a:r>
            <a:r>
              <a:rPr lang="en-US" dirty="0" smtClean="0">
                <a:solidFill>
                  <a:srgbClr val="FFFFFF"/>
                </a:solidFill>
                <a:latin typeface="Menlo Bold"/>
                <a:ea typeface="Menlo Bold"/>
                <a:cs typeface="Menlo Bold"/>
                <a:sym typeface="Menlo Bold"/>
              </a:rPr>
              <a:t> </a:t>
            </a:r>
            <a:r>
              <a:rPr lang="en-US" dirty="0">
                <a:solidFill>
                  <a:srgbClr val="FFFFFF"/>
                </a:solidFill>
                <a:latin typeface="Menlo Bold"/>
                <a:ea typeface="Menlo Bold"/>
                <a:cs typeface="Menlo Bold"/>
                <a:sym typeface="Menlo Bold"/>
              </a:rPr>
              <a:t>=</a:t>
            </a:r>
            <a:r>
              <a:rPr lang="en-US" dirty="0" smtClean="0">
                <a:solidFill>
                  <a:srgbClr val="FFFFFF"/>
                </a:solidFill>
                <a:latin typeface="Menlo Bold"/>
                <a:ea typeface="Menlo Bold"/>
                <a:cs typeface="Menlo Bold"/>
                <a:sym typeface="Menlo Bold"/>
              </a:rPr>
              <a:t>&gt; </a:t>
            </a:r>
            <a:r>
              <a:rPr lang="en-US" dirty="0" err="1" smtClean="0">
                <a:solidFill>
                  <a:srgbClr val="FFFFFF"/>
                </a:solidFill>
                <a:latin typeface="Menlo Bold"/>
                <a:ea typeface="Menlo Bold"/>
                <a:cs typeface="Menlo Bold"/>
                <a:sym typeface="Menlo Bold"/>
              </a:rPr>
              <a:t>my_webservers.uniq</a:t>
            </a:r>
            <a:endParaRPr lang="en-US" dirty="0">
              <a:solidFill>
                <a:srgbClr val="FFFFFF"/>
              </a:solidFill>
              <a:latin typeface="Menlo Bold"/>
              <a:ea typeface="Menlo Bold"/>
              <a:cs typeface="Menlo Bold"/>
              <a:sym typeface="Menlo Bold"/>
            </a:endParaRPr>
          </a:p>
          <a:p>
            <a:pPr lvl="1">
              <a:lnSpc>
                <a:spcPct val="120000"/>
              </a:lnSpc>
            </a:pPr>
            <a:r>
              <a:rPr lang="en-US" dirty="0">
                <a:solidFill>
                  <a:srgbClr val="FFFFFF"/>
                </a:solidFill>
                <a:latin typeface="Menlo Bold"/>
                <a:ea typeface="Menlo Bold"/>
                <a:cs typeface="Menlo Bold"/>
                <a:sym typeface="Menlo Bold"/>
              </a:rPr>
              <a:t>   notifies :restart, "service[monitoring_svc]“</a:t>
            </a:r>
          </a:p>
          <a:p>
            <a:pPr lvl="1">
              <a:lnSpc>
                <a:spcPct val="120000"/>
              </a:lnSpc>
            </a:pPr>
            <a:r>
              <a:rPr lang="en-US" dirty="0">
                <a:solidFill>
                  <a:srgbClr val="FFFFFF"/>
                </a:solidFill>
                <a:latin typeface="Menlo Bold"/>
                <a:ea typeface="Menlo Bold"/>
                <a:cs typeface="Menlo Bold"/>
                <a:sym typeface="Menlo Bold"/>
              </a:rPr>
              <a:t>end</a:t>
            </a:r>
          </a:p>
        </p:txBody>
      </p:sp>
      <p:sp>
        <p:nvSpPr>
          <p:cNvPr id="97283" name="Rectangle 2"/>
          <p:cNvSpPr>
            <a:spLocks/>
          </p:cNvSpPr>
          <p:nvPr/>
        </p:nvSpPr>
        <p:spPr bwMode="auto">
          <a:xfrm>
            <a:off x="615091" y="5715000"/>
            <a:ext cx="12345606" cy="533400"/>
          </a:xfrm>
          <a:prstGeom prst="rect">
            <a:avLst/>
          </a:prstGeom>
          <a:solidFill>
            <a:srgbClr val="00FF00">
              <a:alpha val="39999"/>
            </a:srgbClr>
          </a:solidFill>
          <a:ln>
            <a:noFill/>
          </a:ln>
          <a:extLst>
            <a:ext uri="{91240B29-F687-4f45-9708-019B960494DF}">
              <a14:hiddenLine xmlns:a14="http://schemas.microsoft.com/office/drawing/2010/main" w="25400">
                <a:solidFill>
                  <a:schemeClr val="tx1">
                    <a:alpha val="39999"/>
                  </a:schemeClr>
                </a:solidFill>
                <a:miter lim="800000"/>
                <a:headEnd/>
                <a:tailEnd/>
              </a14:hiddenLine>
            </a:ext>
          </a:extLst>
        </p:spPr>
        <p:txBody>
          <a:bodyPr lIns="0" tIns="0" rIns="0" bIns="0"/>
          <a:lstStyle/>
          <a:p>
            <a:pPr algn="ctr"/>
            <a:endParaRPr lang="en-US" dirty="0"/>
          </a:p>
        </p:txBody>
      </p:sp>
      <p:sp>
        <p:nvSpPr>
          <p:cNvPr id="97284" name="Rectangle 3"/>
          <p:cNvSpPr>
            <a:spLocks/>
          </p:cNvSpPr>
          <p:nvPr/>
        </p:nvSpPr>
        <p:spPr bwMode="auto">
          <a:xfrm>
            <a:off x="356394" y="144533"/>
            <a:ext cx="1579966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Search for nodes</a:t>
            </a:r>
          </a:p>
        </p:txBody>
      </p:sp>
    </p:spTree>
    <p:extLst>
      <p:ext uri="{BB962C8B-B14F-4D97-AF65-F5344CB8AC3E}">
        <p14:creationId xmlns:p14="http://schemas.microsoft.com/office/powerpoint/2010/main" val="34827964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rgbClr val="000000">
              <a:alpha val="94901"/>
            </a:srgbClr>
          </a:solidFill>
          <a:ln>
            <a:noFill/>
          </a:ln>
          <a:extLst>
            <a:ext uri="{91240B29-F687-4f45-9708-019B960494DF}">
              <a14:hiddenLine xmlns:a14="http://schemas.microsoft.com/office/drawing/2010/main" w="12700">
                <a:solidFill>
                  <a:schemeClr val="tx1">
                    <a:alpha val="94901"/>
                  </a:schemeClr>
                </a:solidFill>
                <a:miter lim="800000"/>
                <a:headEnd/>
                <a:tailEnd/>
              </a14:hiddenLine>
            </a:ext>
          </a:extLst>
        </p:spPr>
        <p:txBody>
          <a:bodyPr lIns="0" tIns="0" rIns="0" bIns="0" anchor="ctr"/>
          <a:lstStyle/>
          <a:p>
            <a:pPr lvl="1">
              <a:lnSpc>
                <a:spcPct val="120000"/>
              </a:lnSpc>
            </a:pPr>
            <a:r>
              <a:rPr lang="en-US" sz="3000" dirty="0">
                <a:solidFill>
                  <a:srgbClr val="FFFFFF"/>
                </a:solidFill>
                <a:latin typeface="Menlo Bold"/>
                <a:ea typeface="Menlo Bold"/>
                <a:cs typeface="Menlo Bold"/>
                <a:sym typeface="Menlo Bold"/>
              </a:rPr>
              <a:t>  # List of web servers to monitor</a:t>
            </a:r>
          </a:p>
          <a:p>
            <a:pPr lvl="1">
              <a:lnSpc>
                <a:spcPct val="120000"/>
              </a:lnSpc>
            </a:pPr>
            <a:r>
              <a:rPr lang="en-US" sz="3000" dirty="0">
                <a:solidFill>
                  <a:srgbClr val="FFFFFF"/>
                </a:solidFill>
                <a:latin typeface="Menlo Bold"/>
                <a:ea typeface="Menlo Bold"/>
                <a:cs typeface="Menlo Bold"/>
                <a:sym typeface="Menlo Bold"/>
              </a:rPr>
              <a:t>  &lt;% @</a:t>
            </a:r>
            <a:r>
              <a:rPr lang="en-US" sz="3000" dirty="0" err="1">
                <a:solidFill>
                  <a:srgbClr val="FFFFFF"/>
                </a:solidFill>
                <a:latin typeface="Menlo Bold"/>
                <a:ea typeface="Menlo Bold"/>
                <a:cs typeface="Menlo Bold"/>
                <a:sym typeface="Menlo Bold"/>
              </a:rPr>
              <a:t>my_webservers.each</a:t>
            </a:r>
            <a:r>
              <a:rPr lang="en-US" sz="3000" dirty="0">
                <a:solidFill>
                  <a:srgbClr val="FFFFFF"/>
                </a:solidFill>
                <a:latin typeface="Menlo Bold"/>
                <a:ea typeface="Menlo Bold"/>
                <a:cs typeface="Menlo Bold"/>
                <a:sym typeface="Menlo Bold"/>
              </a:rPr>
              <a:t> do |member| -%&gt;</a:t>
            </a:r>
          </a:p>
          <a:p>
            <a:pPr lvl="1">
              <a:lnSpc>
                <a:spcPct val="120000"/>
              </a:lnSpc>
            </a:pPr>
            <a:r>
              <a:rPr lang="en-US" sz="3000" dirty="0">
                <a:solidFill>
                  <a:srgbClr val="FFFFFF"/>
                </a:solidFill>
                <a:latin typeface="Menlo Bold"/>
                <a:ea typeface="Menlo Bold"/>
                <a:cs typeface="Menlo Bold"/>
                <a:sym typeface="Menlo Bold"/>
              </a:rPr>
              <a:t>  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%&gt;:&gt;</a:t>
            </a:r>
          </a:p>
          <a:p>
            <a:pPr lvl="1">
              <a:lnSpc>
                <a:spcPct val="120000"/>
              </a:lnSpc>
            </a:pPr>
            <a:r>
              <a:rPr lang="en-US" sz="3000" dirty="0">
                <a:solidFill>
                  <a:srgbClr val="FFFFFF"/>
                </a:solidFill>
                <a:latin typeface="Menlo Bold"/>
                <a:ea typeface="Menlo Bold"/>
                <a:cs typeface="Menlo Bold"/>
                <a:sym typeface="Menlo Bold"/>
              </a:rPr>
              <a:t>  &lt;%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Tree>
    <p:extLst>
      <p:ext uri="{BB962C8B-B14F-4D97-AF65-F5344CB8AC3E}">
        <p14:creationId xmlns:p14="http://schemas.microsoft.com/office/powerpoint/2010/main" val="24708285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118394" y="5094513"/>
            <a:ext cx="9448800" cy="544287"/>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5" name="Rectangle 6"/>
          <p:cNvSpPr>
            <a:spLocks/>
          </p:cNvSpPr>
          <p:nvPr/>
        </p:nvSpPr>
        <p:spPr bwMode="auto">
          <a:xfrm>
            <a:off x="876300" y="5638800"/>
            <a:ext cx="14491494" cy="4572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66770"/>
            <a:ext cx="12434094" cy="562429"/>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7" name="Rectangle 5"/>
          <p:cNvSpPr>
            <a:spLocks/>
          </p:cNvSpPr>
          <p:nvPr/>
        </p:nvSpPr>
        <p:spPr bwMode="auto">
          <a:xfrm>
            <a:off x="1118394" y="6204857"/>
            <a:ext cx="3352800" cy="500743"/>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169787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
          <p:cNvSpPr>
            <a:spLocks/>
          </p:cNvSpPr>
          <p:nvPr/>
        </p:nvSpPr>
        <p:spPr bwMode="auto">
          <a:xfrm>
            <a:off x="622361" y="3733800"/>
            <a:ext cx="15012866" cy="3657600"/>
          </a:xfrm>
          <a:prstGeom prst="rect">
            <a:avLst/>
          </a:prstGeom>
          <a:solidFill>
            <a:schemeClr val="tx1">
              <a:alpha val="95000"/>
            </a:schemeClr>
          </a:solidFill>
          <a:ln>
            <a:noFill/>
          </a:ln>
          <a:extLst/>
        </p:spPr>
        <p:txBody>
          <a:bodyPr lIns="0" tIns="0" rIns="0" bIns="0" anchor="ctr"/>
          <a:lstStyle/>
          <a:p>
            <a:pPr lvl="1">
              <a:lnSpc>
                <a:spcPct val="120000"/>
              </a:lnSpc>
            </a:pPr>
            <a:r>
              <a:rPr lang="en-US" sz="3000" dirty="0" smtClean="0">
                <a:solidFill>
                  <a:srgbClr val="FFFFFF"/>
                </a:solidFill>
                <a:latin typeface="Menlo Bold"/>
                <a:ea typeface="Menlo Bold"/>
                <a:cs typeface="Menlo Bold"/>
                <a:sym typeface="Menlo Bold"/>
              </a:rPr>
              <a:t>  # </a:t>
            </a:r>
            <a:r>
              <a:rPr lang="en-US" sz="3000" dirty="0">
                <a:solidFill>
                  <a:srgbClr val="FFFFFF"/>
                </a:solidFill>
                <a:latin typeface="Menlo Bold"/>
                <a:ea typeface="Menlo Bold"/>
                <a:cs typeface="Menlo Bold"/>
                <a:sym typeface="Menlo Bold"/>
              </a:rPr>
              <a:t>List of servers to </a:t>
            </a:r>
            <a:r>
              <a:rPr lang="en-US" sz="3000" dirty="0" smtClean="0">
                <a:solidFill>
                  <a:srgbClr val="FFFFFF"/>
                </a:solidFill>
                <a:latin typeface="Menlo Bold"/>
                <a:ea typeface="Menlo Bold"/>
                <a:cs typeface="Menlo Bold"/>
                <a:sym typeface="Menlo Bold"/>
              </a:rPr>
              <a:t>monitor</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a:t>
            </a:r>
            <a:r>
              <a:rPr lang="en-US" sz="3000" dirty="0" smtClean="0">
                <a:solidFill>
                  <a:srgbClr val="FFFFFF"/>
                </a:solidFill>
                <a:latin typeface="Menlo Bold"/>
                <a:ea typeface="Menlo Bold"/>
                <a:cs typeface="Menlo Bold"/>
                <a:sym typeface="Menlo Bold"/>
              </a:rPr>
              <a:t>@</a:t>
            </a:r>
            <a:r>
              <a:rPr lang="en-US" sz="3000" dirty="0" err="1" smtClean="0">
                <a:solidFill>
                  <a:srgbClr val="FFFFFF"/>
                </a:solidFill>
                <a:latin typeface="Menlo Bold"/>
                <a:ea typeface="Menlo Bold"/>
                <a:cs typeface="Menlo Bold"/>
                <a:sym typeface="Menlo Bold"/>
              </a:rPr>
              <a:t>my_webservers.each</a:t>
            </a: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do |member| </a:t>
            </a:r>
            <a:r>
              <a:rPr lang="en-US" sz="3000" dirty="0" smtClean="0">
                <a:solidFill>
                  <a:srgbClr val="FFFFFF"/>
                </a:solidFill>
                <a:latin typeface="Menlo Bold"/>
                <a:ea typeface="Menlo Bold"/>
                <a:cs typeface="Menlo Bold"/>
                <a:sym typeface="Menlo Bold"/>
              </a:rPr>
              <a: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server &lt;%= member[:hostname] %&gt; &lt;%= member[:</a:t>
            </a:r>
            <a:r>
              <a:rPr lang="en-US" sz="3000" dirty="0" err="1">
                <a:solidFill>
                  <a:srgbClr val="FFFFFF"/>
                </a:solidFill>
                <a:latin typeface="Menlo Bold"/>
                <a:ea typeface="Menlo Bold"/>
                <a:cs typeface="Menlo Bold"/>
                <a:sym typeface="Menlo Bold"/>
              </a:rPr>
              <a:t>ipaddress</a:t>
            </a:r>
            <a:r>
              <a:rPr lang="en-US" sz="3000" dirty="0">
                <a:solidFill>
                  <a:srgbClr val="FFFFFF"/>
                </a:solidFill>
                <a:latin typeface="Menlo Bold"/>
                <a:ea typeface="Menlo Bold"/>
                <a:cs typeface="Menlo Bold"/>
                <a:sym typeface="Menlo Bold"/>
              </a:rPr>
              <a:t>] </a:t>
            </a:r>
            <a:r>
              <a:rPr lang="en-US" sz="3000" dirty="0" smtClean="0">
                <a:solidFill>
                  <a:srgbClr val="FFFFFF"/>
                </a:solidFill>
                <a:latin typeface="Menlo Bold"/>
                <a:ea typeface="Menlo Bold"/>
                <a:cs typeface="Menlo Bold"/>
                <a:sym typeface="Menlo Bold"/>
              </a:rPr>
              <a:t>%&gt;:&gt;</a:t>
            </a:r>
          </a:p>
          <a:p>
            <a:pPr lvl="1">
              <a:lnSpc>
                <a:spcPct val="120000"/>
              </a:lnSpc>
            </a:pPr>
            <a:r>
              <a:rPr lang="en-US" sz="3000" dirty="0" smtClean="0">
                <a:solidFill>
                  <a:srgbClr val="FFFFFF"/>
                </a:solidFill>
                <a:latin typeface="Menlo Bold"/>
                <a:ea typeface="Menlo Bold"/>
                <a:cs typeface="Menlo Bold"/>
                <a:sym typeface="Menlo Bold"/>
              </a:rPr>
              <a:t>  </a:t>
            </a:r>
            <a:r>
              <a:rPr lang="en-US" sz="3000" dirty="0">
                <a:solidFill>
                  <a:srgbClr val="FFFFFF"/>
                </a:solidFill>
                <a:latin typeface="Menlo Bold"/>
                <a:ea typeface="Menlo Bold"/>
                <a:cs typeface="Menlo Bold"/>
                <a:sym typeface="Menlo Bold"/>
              </a:rPr>
              <a:t>&lt;% end -%&gt;</a:t>
            </a:r>
            <a:endParaRPr lang="en-US" sz="2400" dirty="0">
              <a:solidFill>
                <a:srgbClr val="FFFFFF"/>
              </a:solidFill>
              <a:latin typeface="Menlo Bold"/>
              <a:ea typeface="Menlo Bold"/>
              <a:cs typeface="Menlo Bold"/>
              <a:sym typeface="Menlo Bold"/>
            </a:endParaRPr>
          </a:p>
        </p:txBody>
      </p:sp>
      <p:sp>
        <p:nvSpPr>
          <p:cNvPr id="98307" name="Rectangle 2"/>
          <p:cNvSpPr>
            <a:spLocks/>
          </p:cNvSpPr>
          <p:nvPr/>
        </p:nvSpPr>
        <p:spPr bwMode="auto">
          <a:xfrm>
            <a:off x="622362" y="144533"/>
            <a:ext cx="1553369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square" lIns="0" tIns="0" rIns="0" bIns="0" anchor="ctr">
            <a:spAutoFit/>
          </a:bodyPr>
          <a:lstStyle/>
          <a:p>
            <a:r>
              <a:rPr lang="en-US" sz="7200" dirty="0">
                <a:solidFill>
                  <a:srgbClr val="FFFFFF"/>
                </a:solidFill>
                <a:effectLst>
                  <a:outerShdw blurRad="38100" dist="38100" dir="2700000" algn="tl">
                    <a:srgbClr val="C0C0C0"/>
                  </a:outerShdw>
                </a:effectLst>
                <a:latin typeface="+mj-lt"/>
                <a:ea typeface="+mj-ea"/>
                <a:cs typeface="+mj-cs"/>
                <a:sym typeface="Rockwell" pitchFamily="18" charset="0"/>
              </a:rPr>
              <a:t>Pass results into Templates</a:t>
            </a:r>
          </a:p>
        </p:txBody>
      </p:sp>
      <p:sp>
        <p:nvSpPr>
          <p:cNvPr id="4" name="Rectangle 5"/>
          <p:cNvSpPr>
            <a:spLocks/>
          </p:cNvSpPr>
          <p:nvPr/>
        </p:nvSpPr>
        <p:spPr bwMode="auto">
          <a:xfrm>
            <a:off x="1077686" y="5638800"/>
            <a:ext cx="14290108" cy="457200"/>
          </a:xfrm>
          <a:prstGeom prst="rect">
            <a:avLst/>
          </a:prstGeom>
          <a:noFill/>
          <a:ln w="50800">
            <a:solidFill>
              <a:srgbClr val="FF7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r>
              <a:rPr lang="en-US" altLang="en-US" sz="3200" dirty="0" smtClean="0">
                <a:solidFill>
                  <a:srgbClr val="000000"/>
                </a:solidFill>
                <a:latin typeface="Gill Sans"/>
                <a:sym typeface="Gill Sans"/>
              </a:rPr>
              <a:t>1</a:t>
            </a:r>
            <a:endParaRPr lang="en-US" altLang="en-US" sz="3200" dirty="0">
              <a:solidFill>
                <a:srgbClr val="000000"/>
              </a:solidFill>
              <a:latin typeface="Gill Sans"/>
              <a:sym typeface="Gill Sans"/>
            </a:endParaRPr>
          </a:p>
        </p:txBody>
      </p:sp>
      <p:sp>
        <p:nvSpPr>
          <p:cNvPr id="5" name="Rectangle 6"/>
          <p:cNvSpPr>
            <a:spLocks/>
          </p:cNvSpPr>
          <p:nvPr/>
        </p:nvSpPr>
        <p:spPr bwMode="auto">
          <a:xfrm>
            <a:off x="876300" y="6248400"/>
            <a:ext cx="12434094" cy="381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
        <p:nvSpPr>
          <p:cNvPr id="6" name="Rectangle 6"/>
          <p:cNvSpPr>
            <a:spLocks/>
          </p:cNvSpPr>
          <p:nvPr/>
        </p:nvSpPr>
        <p:spPr bwMode="auto">
          <a:xfrm>
            <a:off x="840808" y="4419600"/>
            <a:ext cx="12434094" cy="1143000"/>
          </a:xfrm>
          <a:prstGeom prst="rect">
            <a:avLst/>
          </a:prstGeom>
          <a:solidFill>
            <a:schemeClr val="tx1">
              <a:alpha val="70000"/>
            </a:schemeClr>
          </a:solidFill>
          <a:ln>
            <a:noFill/>
          </a:ln>
        </p:spPr>
        <p:txBody>
          <a:bodyPr lIns="0" tIns="0" rIns="0" bIns="0"/>
          <a:lstStyle>
            <a:lvl1pPr eaLnBrk="0" hangingPunct="0">
              <a:spcBef>
                <a:spcPts val="1200"/>
              </a:spcBef>
              <a:defRPr sz="4800">
                <a:solidFill>
                  <a:schemeClr val="tx1"/>
                </a:solidFill>
                <a:latin typeface="Courier"/>
                <a:ea typeface="ヒラギノ角ゴ ProN W3"/>
                <a:cs typeface="ヒラギノ角ゴ ProN W3"/>
                <a:sym typeface="Courier"/>
              </a:defRPr>
            </a:lvl1pPr>
            <a:lvl2pPr marL="742950" indent="-285750" eaLnBrk="0" hangingPunct="0">
              <a:spcBef>
                <a:spcPts val="1200"/>
              </a:spcBef>
              <a:defRPr sz="4800">
                <a:solidFill>
                  <a:schemeClr val="tx1"/>
                </a:solidFill>
                <a:latin typeface="Courier"/>
                <a:ea typeface="ヒラギノ角ゴ ProN W3"/>
                <a:cs typeface="ヒラギノ角ゴ ProN W3"/>
                <a:sym typeface="Courier"/>
              </a:defRPr>
            </a:lvl2pPr>
            <a:lvl3pPr marL="1143000" indent="-228600" eaLnBrk="0" hangingPunct="0">
              <a:spcBef>
                <a:spcPts val="1200"/>
              </a:spcBef>
              <a:defRPr sz="4800">
                <a:solidFill>
                  <a:schemeClr val="tx1"/>
                </a:solidFill>
                <a:latin typeface="Courier"/>
                <a:ea typeface="ヒラギノ角ゴ ProN W3"/>
                <a:cs typeface="ヒラギノ角ゴ ProN W3"/>
                <a:sym typeface="Courier"/>
              </a:defRPr>
            </a:lvl3pPr>
            <a:lvl4pPr marL="1600200" indent="-228600" eaLnBrk="0" hangingPunct="0">
              <a:spcBef>
                <a:spcPts val="1200"/>
              </a:spcBef>
              <a:defRPr sz="4800">
                <a:solidFill>
                  <a:schemeClr val="tx1"/>
                </a:solidFill>
                <a:latin typeface="Courier"/>
                <a:ea typeface="ヒラギノ角ゴ ProN W3"/>
                <a:cs typeface="ヒラギノ角ゴ ProN W3"/>
                <a:sym typeface="Courier"/>
              </a:defRPr>
            </a:lvl4pPr>
            <a:lvl5pPr marL="2057400" indent="-228600" eaLnBrk="0" hangingPunct="0">
              <a:spcBef>
                <a:spcPts val="1200"/>
              </a:spcBef>
              <a:defRPr sz="4800">
                <a:solidFill>
                  <a:schemeClr val="tx1"/>
                </a:solidFill>
                <a:latin typeface="Courier"/>
                <a:ea typeface="ヒラギノ角ゴ ProN W3"/>
                <a:cs typeface="ヒラギノ角ゴ ProN W3"/>
                <a:sym typeface="Courier"/>
              </a:defRPr>
            </a:lvl5pPr>
            <a:lvl6pPr marL="25146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6pPr>
            <a:lvl7pPr marL="29718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7pPr>
            <a:lvl8pPr marL="34290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8pPr>
            <a:lvl9pPr marL="3886200" indent="-228600" eaLnBrk="0" fontAlgn="base" hangingPunct="0">
              <a:spcBef>
                <a:spcPts val="1200"/>
              </a:spcBef>
              <a:spcAft>
                <a:spcPct val="0"/>
              </a:spcAft>
              <a:defRPr sz="4800">
                <a:solidFill>
                  <a:schemeClr val="tx1"/>
                </a:solidFill>
                <a:latin typeface="Courier"/>
                <a:ea typeface="ヒラギノ角ゴ ProN W3"/>
                <a:cs typeface="ヒラギノ角ゴ ProN W3"/>
                <a:sym typeface="Courier"/>
              </a:defRPr>
            </a:lvl9pPr>
          </a:lstStyle>
          <a:p>
            <a:pPr algn="ctr" eaLnBrk="1" hangingPunct="1">
              <a:spcBef>
                <a:spcPct val="0"/>
              </a:spcBef>
            </a:pPr>
            <a:endParaRPr lang="en-US" altLang="en-US" sz="3200">
              <a:solidFill>
                <a:srgbClr val="000000"/>
              </a:solidFill>
              <a:latin typeface="Gill Sans"/>
              <a:sym typeface="Gill Sans"/>
            </a:endParaRPr>
          </a:p>
        </p:txBody>
      </p:sp>
    </p:spTree>
    <p:extLst>
      <p:ext uri="{BB962C8B-B14F-4D97-AF65-F5344CB8AC3E}">
        <p14:creationId xmlns:p14="http://schemas.microsoft.com/office/powerpoint/2010/main" val="4038370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1"/>
          <p:cNvSpPr>
            <a:spLocks noGrp="1" noChangeArrowheads="1"/>
          </p:cNvSpPr>
          <p:nvPr>
            <p:ph type="title"/>
          </p:nvPr>
        </p:nvSpPr>
        <p:spPr>
          <a:ln/>
        </p:spPr>
        <p:txBody>
          <a:bodyPr/>
          <a:lstStyle/>
          <a:p>
            <a:r>
              <a:rPr lang="en-US" dirty="0"/>
              <a:t>Load Balancer Configuration</a:t>
            </a:r>
          </a:p>
        </p:txBody>
      </p:sp>
      <p:sp>
        <p:nvSpPr>
          <p:cNvPr id="233474"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
        <p:nvSpPr>
          <p:cNvPr id="233475" name="Rectangle 3"/>
          <p:cNvSpPr>
            <a:spLocks/>
          </p:cNvSpPr>
          <p:nvPr/>
        </p:nvSpPr>
        <p:spPr bwMode="auto">
          <a:xfrm>
            <a:off x="432594" y="2362200"/>
            <a:ext cx="14796208" cy="3937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endParaRPr lang="en-US"/>
          </a:p>
        </p:txBody>
      </p:sp>
      <p:sp>
        <p:nvSpPr>
          <p:cNvPr id="29"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0"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1"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8"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9"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1"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smtClean="0">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1402316"/>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ln/>
        </p:spPr>
        <p:txBody>
          <a:bodyPr/>
          <a:lstStyle/>
          <a:p>
            <a:r>
              <a:rPr lang="en-US" dirty="0"/>
              <a:t>Load Balancer Configuration</a:t>
            </a:r>
          </a:p>
        </p:txBody>
      </p:sp>
      <p:sp>
        <p:nvSpPr>
          <p:cNvPr id="234510" name="Rectangle 14"/>
          <p:cNvSpPr>
            <a:spLocks/>
          </p:cNvSpPr>
          <p:nvPr/>
        </p:nvSpPr>
        <p:spPr bwMode="auto">
          <a:xfrm>
            <a:off x="10776258" y="6019800"/>
            <a:ext cx="5474235" cy="1231900"/>
          </a:xfrm>
          <a:prstGeom prst="rect">
            <a:avLst/>
          </a:prstGeom>
          <a:solidFill>
            <a:srgbClr val="FFFFFF"/>
          </a:solidFill>
          <a:ln w="25400" cap="flat">
            <a:solidFill>
              <a:schemeClr val="tx1">
                <a:alpha val="0"/>
              </a:schemeClr>
            </a:solidFill>
            <a:prstDash val="solid"/>
            <a:miter lim="800000"/>
            <a:headEnd type="none" w="med" len="med"/>
            <a:tailEnd type="none" w="med" len="med"/>
          </a:ln>
        </p:spPr>
        <p:txBody>
          <a:bodyPr lIns="0" tIns="0" rIns="0" bIns="0"/>
          <a:lstStyle/>
          <a:p>
            <a:endParaRPr lang="en-US"/>
          </a:p>
        </p:txBody>
      </p:sp>
      <p:sp>
        <p:nvSpPr>
          <p:cNvPr id="2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3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44"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45"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1050" dirty="0">
              <a:solidFill>
                <a:schemeClr val="tx1"/>
              </a:solidFill>
              <a:latin typeface="Courier" charset="0"/>
              <a:ea typeface="ＭＳ Ｐゴシック" charset="0"/>
              <a:cs typeface="Courier" charset="0"/>
              <a:sym typeface="Courier" charset="0"/>
            </a:endParaRPr>
          </a:p>
          <a:p>
            <a:pPr marL="0" lvl="4" algn="l"/>
            <a:endParaRPr lang="en-US" sz="500" dirty="0">
              <a:solidFill>
                <a:schemeClr val="tx1"/>
              </a:solidFill>
              <a:latin typeface="Courier" charset="0"/>
              <a:ea typeface="ＭＳ Ｐゴシック" charset="0"/>
              <a:cs typeface="Courier" charset="0"/>
              <a:sym typeface="Courier" charset="0"/>
            </a:endParaRPr>
          </a:p>
        </p:txBody>
      </p:sp>
      <p:sp>
        <p:nvSpPr>
          <p:cNvPr id="46"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50" name="Line 4"/>
          <p:cNvSpPr>
            <a:spLocks noChangeShapeType="1"/>
          </p:cNvSpPr>
          <p:nvPr/>
        </p:nvSpPr>
        <p:spPr bwMode="auto">
          <a:xfrm rot="10800000">
            <a:off x="3328194" y="4572000"/>
            <a:ext cx="1524000" cy="1524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1"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2726726729"/>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1"/>
          <p:cNvSpPr>
            <a:spLocks noGrp="1" noChangeArrowheads="1"/>
          </p:cNvSpPr>
          <p:nvPr>
            <p:ph type="title"/>
          </p:nvPr>
        </p:nvSpPr>
        <p:spPr>
          <a:ln/>
        </p:spPr>
        <p:txBody>
          <a:bodyPr/>
          <a:lstStyle/>
          <a:p>
            <a:r>
              <a:rPr lang="en-US" dirty="0"/>
              <a:t>Load Balancer Configuration</a:t>
            </a:r>
          </a:p>
        </p:txBody>
      </p:sp>
      <p:sp>
        <p:nvSpPr>
          <p:cNvPr id="18" name="AutoShape 1"/>
          <p:cNvSpPr>
            <a:spLocks/>
          </p:cNvSpPr>
          <p:nvPr/>
        </p:nvSpPr>
        <p:spPr bwMode="auto">
          <a:xfrm>
            <a:off x="10775258"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9" name="Rectangle 2"/>
          <p:cNvSpPr>
            <a:spLocks/>
          </p:cNvSpPr>
          <p:nvPr/>
        </p:nvSpPr>
        <p:spPr bwMode="auto">
          <a:xfrm>
            <a:off x="14072394" y="7856538"/>
            <a:ext cx="199182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a:solidFill>
                  <a:schemeClr val="tx1"/>
                </a:solidFill>
                <a:ea typeface="ＭＳ Ｐゴシック" charset="0"/>
                <a:cs typeface="Gill Sans" charset="0"/>
              </a:rPr>
              <a:t>Webservers</a:t>
            </a:r>
          </a:p>
        </p:txBody>
      </p:sp>
      <p:sp>
        <p:nvSpPr>
          <p:cNvPr id="20" name="AutoShape 3"/>
          <p:cNvSpPr>
            <a:spLocks/>
          </p:cNvSpPr>
          <p:nvPr/>
        </p:nvSpPr>
        <p:spPr bwMode="auto">
          <a:xfrm>
            <a:off x="972899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1" name="AutoShape 4"/>
          <p:cNvSpPr>
            <a:spLocks/>
          </p:cNvSpPr>
          <p:nvPr/>
        </p:nvSpPr>
        <p:spPr bwMode="auto">
          <a:xfrm>
            <a:off x="11891380"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2" name="AutoShape 5"/>
          <p:cNvSpPr>
            <a:spLocks/>
          </p:cNvSpPr>
          <p:nvPr/>
        </p:nvSpPr>
        <p:spPr bwMode="auto">
          <a:xfrm>
            <a:off x="13005914" y="7681914"/>
            <a:ext cx="850983"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23" name="Line 7"/>
          <p:cNvSpPr>
            <a:spLocks noChangeShapeType="1"/>
          </p:cNvSpPr>
          <p:nvPr/>
        </p:nvSpPr>
        <p:spPr bwMode="auto">
          <a:xfrm flipH="1">
            <a:off x="10160836" y="4519614"/>
            <a:ext cx="1705142" cy="3170237"/>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Line 8"/>
          <p:cNvSpPr>
            <a:spLocks noChangeShapeType="1"/>
          </p:cNvSpPr>
          <p:nvPr/>
        </p:nvSpPr>
        <p:spPr bwMode="auto">
          <a:xfrm flipH="1">
            <a:off x="11230916" y="4518025"/>
            <a:ext cx="627123" cy="3182938"/>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7" name="AutoShape 11"/>
          <p:cNvSpPr>
            <a:spLocks/>
          </p:cNvSpPr>
          <p:nvPr/>
        </p:nvSpPr>
        <p:spPr bwMode="auto">
          <a:xfrm>
            <a:off x="11421434" y="3797300"/>
            <a:ext cx="850983" cy="693738"/>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35" name="Rectangle 12"/>
          <p:cNvSpPr>
            <a:spLocks/>
          </p:cNvSpPr>
          <p:nvPr/>
        </p:nvSpPr>
        <p:spPr bwMode="auto">
          <a:xfrm>
            <a:off x="14148594" y="3733801"/>
            <a:ext cx="1777503" cy="6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dirty="0" smtClean="0">
                <a:solidFill>
                  <a:schemeClr val="tx1"/>
                </a:solidFill>
                <a:ea typeface="ＭＳ Ｐゴシック" charset="0"/>
                <a:cs typeface="Gill Sans" charset="0"/>
              </a:rPr>
              <a:t>LB</a:t>
            </a:r>
            <a:endParaRPr lang="en-US" dirty="0">
              <a:solidFill>
                <a:schemeClr val="tx1"/>
              </a:solidFill>
              <a:ea typeface="ＭＳ Ｐゴシック" charset="0"/>
              <a:cs typeface="Gill Sans" charset="0"/>
            </a:endParaRPr>
          </a:p>
        </p:txBody>
      </p:sp>
      <p:sp>
        <p:nvSpPr>
          <p:cNvPr id="36" name="Rectangle 12"/>
          <p:cNvSpPr>
            <a:spLocks/>
          </p:cNvSpPr>
          <p:nvPr/>
        </p:nvSpPr>
        <p:spPr bwMode="auto">
          <a:xfrm>
            <a:off x="4623594" y="3810000"/>
            <a:ext cx="6248400" cy="25146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91440" bIns="190500"/>
          <a:lstStyle/>
          <a:p>
            <a:pPr>
              <a:spcBef>
                <a:spcPts val="1200"/>
              </a:spcBef>
            </a:pPr>
            <a:r>
              <a:rPr lang="en-US" sz="2200" dirty="0">
                <a:latin typeface="Courier" charset="0"/>
                <a:ea typeface="ＭＳ Ｐゴシック" charset="0"/>
                <a:cs typeface="Courier" charset="0"/>
                <a:sym typeface="Courier" charset="0"/>
              </a:rPr>
              <a:t>C:\Monitoring App\</a:t>
            </a:r>
            <a:r>
              <a:rPr lang="en-US" sz="2200" dirty="0" err="1">
                <a:latin typeface="Courier" charset="0"/>
                <a:ea typeface="ＭＳ Ｐゴシック" charset="0"/>
                <a:cs typeface="Courier" charset="0"/>
                <a:sym typeface="Courier" charset="0"/>
              </a:rPr>
              <a:t>cfg</a:t>
            </a:r>
            <a:r>
              <a:rPr lang="en-US" sz="2200" dirty="0">
                <a:latin typeface="Courier" charset="0"/>
                <a:ea typeface="ＭＳ Ｐゴシック" charset="0"/>
                <a:cs typeface="Courier" charset="0"/>
                <a:sym typeface="Courier" charset="0"/>
              </a:rPr>
              <a:t>\</a:t>
            </a:r>
            <a:r>
              <a:rPr lang="en-US" sz="2200" dirty="0" err="1" smtClean="0">
                <a:latin typeface="Courier" charset="0"/>
                <a:ea typeface="ＭＳ Ｐゴシック" charset="0"/>
                <a:cs typeface="Courier" charset="0"/>
                <a:sym typeface="Courier" charset="0"/>
              </a:rPr>
              <a:t>servers.list</a:t>
            </a:r>
            <a:endParaRPr lang="en-US" sz="2200" dirty="0" smtClean="0">
              <a:latin typeface="Courier" charset="0"/>
              <a:ea typeface="ＭＳ Ｐゴシック" charset="0"/>
              <a:cs typeface="Courier" charset="0"/>
              <a:sym typeface="Courier" charset="0"/>
            </a:endParaRPr>
          </a:p>
          <a:p>
            <a:pPr>
              <a:spcBef>
                <a:spcPts val="1200"/>
              </a:spcBef>
            </a:pPr>
            <a:r>
              <a:rPr lang="en-US" sz="2400" dirty="0" smtClean="0">
                <a:latin typeface="Courier" charset="0"/>
                <a:ea typeface="ＭＳ Ｐゴシック" charset="0"/>
                <a:cs typeface="Courier" charset="0"/>
                <a:sym typeface="Courier" charset="0"/>
              </a:rPr>
              <a:t>server </a:t>
            </a:r>
            <a:r>
              <a:rPr lang="en-US" sz="2400" dirty="0" smtClean="0">
                <a:solidFill>
                  <a:schemeClr val="tx1"/>
                </a:solidFill>
                <a:latin typeface="Courier" charset="0"/>
                <a:ea typeface="ＭＳ Ｐゴシック" charset="0"/>
                <a:cs typeface="Courier" charset="0"/>
                <a:sym typeface="Courier" charset="0"/>
              </a:rPr>
              <a:t>web01 </a:t>
            </a:r>
            <a:r>
              <a:rPr lang="en-US" sz="2400" dirty="0" smtClean="0">
                <a:solidFill>
                  <a:srgbClr val="666666"/>
                </a:solidFill>
                <a:latin typeface="Courier" charset="0"/>
                <a:ea typeface="ＭＳ Ｐゴシック" charset="0"/>
                <a:cs typeface="Courier" charset="0"/>
                <a:sym typeface="Courier" charset="0"/>
              </a:rPr>
              <a:t>10.1.1.1</a:t>
            </a:r>
            <a:endParaRPr lang="en-US" sz="2400" dirty="0" smtClean="0">
              <a:solidFill>
                <a:schemeClr val="tx1"/>
              </a:solidFill>
              <a:latin typeface="Courier" charset="0"/>
              <a:ea typeface="ＭＳ Ｐゴシック" charset="0"/>
              <a:cs typeface="Courier" charset="0"/>
              <a:sym typeface="Courier" charset="0"/>
            </a:endParaRPr>
          </a:p>
          <a:p>
            <a:pPr algn="l">
              <a:spcBef>
                <a:spcPts val="600"/>
              </a:spcBef>
            </a:pPr>
            <a:r>
              <a:rPr lang="en-US" sz="2400" dirty="0" smtClean="0">
                <a:solidFill>
                  <a:schemeClr val="tx1"/>
                </a:solidFill>
                <a:latin typeface="Courier" charset="0"/>
                <a:ea typeface="ＭＳ Ｐゴシック" charset="0"/>
                <a:cs typeface="Courier" charset="0"/>
                <a:sym typeface="Courier" charset="0"/>
              </a:rPr>
              <a:t>server </a:t>
            </a:r>
            <a:r>
              <a:rPr lang="en-US" sz="2400" dirty="0">
                <a:solidFill>
                  <a:schemeClr val="tx1"/>
                </a:solidFill>
                <a:latin typeface="Courier" charset="0"/>
                <a:ea typeface="ＭＳ Ｐゴシック" charset="0"/>
                <a:cs typeface="Courier" charset="0"/>
                <a:sym typeface="Courier" charset="0"/>
              </a:rPr>
              <a:t>web02 </a:t>
            </a:r>
            <a:r>
              <a:rPr lang="en-US" sz="2400" dirty="0" smtClean="0">
                <a:solidFill>
                  <a:srgbClr val="666666"/>
                </a:solidFill>
                <a:latin typeface="Courier" charset="0"/>
                <a:ea typeface="ＭＳ Ｐゴシック" charset="0"/>
                <a:cs typeface="Courier" charset="0"/>
                <a:sym typeface="Courier" charset="0"/>
              </a:rPr>
              <a:t>10.1.1.2</a:t>
            </a:r>
            <a:endParaRPr lang="en-US" sz="2400" dirty="0" smtClean="0">
              <a:solidFill>
                <a:schemeClr val="tx1"/>
              </a:solidFill>
              <a:latin typeface="Courier" charset="0"/>
              <a:ea typeface="ＭＳ Ｐゴシック" charset="0"/>
              <a:cs typeface="Courier" charset="0"/>
              <a:sym typeface="Courier" charset="0"/>
            </a:endParaRPr>
          </a:p>
        </p:txBody>
      </p:sp>
      <p:sp>
        <p:nvSpPr>
          <p:cNvPr id="37" name="Rectangle 15"/>
          <p:cNvSpPr>
            <a:spLocks/>
          </p:cNvSpPr>
          <p:nvPr/>
        </p:nvSpPr>
        <p:spPr bwMode="auto">
          <a:xfrm>
            <a:off x="127794" y="3429000"/>
            <a:ext cx="4343400" cy="49530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sz="2400" dirty="0" err="1">
                <a:latin typeface="Courier" charset="0"/>
                <a:ea typeface="ＭＳ Ｐゴシック" charset="0"/>
                <a:cs typeface="Courier" charset="0"/>
                <a:sym typeface="Courier" charset="0"/>
              </a:rPr>
              <a:t>my_webservers</a:t>
            </a:r>
            <a:endParaRPr lang="en-US" sz="2400" dirty="0">
              <a:latin typeface="Courier" charset="0"/>
              <a:ea typeface="ＭＳ Ｐゴシック" charset="0"/>
              <a:cs typeface="Courier" charset="0"/>
              <a:sym typeface="Courier" charset="0"/>
            </a:endParaRPr>
          </a:p>
          <a:p>
            <a:pPr marL="0" lvl="4" algn="l"/>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"web01"</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"10.1.1.1"</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"web02"</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b="1" dirty="0" smtClean="0">
                <a:solidFill>
                  <a:srgbClr val="008000"/>
                </a:solidFill>
                <a:latin typeface="Courier" charset="0"/>
                <a:ea typeface="ＭＳ Ｐゴシック" charset="0"/>
                <a:cs typeface="Courier" charset="0"/>
                <a:sym typeface="Courier" charset="0"/>
              </a:rPr>
              <a:t>    "</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"10.1.1.2"</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"web03"</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"10.1.1.3"</a:t>
            </a:r>
          </a:p>
          <a:p>
            <a:pPr marL="0" lvl="4" algn="l"/>
            <a:r>
              <a:rPr lang="en-US" sz="1600" dirty="0">
                <a:solidFill>
                  <a:srgbClr val="BA2121"/>
                </a:solidFill>
                <a:latin typeface="Courier" charset="0"/>
                <a:ea typeface="ＭＳ Ｐゴシック" charset="0"/>
                <a:cs typeface="Courier" charset="0"/>
                <a:sym typeface="Courier" charset="0"/>
              </a:rPr>
              <a:t> </a:t>
            </a:r>
            <a:r>
              <a:rPr lang="en-US" sz="1600" dirty="0" smtClean="0">
                <a:solidFill>
                  <a:srgbClr val="BA2121"/>
                </a:solidFill>
                <a:latin typeface="Courier" charset="0"/>
                <a:ea typeface="ＭＳ Ｐゴシック" charset="0"/>
                <a:cs typeface="Courier" charset="0"/>
                <a:sym typeface="Courier" charset="0"/>
              </a:rPr>
              <a:t>  </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b="1" dirty="0">
                <a:latin typeface="Courier" charset="0"/>
                <a:ea typeface="ＭＳ Ｐゴシック" charset="0"/>
                <a:cs typeface="Courier" charset="0"/>
                <a:sym typeface="Courier" charset="0"/>
              </a:rPr>
              <a:t> </a:t>
            </a:r>
            <a:r>
              <a:rPr lang="en-US" sz="1600" b="1" dirty="0" smtClean="0">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"hostname"</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"web04"</a:t>
            </a:r>
            <a:r>
              <a:rPr lang="en-US" sz="1600" dirty="0" smtClean="0">
                <a:solidFill>
                  <a:schemeClr val="tx1"/>
                </a:solidFill>
                <a:latin typeface="Courier" charset="0"/>
                <a:ea typeface="ＭＳ Ｐゴシック" charset="0"/>
                <a:cs typeface="Courier" charset="0"/>
                <a:sym typeface="Courier" charset="0"/>
              </a:rPr>
              <a:t>,</a:t>
            </a:r>
          </a:p>
          <a:p>
            <a:pPr marL="0" lvl="4" algn="l"/>
            <a:r>
              <a:rPr lang="en-US" sz="1600" dirty="0" smtClean="0">
                <a:solidFill>
                  <a:schemeClr val="tx1"/>
                </a:solidFill>
                <a:latin typeface="Courier" charset="0"/>
                <a:ea typeface="ＭＳ Ｐゴシック" charset="0"/>
                <a:cs typeface="Courier" charset="0"/>
                <a:sym typeface="Courier" charset="0"/>
              </a:rPr>
              <a:t>    </a:t>
            </a:r>
            <a:r>
              <a:rPr lang="en-US" sz="1600" b="1" dirty="0" smtClean="0">
                <a:solidFill>
                  <a:srgbClr val="008000"/>
                </a:solidFill>
                <a:latin typeface="Courier" charset="0"/>
                <a:ea typeface="ＭＳ Ｐゴシック" charset="0"/>
                <a:cs typeface="Courier" charset="0"/>
                <a:sym typeface="Courier" charset="0"/>
              </a:rPr>
              <a:t>"</a:t>
            </a:r>
            <a:r>
              <a:rPr lang="en-US" sz="1600" b="1" dirty="0" err="1" smtClean="0">
                <a:solidFill>
                  <a:srgbClr val="008000"/>
                </a:solidFill>
                <a:latin typeface="Courier" charset="0"/>
                <a:ea typeface="ＭＳ Ｐゴシック" charset="0"/>
                <a:cs typeface="Courier" charset="0"/>
                <a:sym typeface="Courier" charset="0"/>
              </a:rPr>
              <a:t>ipaddress</a:t>
            </a:r>
            <a:r>
              <a:rPr lang="en-US" sz="1600" b="1" dirty="0" smtClean="0">
                <a:solidFill>
                  <a:srgbClr val="008000"/>
                </a:solidFill>
                <a:latin typeface="Courier" charset="0"/>
                <a:ea typeface="ＭＳ Ｐゴシック" charset="0"/>
                <a:cs typeface="Courier" charset="0"/>
                <a:sym typeface="Courier" charset="0"/>
              </a:rPr>
              <a:t>"</a:t>
            </a:r>
            <a:r>
              <a:rPr lang="en-US" sz="1600" dirty="0" smtClean="0">
                <a:solidFill>
                  <a:schemeClr val="tx1"/>
                </a:solidFill>
                <a:latin typeface="Courier" charset="0"/>
                <a:ea typeface="ＭＳ Ｐゴシック" charset="0"/>
                <a:cs typeface="Courier" charset="0"/>
                <a:sym typeface="Courier" charset="0"/>
              </a:rPr>
              <a:t> : </a:t>
            </a:r>
            <a:r>
              <a:rPr lang="en-US" sz="1600" dirty="0" smtClean="0">
                <a:solidFill>
                  <a:srgbClr val="BA2121"/>
                </a:solidFill>
                <a:latin typeface="Courier" charset="0"/>
                <a:ea typeface="ＭＳ Ｐゴシック" charset="0"/>
                <a:cs typeface="Courier" charset="0"/>
                <a:sym typeface="Courier" charset="0"/>
              </a:rPr>
              <a:t>"10.1.1.4"</a:t>
            </a:r>
            <a:r>
              <a:rPr lang="en-US" sz="1600" dirty="0" smtClean="0">
                <a:solidFill>
                  <a:schemeClr val="tx1"/>
                </a:solidFill>
                <a:latin typeface="Courier" charset="0"/>
                <a:ea typeface="ＭＳ Ｐゴシック" charset="0"/>
                <a:cs typeface="Courier" charset="0"/>
                <a:sym typeface="Courier" charset="0"/>
              </a:rPr>
              <a:t>}  </a:t>
            </a:r>
          </a:p>
          <a:p>
            <a:pPr marL="0" lvl="4" algn="l"/>
            <a:r>
              <a:rPr lang="en-US" sz="1600" dirty="0" smtClean="0">
                <a:solidFill>
                  <a:schemeClr val="tx1"/>
                </a:solidFill>
                <a:latin typeface="Courier" charset="0"/>
                <a:ea typeface="ＭＳ Ｐゴシック" charset="0"/>
                <a:cs typeface="Courier" charset="0"/>
                <a:sym typeface="Courier" charset="0"/>
              </a:rPr>
              <a:t>}</a:t>
            </a:r>
            <a:endParaRPr lang="en-US" sz="1600" dirty="0">
              <a:solidFill>
                <a:schemeClr val="tx1"/>
              </a:solidFill>
              <a:latin typeface="Courier" charset="0"/>
              <a:ea typeface="ＭＳ Ｐゴシック" charset="0"/>
              <a:cs typeface="Courier" charset="0"/>
              <a:sym typeface="Courier" charset="0"/>
            </a:endParaRPr>
          </a:p>
        </p:txBody>
      </p:sp>
      <p:sp>
        <p:nvSpPr>
          <p:cNvPr id="40" name="Line 4"/>
          <p:cNvSpPr>
            <a:spLocks noChangeShapeType="1"/>
          </p:cNvSpPr>
          <p:nvPr/>
        </p:nvSpPr>
        <p:spPr bwMode="auto">
          <a:xfrm rot="10800000" flipV="1">
            <a:off x="3251994" y="5257800"/>
            <a:ext cx="1524000" cy="304800"/>
          </a:xfrm>
          <a:prstGeom prst="line">
            <a:avLst/>
          </a:prstGeom>
          <a:noFill/>
          <a:ln w="762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42" name="Rectangle 2"/>
          <p:cNvSpPr>
            <a:spLocks/>
          </p:cNvSpPr>
          <p:nvPr/>
        </p:nvSpPr>
        <p:spPr bwMode="auto">
          <a:xfrm>
            <a:off x="76207" y="1714500"/>
            <a:ext cx="15927356" cy="1562100"/>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500" tIns="190500" rIns="190500" bIns="190500"/>
          <a:lstStyle/>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a:t>
            </a:r>
            <a:r>
              <a:rPr lang="en-US" dirty="0" err="1">
                <a:solidFill>
                  <a:srgbClr val="008000"/>
                </a:solidFill>
                <a:latin typeface="Courier" charset="0"/>
                <a:ea typeface="ＭＳ Ｐゴシック" charset="0"/>
                <a:cs typeface="Courier" charset="0"/>
                <a:sym typeface="Courier" charset="0"/>
              </a:rPr>
              <a:t>my_webservers.each</a:t>
            </a:r>
            <a:r>
              <a:rPr lang="en-US" dirty="0">
                <a:solidFill>
                  <a:srgbClr val="008000"/>
                </a:solidFill>
                <a:latin typeface="Courier" charset="0"/>
                <a:ea typeface="ＭＳ Ｐゴシック" charset="0"/>
                <a:cs typeface="Courier" charset="0"/>
                <a:sym typeface="Courier" charset="0"/>
              </a:rPr>
              <a:t> do </a:t>
            </a:r>
            <a:r>
              <a:rPr lang="en-US" dirty="0">
                <a:solidFill>
                  <a:schemeClr val="accent4"/>
                </a:solidFill>
                <a:latin typeface="Courier" charset="0"/>
                <a:ea typeface="ＭＳ Ｐゴシック" charset="0"/>
                <a:cs typeface="Courier" charset="0"/>
                <a:sym typeface="Courier" charset="0"/>
              </a:rPr>
              <a:t>|member| </a:t>
            </a:r>
            <a:r>
              <a:rPr lang="en-US" dirty="0">
                <a:solidFill>
                  <a:srgbClr val="008000"/>
                </a:solidFill>
                <a:latin typeface="Courier" charset="0"/>
                <a:ea typeface="ＭＳ Ｐゴシック" charset="0"/>
                <a:cs typeface="Courier" charset="0"/>
                <a:sym typeface="Courier" charset="0"/>
              </a:rPr>
              <a:t>-%&gt;</a:t>
            </a:r>
          </a:p>
          <a:p>
            <a:pPr marL="0" lvl="4"/>
            <a:r>
              <a:rPr lang="en-US" dirty="0">
                <a:solidFill>
                  <a:srgbClr val="008000"/>
                </a:solidFill>
                <a:latin typeface="Courier" charset="0"/>
                <a:ea typeface="ＭＳ Ｐゴシック" charset="0"/>
                <a:cs typeface="Courier" charset="0"/>
                <a:sym typeface="Courier" charset="0"/>
              </a:rPr>
              <a:t>  server &lt;%= member[:hostname] %&gt; &lt;%= member[:</a:t>
            </a:r>
            <a:r>
              <a:rPr lang="en-US" dirty="0" err="1">
                <a:solidFill>
                  <a:srgbClr val="008000"/>
                </a:solidFill>
                <a:latin typeface="Courier" charset="0"/>
                <a:ea typeface="ＭＳ Ｐゴシック" charset="0"/>
                <a:cs typeface="Courier" charset="0"/>
                <a:sym typeface="Courier" charset="0"/>
              </a:rPr>
              <a:t>ipaddress</a:t>
            </a:r>
            <a:r>
              <a:rPr lang="en-US" dirty="0">
                <a:solidFill>
                  <a:srgbClr val="008000"/>
                </a:solidFill>
                <a:latin typeface="Courier" charset="0"/>
                <a:ea typeface="ＭＳ Ｐゴシック" charset="0"/>
                <a:cs typeface="Courier" charset="0"/>
                <a:sym typeface="Courier" charset="0"/>
              </a:rPr>
              <a:t>] %&gt;:&gt;</a:t>
            </a:r>
          </a:p>
          <a:p>
            <a:pPr marL="0" lvl="4"/>
            <a:r>
              <a:rPr lang="en-US" dirty="0" smtClean="0">
                <a:solidFill>
                  <a:srgbClr val="008000"/>
                </a:solidFill>
                <a:latin typeface="Courier" charset="0"/>
                <a:ea typeface="ＭＳ Ｐゴシック" charset="0"/>
                <a:cs typeface="Courier" charset="0"/>
                <a:sym typeface="Courier" charset="0"/>
              </a:rPr>
              <a:t>&lt;</a:t>
            </a:r>
            <a:r>
              <a:rPr lang="en-US" dirty="0">
                <a:solidFill>
                  <a:srgbClr val="008000"/>
                </a:solidFill>
                <a:latin typeface="Courier" charset="0"/>
                <a:ea typeface="ＭＳ Ｐゴシック" charset="0"/>
                <a:cs typeface="Courier" charset="0"/>
                <a:sym typeface="Courier" charset="0"/>
              </a:rPr>
              <a:t>% end -%&gt;</a:t>
            </a:r>
          </a:p>
        </p:txBody>
      </p:sp>
    </p:spTree>
    <p:extLst>
      <p:ext uri="{BB962C8B-B14F-4D97-AF65-F5344CB8AC3E}">
        <p14:creationId xmlns:p14="http://schemas.microsoft.com/office/powerpoint/2010/main" val="3407891516"/>
      </p:ext>
    </p:extLst>
  </p:cSld>
  <p:clrMapOvr>
    <a:masterClrMapping/>
  </p:clrMapOvr>
  <p:transition xmlns:p14="http://schemas.microsoft.com/office/powerpoint/2010/main"/>
</p:sld>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17.xml.rels><?xml version="1.0" encoding="UTF-8" standalone="yes"?>
<Relationships xmlns="http://schemas.openxmlformats.org/package/2006/relationships"><Relationship Id="rId1" Type="http://schemas.openxmlformats.org/officeDocument/2006/relationships/image" Target="../media/image1.jpeg"/></Relationships>
</file>

<file path=ppt/theme/_rels/theme18.xml.rels><?xml version="1.0" encoding="UTF-8" standalone="yes"?>
<Relationships xmlns="http://schemas.openxmlformats.org/package/2006/relationships"><Relationship Id="rId1" Type="http://schemas.openxmlformats.org/officeDocument/2006/relationships/image" Target="../media/image1.jpeg"/></Relationships>
</file>

<file path=ppt/theme/_rels/theme19.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20.xml.rels><?xml version="1.0" encoding="UTF-8" standalone="yes"?>
<Relationships xmlns="http://schemas.openxmlformats.org/package/2006/relationships"><Relationship Id="rId1" Type="http://schemas.openxmlformats.org/officeDocument/2006/relationships/image" Target="../media/image1.jpeg"/></Relationships>
</file>

<file path=ppt/theme/_rels/theme21.xml.rels><?xml version="1.0" encoding="UTF-8" standalone="yes"?>
<Relationships xmlns="http://schemas.openxmlformats.org/package/2006/relationships"><Relationship Id="rId1" Type="http://schemas.openxmlformats.org/officeDocument/2006/relationships/image" Target="../media/image1.jpeg"/></Relationships>
</file>

<file path=ppt/theme/_rels/theme22.xml.rels><?xml version="1.0" encoding="UTF-8" standalone="yes"?>
<Relationships xmlns="http://schemas.openxmlformats.org/package/2006/relationships"><Relationship Id="rId1" Type="http://schemas.openxmlformats.org/officeDocument/2006/relationships/image" Target="../media/image1.jpeg"/></Relationships>
</file>

<file path=ppt/theme/_rels/theme23.xml.rels><?xml version="1.0" encoding="UTF-8" standalone="yes"?>
<Relationships xmlns="http://schemas.openxmlformats.org/package/2006/relationships"><Relationship Id="rId1" Type="http://schemas.openxmlformats.org/officeDocument/2006/relationships/image" Target="../media/image1.jpeg"/></Relationships>
</file>

<file path=ppt/theme/_rels/theme24.xml.rels><?xml version="1.0" encoding="UTF-8" standalone="yes"?>
<Relationships xmlns="http://schemas.openxmlformats.org/package/2006/relationships"><Relationship Id="rId1" Type="http://schemas.openxmlformats.org/officeDocument/2006/relationships/image" Target="../media/image1.jpeg"/></Relationships>
</file>

<file path=ppt/theme/_rels/theme25.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Image with Text abov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bov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ommand Output Only">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mmand Output Only">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mmand Output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Image">
  <a:themeElements>
    <a:clrScheme name="">
      <a:dk1>
        <a:srgbClr val="000000"/>
      </a:dk1>
      <a:lt1>
        <a:srgbClr val="FFFFFF"/>
      </a:lt1>
      <a:dk2>
        <a:srgbClr val="000000"/>
      </a:dk2>
      <a:lt2>
        <a:srgbClr val="808080"/>
      </a:lt2>
      <a:accent1>
        <a:srgbClr val="EAE9D6"/>
      </a:accent1>
      <a:accent2>
        <a:srgbClr val="333399"/>
      </a:accent2>
      <a:accent3>
        <a:srgbClr val="FFFFFF"/>
      </a:accent3>
      <a:accent4>
        <a:srgbClr val="000000"/>
      </a:accent4>
      <a:accent5>
        <a:srgbClr val="F3F2E8"/>
      </a:accent5>
      <a:accent6>
        <a:srgbClr val="2D2D8A"/>
      </a:accent6>
      <a:hlink>
        <a:srgbClr val="009999"/>
      </a:hlink>
      <a:folHlink>
        <a:srgbClr val="99CC00"/>
      </a:folHlink>
    </a:clrScheme>
    <a:fontScheme name="Image">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opic Center">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opic Center">
      <a:majorFont>
        <a:latin typeface="Maven Pro Medium"/>
        <a:ea typeface="ヒラギノ角ゴ ProN W6"/>
        <a:cs typeface="ヒラギノ角ゴ ProN W6"/>
      </a:majorFont>
      <a:minorFont>
        <a:latin typeface="Stratum2 Medium"/>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opic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Code with Command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Reveal">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ullets with Code on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Code on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Code on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Cod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Modify File with Bullets Below">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Below">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Modify File with Bullets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Bullets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Bullets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Modify File with Filename Reveal">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with Filename Reveal">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with Filename Reve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sco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Segu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g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Bullets Spli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Spli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Spl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Title Logo">
  <a:themeElements>
    <a:clrScheme name="">
      <a:dk1>
        <a:srgbClr val="000000"/>
      </a:dk1>
      <a:lt1>
        <a:srgbClr val="FFFFFF"/>
      </a:lt1>
      <a:dk2>
        <a:srgbClr val="000000"/>
      </a:dk2>
      <a:lt2>
        <a:srgbClr val="80808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Logo">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Log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Image with Tex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Image with Tex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with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_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_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Slid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Title Slid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 with Command">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with Command">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with Comma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odify Fi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Modify Fi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odify Fi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ullets with Image Lef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Lef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ullets with Image Right">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Bullets with Image Right">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with Image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ode Sample">
  <a:themeElements>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fontScheme name="Code Sample">
      <a:majorFont>
        <a:latin typeface="Arial Bold"/>
        <a:ea typeface="ヒラギノ角ゴ ProN W6"/>
        <a:cs typeface="ヒラギノ角ゴ ProN W6"/>
      </a:majorFont>
      <a:minorFont>
        <a:latin typeface="Courier"/>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S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1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0.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1.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2.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2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7.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8.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ppt/theme/themeOverride9.xml><?xml version="1.0" encoding="utf-8"?>
<a:themeOverride xmlns:a="http://schemas.openxmlformats.org/drawingml/2006/main">
  <a:clrScheme name="">
    <a:dk1>
      <a:srgbClr val="000000"/>
    </a:dk1>
    <a:lt1>
      <a:srgbClr val="FFFFFF"/>
    </a:lt1>
    <a:dk2>
      <a:srgbClr val="000000"/>
    </a:dk2>
    <a:lt2>
      <a:srgbClr val="000000"/>
    </a:lt2>
    <a:accent1>
      <a:srgbClr val="334150"/>
    </a:accent1>
    <a:accent2>
      <a:srgbClr val="333399"/>
    </a:accent2>
    <a:accent3>
      <a:srgbClr val="FFFFFF"/>
    </a:accent3>
    <a:accent4>
      <a:srgbClr val="000000"/>
    </a:accent4>
    <a:accent5>
      <a:srgbClr val="ADB0B3"/>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Opscode</Template>
  <TotalTime>54680</TotalTime>
  <Words>52391</Words>
  <Application>Microsoft Macintosh PowerPoint</Application>
  <PresentationFormat>Custom</PresentationFormat>
  <Paragraphs>6298</Paragraphs>
  <Slides>643</Slides>
  <Notes>387</Notes>
  <HiddenSlides>58</HiddenSlides>
  <MMClips>0</MMClips>
  <ScaleCrop>false</ScaleCrop>
  <HeadingPairs>
    <vt:vector size="4" baseType="variant">
      <vt:variant>
        <vt:lpstr>Theme</vt:lpstr>
      </vt:variant>
      <vt:variant>
        <vt:i4>25</vt:i4>
      </vt:variant>
      <vt:variant>
        <vt:lpstr>Slide Titles</vt:lpstr>
      </vt:variant>
      <vt:variant>
        <vt:i4>643</vt:i4>
      </vt:variant>
    </vt:vector>
  </HeadingPairs>
  <TitlesOfParts>
    <vt:vector size="668" baseType="lpstr">
      <vt:lpstr>Custom Design</vt:lpstr>
      <vt:lpstr>Opscode</vt:lpstr>
      <vt:lpstr>Title Slide</vt:lpstr>
      <vt:lpstr>Bullets</vt:lpstr>
      <vt:lpstr>Code with Command</vt:lpstr>
      <vt:lpstr>Modify File</vt:lpstr>
      <vt:lpstr>Bullets with Image Left</vt:lpstr>
      <vt:lpstr>Bullets with Image Right</vt:lpstr>
      <vt:lpstr>Code Sample</vt:lpstr>
      <vt:lpstr>Image with Text above</vt:lpstr>
      <vt:lpstr>Command Output Only</vt:lpstr>
      <vt:lpstr>Image</vt:lpstr>
      <vt:lpstr>Topic Center</vt:lpstr>
      <vt:lpstr>Code with Command Reveal</vt:lpstr>
      <vt:lpstr>Bullets with Code on Right</vt:lpstr>
      <vt:lpstr>Code with Bullets Below</vt:lpstr>
      <vt:lpstr>Modify File with Bullets Below</vt:lpstr>
      <vt:lpstr>Modify File with Bullets Left</vt:lpstr>
      <vt:lpstr>Modify File with Filename Reveal</vt:lpstr>
      <vt:lpstr>Bullets Split</vt:lpstr>
      <vt:lpstr>Title Logo</vt:lpstr>
      <vt:lpstr>Image with Text</vt:lpstr>
      <vt:lpstr>1_Bullets</vt:lpstr>
      <vt:lpstr>2_Bullets</vt:lpstr>
      <vt:lpstr>2_Title Slide</vt:lpstr>
      <vt:lpstr>Chef Fundamentals - Windows</vt:lpstr>
      <vt:lpstr>Introductions</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Instructor Introduction</vt:lpstr>
      <vt:lpstr>Introduce Yourselves</vt:lpstr>
      <vt:lpstr>Course Objectives and Style</vt:lpstr>
      <vt:lpstr>Course Objectives</vt:lpstr>
      <vt:lpstr>How to learn Chef</vt:lpstr>
      <vt:lpstr>Chef is a Language</vt:lpstr>
      <vt:lpstr>Training is really a discussion</vt:lpstr>
      <vt:lpstr>Training is really a discussion</vt:lpstr>
      <vt:lpstr>Fundamentals</vt:lpstr>
      <vt:lpstr>Stages of Learning - Shuhari</vt:lpstr>
      <vt:lpstr>Agenda</vt:lpstr>
      <vt:lpstr>Topics</vt:lpstr>
      <vt:lpstr>Topics</vt:lpstr>
      <vt:lpstr>Breaks!</vt:lpstr>
      <vt:lpstr>Legend</vt:lpstr>
      <vt:lpstr>Legend: Do I run that command on my workstation?</vt:lpstr>
      <vt:lpstr>Legend: Example Terminal Command and Output</vt:lpstr>
      <vt:lpstr>Legend: Example of editing a file on your workstation</vt:lpstr>
      <vt:lpstr>Overview of Chef</vt:lpstr>
      <vt:lpstr>Lesson Objectives</vt:lpstr>
      <vt:lpstr>Complexity</vt:lpstr>
      <vt:lpstr>Items of Manipulation (Resources)</vt:lpstr>
      <vt:lpstr>A tale of growth...</vt:lpstr>
      <vt:lpstr>Add a database</vt:lpstr>
      <vt:lpstr>Make database redundant</vt:lpstr>
      <vt:lpstr>Application server redundancy</vt:lpstr>
      <vt:lpstr>Add a load balancer</vt:lpstr>
      <vt:lpstr>Webscale!</vt:lpstr>
      <vt:lpstr>Now we need a caching layer</vt:lpstr>
      <vt:lpstr>Infrastructure has a Topology</vt:lpstr>
      <vt:lpstr>Your Infrastructure is a Snowflake</vt:lpstr>
      <vt:lpstr>Complexity Increases Quickly</vt:lpstr>
      <vt:lpstr>...and change happens!</vt:lpstr>
      <vt:lpstr>...and change happens!</vt:lpstr>
      <vt:lpstr>...and change happens!</vt:lpstr>
      <vt:lpstr>Chef Solves This Problem</vt:lpstr>
      <vt:lpstr>Chef is Infrastructure as Code</vt:lpstr>
      <vt:lpstr>Chef is Infrastructure as Code</vt:lpstr>
      <vt:lpstr>Chef is Infrastructure as Code</vt:lpstr>
      <vt:lpstr>Configuration Code</vt:lpstr>
      <vt:lpstr>Declarative Interface to Resources</vt:lpstr>
      <vt:lpstr>Managing Complexity</vt:lpstr>
      <vt:lpstr>Organizations</vt:lpstr>
      <vt:lpstr>Organizations</vt:lpstr>
      <vt:lpstr>Environments</vt:lpstr>
      <vt:lpstr>Environments</vt:lpstr>
      <vt:lpstr>Environments Define Policy</vt:lpstr>
      <vt:lpstr>Roles</vt:lpstr>
      <vt:lpstr>Roles</vt:lpstr>
      <vt:lpstr>Roles Define Policy</vt:lpstr>
      <vt:lpstr>Nodes</vt:lpstr>
      <vt:lpstr>Nodes</vt:lpstr>
      <vt:lpstr>Node</vt:lpstr>
      <vt:lpstr>Nodes Adhere to Policy</vt:lpstr>
      <vt:lpstr>Resources</vt:lpstr>
      <vt:lpstr>Resources in Recipes</vt:lpstr>
      <vt:lpstr>Recipes</vt:lpstr>
      <vt:lpstr>Example Recipe</vt:lpstr>
      <vt:lpstr>Example Recipe</vt:lpstr>
      <vt:lpstr>Example Recipe</vt:lpstr>
      <vt:lpstr>Example Recipe</vt:lpstr>
      <vt:lpstr>Example Recipe</vt:lpstr>
      <vt:lpstr>PowerPoint Presentation</vt:lpstr>
      <vt:lpstr>PowerPoint Presentation</vt:lpstr>
      <vt:lpstr>Cookbooks</vt:lpstr>
      <vt:lpstr>Run List</vt:lpstr>
      <vt:lpstr>Run List</vt:lpstr>
      <vt:lpstr>Run List</vt:lpstr>
      <vt:lpstr>Run List Specifies Policy</vt:lpstr>
      <vt:lpstr>Search</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Load Balancer Configuration</vt:lpstr>
      <vt:lpstr>Load Balancer Configuration</vt:lpstr>
      <vt:lpstr>Load Balancer Configuration</vt:lpstr>
      <vt:lpstr>Load Balancer Configuration</vt:lpstr>
      <vt:lpstr>Load Balancer Configuration</vt:lpstr>
      <vt:lpstr>PowerPoint Presentation</vt:lpstr>
      <vt:lpstr>PowerPoint Presentation</vt:lpstr>
      <vt:lpstr>PowerPoint Presentation</vt:lpstr>
      <vt:lpstr>PowerPoint Presentation</vt:lpstr>
      <vt:lpstr>Manage Complexity</vt:lpstr>
      <vt:lpstr>Configuration Drift</vt:lpstr>
      <vt:lpstr>Design Tenets of Chef</vt:lpstr>
      <vt:lpstr>Review Questions</vt:lpstr>
      <vt:lpstr>Workstation Setup</vt:lpstr>
      <vt:lpstr>Lesson Objectives</vt:lpstr>
      <vt:lpstr>Landscape of a Chef-managed Infrastructure</vt:lpstr>
      <vt:lpstr>Exercise: Configure Management Station</vt:lpstr>
      <vt:lpstr>PowerPoint Presentation</vt:lpstr>
      <vt:lpstr>Configure PowerShell</vt:lpstr>
      <vt:lpstr>Configure PowerShell</vt:lpstr>
      <vt:lpstr>Workstation Setup</vt:lpstr>
      <vt:lpstr>Install on Windows</vt:lpstr>
      <vt:lpstr>Workstation Setup - Mac OS X / Linux</vt:lpstr>
      <vt:lpstr>What just happened?</vt:lpstr>
      <vt:lpstr>Workstation or Node?</vt:lpstr>
      <vt:lpstr>Landscape of a Chef-managed Infrastructure</vt:lpstr>
      <vt:lpstr>Your Chef Server for this class...</vt:lpstr>
      <vt:lpstr>Create new account</vt:lpstr>
      <vt:lpstr>Create an Organization</vt:lpstr>
      <vt:lpstr>Landscape of a Chef-managed Infrastructure</vt:lpstr>
      <vt:lpstr>Download "Starter Kit" for your Org</vt:lpstr>
      <vt:lpstr>A quick tour of the chef-repo</vt:lpstr>
      <vt:lpstr>Verify that knife is working</vt:lpstr>
      <vt:lpstr>Verify Knife</vt:lpstr>
      <vt:lpstr>A quick tour of the chef-repo</vt:lpstr>
      <vt:lpstr>What’s inside the .chef directory?</vt:lpstr>
      <vt:lpstr>What’s inside the .chef directory?</vt:lpstr>
      <vt:lpstr>Knife is the command-line tool for Chef</vt:lpstr>
      <vt:lpstr>knife.rb</vt:lpstr>
      <vt:lpstr>knife.rb</vt:lpstr>
      <vt:lpstr>knife client list</vt:lpstr>
      <vt:lpstr>Exercise: Run ‘knife help list’</vt:lpstr>
      <vt:lpstr>Exercise: Run ‘knife client list’</vt:lpstr>
      <vt:lpstr>A few knife tips</vt:lpstr>
      <vt:lpstr>Best Practice: Use a text editor with a project drawer, or equivalent</vt:lpstr>
      <vt:lpstr>Benefits of a good text editor</vt:lpstr>
      <vt:lpstr>If you do not have a preferred text editor on your workstation already...</vt:lpstr>
      <vt:lpstr>Set Knife’s Editor: Linux/Mac</vt:lpstr>
      <vt:lpstr>Set Knife’s Editor: Windows</vt:lpstr>
      <vt:lpstr>Using your favorite EDITOR</vt:lpstr>
      <vt:lpstr>Checkpoint</vt:lpstr>
      <vt:lpstr>What’s Next?</vt:lpstr>
      <vt:lpstr>Source Code Repository</vt:lpstr>
      <vt:lpstr>Initialize a git repository</vt:lpstr>
      <vt:lpstr>Check git status</vt:lpstr>
      <vt:lpstr>Add all files to git</vt:lpstr>
      <vt:lpstr>Add files to git</vt:lpstr>
      <vt:lpstr>Checkpoint</vt:lpstr>
      <vt:lpstr>Review Questions</vt:lpstr>
      <vt:lpstr>Organization Setup</vt:lpstr>
      <vt:lpstr>Lesson Objectives</vt:lpstr>
      <vt:lpstr>Checkpoint</vt:lpstr>
      <vt:lpstr>Organizations</vt:lpstr>
      <vt:lpstr>Organizations</vt:lpstr>
      <vt:lpstr>Manage Organizations</vt:lpstr>
      <vt:lpstr>Organizations</vt:lpstr>
      <vt:lpstr>Manage Organizations</vt:lpstr>
      <vt:lpstr>Manage Organizations</vt:lpstr>
      <vt:lpstr>Exercise: Invite users into your org</vt:lpstr>
      <vt:lpstr>Exercise: Invite Users into your Org</vt:lpstr>
      <vt:lpstr>Exercise: Invite a classmate into your org</vt:lpstr>
      <vt:lpstr>Exercise: Accept an invite</vt:lpstr>
      <vt:lpstr>Exercise: View classmate's org</vt:lpstr>
      <vt:lpstr>Exercise: Revoke access</vt:lpstr>
      <vt:lpstr>Review Questions</vt:lpstr>
      <vt:lpstr>Test Node Setup</vt:lpstr>
      <vt:lpstr>Lesson Objectives</vt:lpstr>
      <vt:lpstr>Nodes</vt:lpstr>
      <vt:lpstr>Nodes</vt:lpstr>
      <vt:lpstr>We Have No Nodes Yet</vt:lpstr>
      <vt:lpstr>Training Node</vt:lpstr>
      <vt:lpstr>Cloudshare</vt:lpstr>
      <vt:lpstr>CloudShare Node</vt:lpstr>
      <vt:lpstr>CloudShare Node</vt:lpstr>
      <vt:lpstr>CloudShare Node</vt:lpstr>
      <vt:lpstr>Checkpoint </vt:lpstr>
      <vt:lpstr>Checkpoint</vt:lpstr>
      <vt:lpstr>Install Windows plugin for Knife</vt:lpstr>
      <vt:lpstr>"Bootstrap" the Target Instance</vt:lpstr>
      <vt:lpstr>PowerPoint Presentation</vt:lpstr>
      <vt:lpstr>knife bootstrap</vt:lpstr>
      <vt:lpstr>knife bootstrap</vt:lpstr>
      <vt:lpstr>knife bootstrap</vt:lpstr>
      <vt:lpstr>knife bootstrap</vt:lpstr>
      <vt:lpstr>knife bootstrap</vt:lpstr>
      <vt:lpstr>knife bootstrap</vt:lpstr>
      <vt:lpstr>knife bootstrap</vt:lpstr>
      <vt:lpstr>What just happened?</vt:lpstr>
      <vt:lpstr>Workstation or Node?</vt:lpstr>
      <vt:lpstr>Verify Your Target Instance’s Chef-Client is Configured Properly</vt:lpstr>
      <vt:lpstr>Verify Your Target Instance’s Chef-Client is Configured Properly</vt:lpstr>
      <vt:lpstr>Verify Your Target Instance’s Chef-Client is Configured Properly</vt:lpstr>
      <vt:lpstr>Examine C:\chef\client.rb</vt:lpstr>
      <vt:lpstr>Change the log level on your test node</vt:lpstr>
      <vt:lpstr>Examine C:\chef\first-boot.json</vt:lpstr>
      <vt:lpstr>View Node on Chef Server</vt:lpstr>
      <vt:lpstr>View Node on Chef Server</vt:lpstr>
      <vt:lpstr>View Node on Chef Server</vt:lpstr>
      <vt:lpstr>Node</vt:lpstr>
      <vt:lpstr>Checkpoint</vt:lpstr>
      <vt:lpstr>Review Questions</vt:lpstr>
      <vt:lpstr>Chef Resources and Recipes</vt:lpstr>
      <vt:lpstr>Lesson Objectives</vt:lpstr>
      <vt:lpstr>What is a cookbook?</vt:lpstr>
      <vt:lpstr>The Problem and the Success Criteria</vt:lpstr>
      <vt:lpstr>Required steps</vt:lpstr>
      <vt:lpstr>Exercise:  Create a new Cookbook</vt:lpstr>
      <vt:lpstr>Exercise:  Explore the cookbook</vt:lpstr>
      <vt:lpstr>Exercise: Open a project drawer if you're using Sublime Text</vt:lpstr>
      <vt:lpstr>Edit the default recipe</vt:lpstr>
      <vt:lpstr>Recipe Naming</vt:lpstr>
      <vt:lpstr>Chef Resources</vt:lpstr>
      <vt:lpstr>Chef Resources</vt:lpstr>
      <vt:lpstr>Chef Resources</vt:lpstr>
      <vt:lpstr>Chef Resources</vt:lpstr>
      <vt:lpstr>Chef Resources</vt:lpstr>
      <vt:lpstr>Chef Resources</vt:lpstr>
      <vt:lpstr>Exercise:  Add a powershell resource to install IIS</vt:lpstr>
      <vt:lpstr>So the resource we just wrote...</vt:lpstr>
      <vt:lpstr>So the resource we just wrote...</vt:lpstr>
      <vt:lpstr>So the resource we just wrote...</vt:lpstr>
      <vt:lpstr>So the resource we just wrote...</vt:lpstr>
      <vt:lpstr>So the resource we just wrote...</vt:lpstr>
      <vt:lpstr>Exercise:  Add a service resource to ensure the service is started and enabled at boot</vt:lpstr>
      <vt:lpstr>So the resource we just wrote...</vt:lpstr>
      <vt:lpstr>So the resource we just wrote...</vt:lpstr>
      <vt:lpstr>So the resource we just wrote...</vt:lpstr>
      <vt:lpstr>So the resource we just wrote...</vt:lpstr>
      <vt:lpstr>Notice we didn’t say how to restart the service</vt:lpstr>
      <vt:lpstr>Provider Example</vt:lpstr>
      <vt:lpstr>Package Resource</vt:lpstr>
      <vt:lpstr>Exercise:   Add a template resource to copy the home page in place</vt:lpstr>
      <vt:lpstr>Exercise:   Add a cookbook_file resource to copy the home page in place</vt:lpstr>
      <vt:lpstr>So the resource we just wrote...</vt:lpstr>
      <vt:lpstr>So the resource we just wrote...</vt:lpstr>
      <vt:lpstr>So the resource we just wrote...</vt:lpstr>
      <vt:lpstr>So the resource we just wrote...</vt:lpstr>
      <vt:lpstr>Order Matters</vt:lpstr>
      <vt:lpstr>Best Practice: Omit the action if it is the default</vt:lpstr>
      <vt:lpstr>Full contents of  the IIS_demo recipe</vt:lpstr>
      <vt:lpstr>Question!</vt:lpstr>
      <vt:lpstr>Best Practice: Omit the default action</vt:lpstr>
      <vt:lpstr>Exercise:  Add Default.htm.erb to your cookbook’s templates/default directory</vt:lpstr>
      <vt:lpstr>What’s with the ‘default’ subdirectory?</vt:lpstr>
      <vt:lpstr>Exercise: Upload the cookbook</vt:lpstr>
      <vt:lpstr>Uploading the cookbook</vt:lpstr>
      <vt:lpstr>Uploading the cookbook</vt:lpstr>
      <vt:lpstr>Uploading the cookbook</vt:lpstr>
      <vt:lpstr>Uploading the cookbook</vt:lpstr>
      <vt:lpstr>The Run List</vt:lpstr>
      <vt:lpstr>Exercise: Add iis_demo default recipe to node's run list</vt:lpstr>
      <vt:lpstr>Upload the node's run list</vt:lpstr>
      <vt:lpstr>Upload the node's run list</vt:lpstr>
      <vt:lpstr>Upload the node's run list</vt:lpstr>
      <vt:lpstr>Upload the node's run list</vt:lpstr>
      <vt:lpstr>Upload the node's run list</vt:lpstr>
      <vt:lpstr>Exercise: Run the chef-client on your test node</vt:lpstr>
      <vt:lpstr>Exercise: Verify that the home page works</vt:lpstr>
      <vt:lpstr>Congratulate yourself!</vt:lpstr>
      <vt:lpstr>Run List</vt:lpstr>
      <vt:lpstr>Run List</vt:lpstr>
      <vt:lpstr>Run List</vt:lpstr>
      <vt:lpstr>Idempotence</vt:lpstr>
      <vt:lpstr>Reading the output of a chef-client run</vt:lpstr>
      <vt:lpstr>Idempotence</vt:lpstr>
      <vt:lpstr>Reading the output of a chef-client run</vt:lpstr>
      <vt:lpstr>Reading the output of a chef-client run</vt:lpstr>
      <vt:lpstr>Reading the output of a chef-client run</vt:lpstr>
      <vt:lpstr>Exercise: Re-run the Chef Client</vt:lpstr>
      <vt:lpstr>Exercise: Re-run the Chef Client</vt:lpstr>
      <vt:lpstr>Recap - So resources are grouped into recipes</vt:lpstr>
      <vt:lpstr>Cookbooks contain recipes and supporting files</vt:lpstr>
      <vt:lpstr>Cookbooks are installed as artifacts on Chef Server</vt:lpstr>
      <vt:lpstr>Nodes have run_lists made of recipes</vt:lpstr>
      <vt:lpstr>Questions</vt:lpstr>
      <vt:lpstr>Introducing the Node object</vt:lpstr>
      <vt:lpstr>Lesson Objectives</vt:lpstr>
      <vt:lpstr>What is the Node object</vt:lpstr>
      <vt:lpstr>Node</vt:lpstr>
      <vt:lpstr>View Node on Chef Server</vt:lpstr>
      <vt:lpstr>View Node on Chef Server</vt:lpstr>
      <vt:lpstr>Exercise: List nodes</vt:lpstr>
      <vt:lpstr>Exercise: List clients</vt:lpstr>
      <vt:lpstr>Each node must have a unique name</vt:lpstr>
      <vt:lpstr>Exercise: Show details about a node</vt:lpstr>
      <vt:lpstr>What is the Node object</vt:lpstr>
      <vt:lpstr>Ohai</vt:lpstr>
      <vt:lpstr>Exercise: Run Ohai on Target</vt:lpstr>
      <vt:lpstr>Exercise: Show all the attributes of a node</vt:lpstr>
      <vt:lpstr>Exercise: Show the raw format of the node</vt:lpstr>
      <vt:lpstr>Exercise: Show only the new company attribute</vt:lpstr>
      <vt:lpstr>Exercise: Use search to find the same data</vt:lpstr>
      <vt:lpstr>Questions</vt:lpstr>
      <vt:lpstr>Setting Node Attributes</vt:lpstr>
      <vt:lpstr>Lesson Objectives</vt:lpstr>
      <vt:lpstr>What are Attributes?</vt:lpstr>
      <vt:lpstr>Attribute Sources</vt:lpstr>
      <vt:lpstr>Ohai</vt:lpstr>
      <vt:lpstr>Setting attributes in attribute files</vt:lpstr>
      <vt:lpstr>Setting Attributes in Recipes</vt:lpstr>
      <vt:lpstr>More on attributes - Advanced!</vt:lpstr>
      <vt:lpstr>The Problem and the Success Criteria</vt:lpstr>
      <vt:lpstr>Exercise: Set attribute in attributes file</vt:lpstr>
      <vt:lpstr>Exercise:  Add Default1.htm.erb to templates/default directory</vt:lpstr>
      <vt:lpstr>Exercise:  Set attribute in a recipe</vt:lpstr>
      <vt:lpstr>Exercise: Upload the cookbook</vt:lpstr>
      <vt:lpstr>Exercise: Re-run Chef Client</vt:lpstr>
      <vt:lpstr>Exercise: Verify new homepage works</vt:lpstr>
      <vt:lpstr>Exercise:  Set attribute in the recipe</vt:lpstr>
      <vt:lpstr>Exercise:  Add Default2.htm.erb to templates/default directory</vt:lpstr>
      <vt:lpstr>Exercise: Upload the cookbook</vt:lpstr>
      <vt:lpstr>Exercise: Re-run Chef Client</vt:lpstr>
      <vt:lpstr>Exercise: Verify new homepage works</vt:lpstr>
      <vt:lpstr>Exercise: Change attribute precedence in attributes file</vt:lpstr>
      <vt:lpstr>Exercise: Viewing Attributes via WebUI</vt:lpstr>
      <vt:lpstr>Exercise: Viewing attributes using knife</vt:lpstr>
      <vt:lpstr>Setting Attributes in Roles and Environments</vt:lpstr>
      <vt:lpstr>Default Attribute Precedence</vt:lpstr>
      <vt:lpstr>PowerPoint Presentation</vt:lpstr>
      <vt:lpstr>Exercise:  Revert default recipe before continuing</vt:lpstr>
      <vt:lpstr>Questions</vt:lpstr>
      <vt:lpstr>Dissecting your first chef-client run</vt:lpstr>
      <vt:lpstr>Lesson Objectives</vt:lpstr>
      <vt:lpstr>PowerPoint Presentation</vt:lpstr>
      <vt:lpstr>Private Keys</vt:lpstr>
      <vt:lpstr>PowerPoint Presentation</vt:lpstr>
      <vt:lpstr>About the resource collection</vt:lpstr>
      <vt:lpstr>Multiphase Execution - Compile Phase</vt:lpstr>
      <vt:lpstr>Multiphase Execution - Execute Phase</vt:lpstr>
      <vt:lpstr>Resource Collection Phase 1 - Compile Phase</vt:lpstr>
      <vt:lpstr>Resource Collection Phase 1 - Execute Phase</vt:lpstr>
      <vt:lpstr>Recipe order is important!</vt:lpstr>
      <vt:lpstr>Resource Collection - Multiple Recipes</vt:lpstr>
      <vt:lpstr>Resource Collection - Multiple Recipes</vt:lpstr>
      <vt:lpstr>Resource Collection - Multiple Recipes</vt:lpstr>
      <vt:lpstr>The final resource collection</vt:lpstr>
      <vt:lpstr>Multiphase Execution</vt:lpstr>
      <vt:lpstr>Resource order is important!</vt:lpstr>
      <vt:lpstr>Review Questions</vt:lpstr>
      <vt:lpstr>Attributes, Templates, and Cookbook Dependencies</vt:lpstr>
      <vt:lpstr>Lesson Objectives</vt:lpstr>
      <vt:lpstr>The Problem and the Success Criteria</vt:lpstr>
      <vt:lpstr>We have a small problem...</vt:lpstr>
      <vt:lpstr>Solution</vt:lpstr>
      <vt:lpstr>Exercise: Create a cookbook named ‘datacenter’</vt:lpstr>
      <vt:lpstr>Exercise: Create a default.rb attribute file in the datacenter cookbook</vt:lpstr>
      <vt:lpstr>Best Practice: Always use ‘default’ attributes in your cookbooks</vt:lpstr>
      <vt:lpstr>Best Practice: Always make your cookbooks have default values </vt:lpstr>
      <vt:lpstr>Exercise: Upload the Datacenter cookbook</vt:lpstr>
      <vt:lpstr>Exercise: Create a cookbook named ‘hosts’</vt:lpstr>
      <vt:lpstr>Exercise: Open the default recipe in your editor</vt:lpstr>
      <vt:lpstr>What resource should we use?</vt:lpstr>
      <vt:lpstr>Exercise: Add a template resource for hosts.erb</vt:lpstr>
      <vt:lpstr>The Template Resource </vt:lpstr>
      <vt:lpstr>Exercise: Open hosts.erb in your Editor</vt:lpstr>
      <vt:lpstr>Exercise: Open host.erb in your Editor</vt:lpstr>
      <vt:lpstr>Exercise: Open host.erb in your Editor</vt:lpstr>
      <vt:lpstr>Templates Are Used For Almost All Configuration Files</vt:lpstr>
      <vt:lpstr>Best Practice:  Recipes contain the pattern, attributes supply the details</vt:lpstr>
      <vt:lpstr>Exercise: Upload the hosts cookbook</vt:lpstr>
      <vt:lpstr>Exercise:  Add the hosts recipe to your test node’s run list</vt:lpstr>
      <vt:lpstr>Exercise: Re-run the Chef Client</vt:lpstr>
      <vt:lpstr>Exercise: Re-run the Chef Client</vt:lpstr>
      <vt:lpstr>You probably see this at the bottom of your screen...</vt:lpstr>
      <vt:lpstr>Stack Traces </vt:lpstr>
      <vt:lpstr>Scroll up</vt:lpstr>
      <vt:lpstr>We do not have the attribute we are using in the conditional</vt:lpstr>
      <vt:lpstr>What is the nil:NilClass error anyhow?</vt:lpstr>
      <vt:lpstr>Classes and Methods</vt:lpstr>
      <vt:lpstr>So what is our nil:NilClass error?</vt:lpstr>
      <vt:lpstr>So what is our nil:NilClass error?</vt:lpstr>
      <vt:lpstr>nil:NilClass error</vt:lpstr>
      <vt:lpstr>Exercise: Add a dependency on the datacenter cookbook to the hosts  cookbook</vt:lpstr>
      <vt:lpstr>Exercise: Add a dependency on the datacenter cookbook to the hosts  cookbook</vt:lpstr>
      <vt:lpstr>Cookbook Metadata</vt:lpstr>
      <vt:lpstr>Cookbook Attributes are applied for all downloaded cookbooks!</vt:lpstr>
      <vt:lpstr>Exercise: Upload the hosts cookbook</vt:lpstr>
      <vt:lpstr>Exercise: Re-run the Chef Client</vt:lpstr>
      <vt:lpstr>Exercise: Check your work</vt:lpstr>
      <vt:lpstr>Exercise: Check automated backups</vt:lpstr>
      <vt:lpstr>Exercise: Show your test node’s datacenter attribute</vt:lpstr>
      <vt:lpstr>Exercise: Change your node's Location</vt:lpstr>
      <vt:lpstr>Exercise: Upload the datacenter cookbook</vt:lpstr>
      <vt:lpstr>Exercise: Re-run the Chef Client</vt:lpstr>
      <vt:lpstr>Exercise: Check your work</vt:lpstr>
      <vt:lpstr>Exercise: Show your test node’s datacenter attribute</vt:lpstr>
      <vt:lpstr>Congratulations!</vt:lpstr>
      <vt:lpstr>Questions</vt:lpstr>
      <vt:lpstr>Template Variables, Notifications, and Controlling Idempotency</vt:lpstr>
      <vt:lpstr>Lesson Objectives</vt:lpstr>
      <vt:lpstr>The Problem and the Success Criteria</vt:lpstr>
      <vt:lpstr>Exercise: Change the cookbook’s version number in the metadata</vt:lpstr>
      <vt:lpstr>Exercise:  Edit the default.rb attribute file in the iis_demo cookbook</vt:lpstr>
      <vt:lpstr>Exercise: Open the default iis_demo recipe in your editor</vt:lpstr>
      <vt:lpstr>Exercise: Stop the Default Web Site with Powershell resource</vt:lpstr>
      <vt:lpstr>Idempotency Guarantees</vt:lpstr>
      <vt:lpstr>Execute resources are generally not idempotent</vt:lpstr>
      <vt:lpstr>Enter the not_if and only_if metaparameters</vt:lpstr>
      <vt:lpstr>Building the resource collection - revisited</vt:lpstr>
      <vt:lpstr>Best Practice: The Chef Docs Site</vt:lpstr>
      <vt:lpstr>Exercise: Search for more information about Resources</vt:lpstr>
      <vt:lpstr>Exercise: Search for more information about Resources</vt:lpstr>
      <vt:lpstr>The Resources Page</vt:lpstr>
      <vt:lpstr>Chef resources on Windows</vt:lpstr>
      <vt:lpstr>Exercise: Iterate over each IIS site </vt:lpstr>
      <vt:lpstr>Exercise: Iterate over each IIS site </vt:lpstr>
      <vt:lpstr>Exercise: Iterate over each IIS site </vt:lpstr>
      <vt:lpstr>Exercise: Iterate over each IIS site </vt:lpstr>
      <vt:lpstr>Variables and interpolation </vt:lpstr>
      <vt:lpstr>Exercise:  Add an iis_site resource to install the new sites</vt:lpstr>
      <vt:lpstr>Exercise:  Add a Web Site with Powershell_script resource</vt:lpstr>
      <vt:lpstr>Exercise: Use a template to create Default.htm for each site</vt:lpstr>
      <vt:lpstr>Template Variables</vt:lpstr>
      <vt:lpstr>Notifications </vt:lpstr>
      <vt:lpstr>Exercise: Add a file resource to set the permissions on the Default.htm files</vt:lpstr>
      <vt:lpstr>The entire recipe</vt:lpstr>
      <vt:lpstr>Exercise: Add Default.htm.erb to your templates directory </vt:lpstr>
      <vt:lpstr>Exercise: Upload the iis_demo cookbook</vt:lpstr>
      <vt:lpstr>Exercise: Re-run the Chef Client</vt:lpstr>
      <vt:lpstr>Exercise: Verify our two sites are working!</vt:lpstr>
      <vt:lpstr>Best Practice:  Recipes contain the pattern, attributes supply the details</vt:lpstr>
      <vt:lpstr>Questions</vt:lpstr>
      <vt:lpstr>Search</vt:lpstr>
      <vt:lpstr>Lesson Objectives</vt:lpstr>
      <vt:lpstr>What is search?</vt:lpstr>
      <vt:lpstr>Exercise: Use knife search</vt:lpstr>
      <vt:lpstr>Query Syntax</vt:lpstr>
      <vt:lpstr>Remember what you're searching for!</vt:lpstr>
      <vt:lpstr>Exercise: Find a node with the specific attribute value</vt:lpstr>
      <vt:lpstr>Exercise: Use Knife to find an attribute value</vt:lpstr>
      <vt:lpstr>Exercise: Return just the attribute value</vt:lpstr>
      <vt:lpstr>Exercise: Boolean matching</vt:lpstr>
      <vt:lpstr>Exercise: Boolean matching</vt:lpstr>
      <vt:lpstr>Search from within a recipe</vt:lpstr>
      <vt:lpstr>Exercise:  Search for an attribute in a recipe</vt:lpstr>
      <vt:lpstr>Exercise: Upload the iis_demo cookbook</vt:lpstr>
      <vt:lpstr>Exercise: Add the recipe to your test node’s run list</vt:lpstr>
      <vt:lpstr>Exercise: Re-run the Chef Client</vt:lpstr>
      <vt:lpstr>Exercise: Remove the recipe to your test node’s run list</vt:lpstr>
      <vt:lpstr>Questions</vt:lpstr>
      <vt:lpstr>Recipe Inclusion, Data Bags, and Search</vt:lpstr>
      <vt:lpstr>Lesson Objectives</vt:lpstr>
      <vt:lpstr>The Problem and the Success Criteria</vt:lpstr>
      <vt:lpstr>Where should we store the user data?</vt:lpstr>
      <vt:lpstr>Introducing Data Bags</vt:lpstr>
      <vt:lpstr>Best Practice: Data Bags are commonly managed in two ways</vt:lpstr>
      <vt:lpstr>Make a data_bags directory</vt:lpstr>
      <vt:lpstr>Exercise: Create a data bag named users</vt:lpstr>
      <vt:lpstr>Exercise: Create a user item in the users data bag</vt:lpstr>
      <vt:lpstr>Exercise: Create the data bag item</vt:lpstr>
      <vt:lpstr>Exercise: Create a user item in the users data bag</vt:lpstr>
      <vt:lpstr>Exercise: Create the data bag item</vt:lpstr>
      <vt:lpstr>Exercise: Show all the users in Chef</vt:lpstr>
      <vt:lpstr>Exercise: Find Bobo’s id in Chef</vt:lpstr>
      <vt:lpstr>Exercise: Create a data bag named groups</vt:lpstr>
      <vt:lpstr>Exercise: Create a group item in the group data bag</vt:lpstr>
      <vt:lpstr>Exercise: Create the data bag item</vt:lpstr>
      <vt:lpstr>Exercise: Show all the groups in Chef</vt:lpstr>
      <vt:lpstr>Exercise: Create a cookbook named ‘users’</vt:lpstr>
      <vt:lpstr>Exercise: Open the default recipe in your editor</vt:lpstr>
      <vt:lpstr>Exercise: Open the default recipe in your editor</vt:lpstr>
      <vt:lpstr>Exercise: Open the default recipe in your editor</vt:lpstr>
      <vt:lpstr>Best Practice:  Use include_recipe and include_attribute liberally</vt:lpstr>
      <vt:lpstr>Exercise: Open the users::group recipe in your editor</vt:lpstr>
      <vt:lpstr>Exercise: Upload the users cookbook</vt:lpstr>
      <vt:lpstr>Exercise: Add the users recipe to your test node’s run list</vt:lpstr>
      <vt:lpstr>Exercise: Re-run the Chef Client</vt:lpstr>
      <vt:lpstr>Exercise: Verify the users and groups exist</vt:lpstr>
      <vt:lpstr>Let’s review real quick.. </vt:lpstr>
      <vt:lpstr>Questions</vt:lpstr>
      <vt:lpstr>Roles</vt:lpstr>
      <vt:lpstr>Lesson Objectives</vt:lpstr>
      <vt:lpstr>What is a Role?</vt:lpstr>
      <vt:lpstr>What is a Role? </vt:lpstr>
      <vt:lpstr>Best Practice: Roles live in your chef-repo</vt:lpstr>
      <vt:lpstr>Exercise: Create a role named webserver</vt:lpstr>
      <vt:lpstr>Exercise:  Create the webserver role</vt:lpstr>
      <vt:lpstr>Exercise:  Create the webserver role</vt:lpstr>
      <vt:lpstr>Exercise: Create the role</vt:lpstr>
      <vt:lpstr>PowerPoint Presentation</vt:lpstr>
      <vt:lpstr>Exercise: Search for the roles that have recipe[iis_demo] in their run list</vt:lpstr>
      <vt:lpstr>Exercise: Replace recipe[iis_demo] with role[webserver] in run list</vt:lpstr>
      <vt:lpstr>Exercise: Re-run the Chef Client</vt:lpstr>
      <vt:lpstr>Exercise: Re-run the Chef Client</vt:lpstr>
      <vt:lpstr>Node Attributes that are hashes are merged</vt:lpstr>
      <vt:lpstr>Exercise: Search for the IIS sites attribute on all nodes with the role webserver</vt:lpstr>
      <vt:lpstr>PowerPoint Presentation</vt:lpstr>
      <vt:lpstr>Exercise: Create the role</vt:lpstr>
      <vt:lpstr>Exercise: Re-run the Chef Client</vt:lpstr>
      <vt:lpstr>Exercise: Search for the apache sites attribute on all nodes with the role webserver</vt:lpstr>
      <vt:lpstr>PowerPoint Presentation</vt:lpstr>
      <vt:lpstr>PowerPoint Presentation</vt:lpstr>
      <vt:lpstr>Best Practice: Roles get default attributes</vt:lpstr>
      <vt:lpstr>Best Practice: Have “base” roles</vt:lpstr>
      <vt:lpstr>PowerPoint Presentation</vt:lpstr>
      <vt:lpstr>Exercise: Create the role</vt:lpstr>
      <vt:lpstr>PowerPoint Presentation</vt:lpstr>
      <vt:lpstr>Exercise: Update the role</vt:lpstr>
      <vt:lpstr>Exercise: Re-run the Chef Client</vt:lpstr>
      <vt:lpstr>Best Practice: Be explicit about what you need or expect </vt:lpstr>
      <vt:lpstr>PowerPoint Presentation</vt:lpstr>
      <vt:lpstr>Questions</vt:lpstr>
      <vt:lpstr>Environments</vt:lpstr>
      <vt:lpstr>Lesson Objectives</vt:lpstr>
      <vt:lpstr>Environments</vt:lpstr>
      <vt:lpstr>Environments</vt:lpstr>
      <vt:lpstr>Environments Define Policy</vt:lpstr>
      <vt:lpstr>Environment Best Practice</vt:lpstr>
      <vt:lpstr>Exercise:  Use knife to show the available cookbook versions</vt:lpstr>
      <vt:lpstr>Best Practice: Environments live in your chef-repo, until they don’t</vt:lpstr>
      <vt:lpstr>Exercise: List the current environments</vt:lpstr>
      <vt:lpstr>Make an environments directory</vt:lpstr>
      <vt:lpstr>PowerPoint Presentation</vt:lpstr>
      <vt:lpstr>PowerPoint Presentation</vt:lpstr>
      <vt:lpstr>Best Practice: Use only the =  operator</vt:lpstr>
      <vt:lpstr>Exercise: Create the dev environment</vt:lpstr>
      <vt:lpstr>Exercise: Show your Chef dev environment</vt:lpstr>
      <vt:lpstr>Exercise: Change your node’s environment to "dev"</vt:lpstr>
      <vt:lpstr>Exercise: Re-run the Chef Client</vt:lpstr>
      <vt:lpstr>Exercise: Create a production environment</vt:lpstr>
      <vt:lpstr>Exercise: Create the production environment</vt:lpstr>
      <vt:lpstr>Exercise: Change your node’s environment to "production"</vt:lpstr>
      <vt:lpstr>Exercise: Re-run the Chef Client</vt:lpstr>
      <vt:lpstr>Rollbacks and Desired State Best Practice</vt:lpstr>
      <vt:lpstr>Exercise: Create a production environment</vt:lpstr>
      <vt:lpstr>Exercise: Upload the updated production environment</vt:lpstr>
      <vt:lpstr>Exercise: Install knife flip</vt:lpstr>
      <vt:lpstr>Exercise: Dry run moving your node to new environment</vt:lpstr>
      <vt:lpstr>Exercise: Move your node to new environment</vt:lpstr>
      <vt:lpstr>Questions?</vt:lpstr>
      <vt:lpstr>Chef Supermarket</vt:lpstr>
      <vt:lpstr>Lesson Objectives</vt:lpstr>
      <vt:lpstr>The easy way...</vt:lpstr>
      <vt:lpstr>PowerPoint Presentation</vt:lpstr>
      <vt:lpstr>Exercise: Search for a chef-client cookbook</vt:lpstr>
      <vt:lpstr>Search Results...</vt:lpstr>
      <vt:lpstr>Viewing a cookbook</vt:lpstr>
      <vt:lpstr>You can download cookbooks directly from the site...</vt:lpstr>
      <vt:lpstr>Introducing Knife Cookbook Site plugin</vt:lpstr>
      <vt:lpstr>Download and use chef-client cookbook</vt:lpstr>
      <vt:lpstr>Exercise: Use knife to search the community site</vt:lpstr>
      <vt:lpstr>Exercise: Use knife to show the chef-client cookbook on the community site</vt:lpstr>
      <vt:lpstr>Exercise: Download the chef-client cookbook</vt:lpstr>
      <vt:lpstr>PowerPoint Presentation</vt:lpstr>
      <vt:lpstr>What we just did...</vt:lpstr>
      <vt:lpstr>Best Practice: well written cookbooks have a README!</vt:lpstr>
      <vt:lpstr>Best Practice: This runs as Administrator!</vt:lpstr>
      <vt:lpstr>Examining the chef-client cookbook</vt:lpstr>
      <vt:lpstr>Exercise: View the chef-client::delete_validation recipe</vt:lpstr>
      <vt:lpstr>Exercise:  Add chef-client::delete_validation to your base role</vt:lpstr>
      <vt:lpstr>Best Practice: Delete the validation certificate when it isn't required</vt:lpstr>
      <vt:lpstr>Exercise:  View the chef-client::default recipe</vt:lpstr>
      <vt:lpstr>Best Practice: Sane defaults do "pretty much" what you expect</vt:lpstr>
      <vt:lpstr>Exercise: View the chef-client::service recipe</vt:lpstr>
      <vt:lpstr>Best Practice: Well-written cookbooks change behavior based on attributes</vt:lpstr>
      <vt:lpstr>Exercise: Upload the chef-client cookbook</vt:lpstr>
      <vt:lpstr>Exercise: Download the cron cookbook</vt:lpstr>
      <vt:lpstr>PowerPoint Presentation</vt:lpstr>
      <vt:lpstr>Exercise: Upload the cron cookbook</vt:lpstr>
      <vt:lpstr>Exercise: Upload the chef-client cookbook</vt:lpstr>
      <vt:lpstr>Exercise: Download the logrotate cookbook</vt:lpstr>
      <vt:lpstr>PowerPoint Presentation</vt:lpstr>
      <vt:lpstr>Exercise: Upload the logrotate cookbook</vt:lpstr>
      <vt:lpstr>Exercise: Download the windows cookbook</vt:lpstr>
      <vt:lpstr>PowerPoint Presentation</vt:lpstr>
      <vt:lpstr>Exercise: Upload the logrotate cookbook</vt:lpstr>
      <vt:lpstr>Exercise: Download the windows cookbook</vt:lpstr>
      <vt:lpstr>PowerPoint Presentation</vt:lpstr>
      <vt:lpstr>Exercise: Upload the logrotate cookbook</vt:lpstr>
      <vt:lpstr>Exercise: Upload the logrotate cookbook</vt:lpstr>
      <vt:lpstr>Exercise: Upload the chef-client cookbook</vt:lpstr>
      <vt:lpstr>Exercise: Add chef-client recipe to base role</vt:lpstr>
      <vt:lpstr>Exercise: upload the base role</vt:lpstr>
      <vt:lpstr>Exercise: Re-run the Chef Client</vt:lpstr>
      <vt:lpstr>Examine chef-client output </vt:lpstr>
      <vt:lpstr>Examine chef-client output </vt:lpstr>
      <vt:lpstr>Exercise: Verify chef-client is running</vt:lpstr>
      <vt:lpstr>Exercise: Verify chef-client is running</vt:lpstr>
      <vt:lpstr>Convergent infrastructure</vt:lpstr>
      <vt:lpstr>Questions</vt:lpstr>
      <vt:lpstr>Further Resources</vt:lpstr>
      <vt:lpstr>Working with Chef, the company</vt:lpstr>
      <vt:lpstr>Chef Status</vt:lpstr>
      <vt:lpstr>How do I interact with Chef support?</vt:lpstr>
      <vt:lpstr>To re-open a closed ticket</vt:lpstr>
      <vt:lpstr>Dealing with Support</vt:lpstr>
      <vt:lpstr>New releases</vt:lpstr>
      <vt:lpstr>Further Resources</vt:lpstr>
      <vt:lpstr>Further Resources: Cookbooks and Plugins</vt:lpstr>
      <vt:lpstr>Further Resources</vt:lpstr>
      <vt:lpstr>Food Fight Show</vt:lpstr>
      <vt:lpstr>PowerPoint Presentation</vt:lpstr>
      <vt:lpstr>Training Workshops</vt:lpstr>
      <vt:lpstr>PowerPoint Presentation</vt:lpstr>
      <vt:lpstr>PowerPoint Presentation</vt:lpstr>
      <vt:lpstr>Local Meetup Groups - Amsterdam</vt:lpstr>
      <vt:lpstr>Local Meetup Groups - London</vt:lpstr>
      <vt:lpstr>Local Meetup Groups</vt:lpstr>
      <vt:lpstr>Just enough Ruby for Chef</vt:lpstr>
      <vt:lpstr>Objectives</vt:lpstr>
      <vt:lpstr>irb - the interactive ruby shell</vt:lpstr>
      <vt:lpstr>Exercise: Start irb on your ‘target’ node</vt:lpstr>
      <vt:lpstr>Exercise: Variable assignment</vt:lpstr>
      <vt:lpstr>Exercise: Arithmetic</vt:lpstr>
      <vt:lpstr>Exercise: Arithmetic</vt:lpstr>
      <vt:lpstr>Exercise: Arithmetic</vt:lpstr>
      <vt:lpstr>Exercise: Arithmetic</vt:lpstr>
      <vt:lpstr>Exercise: Arithmetic</vt:lpstr>
      <vt:lpstr>Exercise: Arithmetic</vt:lpstr>
      <vt:lpstr>Exercise: Arithmetic</vt:lpstr>
      <vt:lpstr>Exercise: Strings</vt:lpstr>
      <vt:lpstr>Exercise: Strings</vt:lpstr>
      <vt:lpstr>Exercise: Strings</vt:lpstr>
      <vt:lpstr>Exercise: Strings</vt:lpstr>
      <vt:lpstr>Exercise: Strings</vt:lpstr>
      <vt:lpstr>Exercise: Truthiness</vt:lpstr>
      <vt:lpstr>Exercise: Operators</vt:lpstr>
      <vt:lpstr>Exercise: Operators</vt:lpstr>
      <vt:lpstr>Exercise: Operators</vt:lpstr>
      <vt:lpstr>Exercise: Arrays</vt:lpstr>
      <vt:lpstr>Exercise: Arrays</vt:lpstr>
      <vt:lpstr>Exercise: Arrays</vt:lpstr>
      <vt:lpstr>Exercise: Arrays</vt:lpstr>
      <vt:lpstr>Exercise: Arrays</vt:lpstr>
      <vt:lpstr>Exercise: Hashes</vt:lpstr>
      <vt:lpstr>Exercise: Hashes</vt:lpstr>
      <vt:lpstr>Exercise: Hashes</vt:lpstr>
      <vt:lpstr>Exercise: Hashes</vt:lpstr>
      <vt:lpstr>We all love Regular Expressions</vt:lpstr>
      <vt:lpstr>Exercise: Regular Expressions</vt:lpstr>
      <vt:lpstr>Exercise: Regular Expressions</vt:lpstr>
      <vt:lpstr>Exercise: Conditionals</vt:lpstr>
      <vt:lpstr>Exercise: Conditionals</vt:lpstr>
      <vt:lpstr>Exercise: Method Definition</vt:lpstr>
      <vt:lpstr>Exercise: Classes</vt:lpstr>
      <vt:lpstr>Exercise: Classes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Vinyar</dc:creator>
  <cp:lastModifiedBy>John Fitzpatrick</cp:lastModifiedBy>
  <cp:revision>1273</cp:revision>
  <cp:lastPrinted>2014-02-27T15:37:47Z</cp:lastPrinted>
  <dcterms:created xsi:type="dcterms:W3CDTF">2013-09-04T19:22:55Z</dcterms:created>
  <dcterms:modified xsi:type="dcterms:W3CDTF">2014-09-16T16:45:32Z</dcterms:modified>
</cp:coreProperties>
</file>